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7.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8.xml" ContentType="application/vnd.openxmlformats-officedocument.presentationml.tag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1.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2.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13.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14.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20.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21.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23.xml" ContentType="application/vnd.openxmlformats-officedocument.presentationml.tag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24.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25.xml" ContentType="application/vnd.openxmlformats-officedocument.presentationml.tag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3.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4.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5.xml" ContentType="application/vnd.openxmlformats-officedocument.drawingml.chartshapes+xml"/>
  <Override PartName="/ppt/tags/tag27.xml" ContentType="application/vnd.openxmlformats-officedocument.presentationml.tag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0.xml" ContentType="application/vnd.openxmlformats-officedocument.presentationml.notesSlide+xml"/>
  <Override PartName="/ppt/tags/tag28.xml" ContentType="application/vnd.openxmlformats-officedocument.presentationml.tags+xml"/>
  <Override PartName="/ppt/charts/chartEx1.xml" ContentType="application/vnd.ms-office.chartex+xml"/>
  <Override PartName="/ppt/charts/style31.xml" ContentType="application/vnd.ms-office.chartstyle+xml"/>
  <Override PartName="/ppt/charts/colors31.xml" ContentType="application/vnd.ms-office.chartcolorstyle+xml"/>
  <Override PartName="/ppt/tags/tag29.xml" ContentType="application/vnd.openxmlformats-officedocument.presentationml.tags+xml"/>
  <Override PartName="/ppt/charts/chartEx2.xml" ContentType="application/vnd.ms-office.chartex+xml"/>
  <Override PartName="/ppt/charts/style32.xml" ContentType="application/vnd.ms-office.chartstyle+xml"/>
  <Override PartName="/ppt/charts/colors32.xml" ContentType="application/vnd.ms-office.chartcolorstyle+xml"/>
  <Override PartName="/ppt/notesSlides/notesSlide11.xml" ContentType="application/vnd.openxmlformats-officedocument.presentationml.notesSlide+xml"/>
  <Override PartName="/ppt/charts/chart31.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xml" ContentType="application/vnd.openxmlformats-officedocument.themeOverride+xml"/>
  <Override PartName="/ppt/tags/tag30.xml" ContentType="application/vnd.openxmlformats-officedocument.presentationml.tags+xml"/>
  <Override PartName="/ppt/charts/chartEx3.xml" ContentType="application/vnd.ms-office.chartex+xml"/>
  <Override PartName="/ppt/charts/style34.xml" ContentType="application/vnd.ms-office.chartstyle+xml"/>
  <Override PartName="/ppt/charts/colors34.xml" ContentType="application/vnd.ms-office.chartcolorstyle+xml"/>
  <Override PartName="/ppt/notesSlides/notesSlide12.xml" ContentType="application/vnd.openxmlformats-officedocument.presentationml.notesSlide+xml"/>
  <Override PartName="/ppt/charts/chart32.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33.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xml" ContentType="application/vnd.openxmlformats-officedocument.themeOverride+xml"/>
  <Override PartName="/ppt/tags/tag31.xml" ContentType="application/vnd.openxmlformats-officedocument.presentationml.tags+xml"/>
  <Override PartName="/ppt/notesSlides/notesSlide14.xml" ContentType="application/vnd.openxmlformats-officedocument.presentationml.notesSlide+xml"/>
  <Override PartName="/ppt/charts/chart34.xml" ContentType="application/vnd.openxmlformats-officedocument.drawingml.chart+xml"/>
  <Override PartName="/ppt/charts/style37.xml" ContentType="application/vnd.ms-office.chartstyle+xml"/>
  <Override PartName="/ppt/charts/colors37.xml" ContentType="application/vnd.ms-office.chartcolorstyle+xml"/>
  <Override PartName="/ppt/tags/tag32.xml" ContentType="application/vnd.openxmlformats-officedocument.presentationml.tags+xml"/>
  <Override PartName="/ppt/notesSlides/notesSlide15.xml" ContentType="application/vnd.openxmlformats-officedocument.presentationml.notesSlide+xml"/>
  <Override PartName="/ppt/charts/chart35.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3.xml" ContentType="application/vnd.openxmlformats-officedocument.presentationml.tags+xml"/>
  <Override PartName="/ppt/charts/chart36.xml" ContentType="application/vnd.openxmlformats-officedocument.drawingml.chart+xml"/>
  <Override PartName="/ppt/charts/style39.xml" ContentType="application/vnd.ms-office.chartstyle+xml"/>
  <Override PartName="/ppt/charts/colors39.xml" ContentType="application/vnd.ms-office.chartcolorstyle+xml"/>
  <Override PartName="/ppt/tags/tag34.xml" ContentType="application/vnd.openxmlformats-officedocument.presentationml.tags+xml"/>
  <Override PartName="/ppt/charts/chart37.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8.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xml" ContentType="application/vnd.openxmlformats-officedocument.themeOverride+xml"/>
  <Override PartName="/ppt/tags/tag35.xml" ContentType="application/vnd.openxmlformats-officedocument.presentationml.tags+xml"/>
  <Override PartName="/ppt/charts/chart39.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4.xml" ContentType="application/vnd.openxmlformats-officedocument.presentationml.notesSlide+xml"/>
  <Override PartName="/ppt/ink/ink1.xml" ContentType="application/inkml+xml"/>
  <Override PartName="/ppt/tags/tag36.xml" ContentType="application/vnd.openxmlformats-officedocument.presentationml.tags+xml"/>
  <Override PartName="/ppt/notesSlides/notesSlide25.xml" ContentType="application/vnd.openxmlformats-officedocument.presentationml.notesSlide+xml"/>
  <Override PartName="/ppt/charts/chart40.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1.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5.xml" ContentType="application/vnd.openxmlformats-officedocument.themeOverride+xml"/>
  <Override PartName="/ppt/tags/tag37.xml" ContentType="application/vnd.openxmlformats-officedocument.presentationml.tags+xml"/>
  <Override PartName="/ppt/charts/chart42.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3.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4.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2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charts/chart4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6.xml" ContentType="application/vnd.openxmlformats-officedocument.drawingml.chart+xml"/>
  <Override PartName="/ppt/charts/style49.xml" ContentType="application/vnd.ms-office.chartstyle+xml"/>
  <Override PartName="/ppt/charts/colors49.xml" ContentType="application/vnd.ms-office.chartcolorstyle+xml"/>
  <Override PartName="/ppt/tags/tag40.xml" ContentType="application/vnd.openxmlformats-officedocument.presentationml.tags+xml"/>
  <Override PartName="/ppt/notesSlides/notesSlide27.xml" ContentType="application/vnd.openxmlformats-officedocument.presentationml.notesSlide+xml"/>
  <Override PartName="/ppt/charts/chart47.xml" ContentType="application/vnd.openxmlformats-officedocument.drawingml.chart+xml"/>
  <Override PartName="/ppt/charts/style50.xml" ContentType="application/vnd.ms-office.chartstyle+xml"/>
  <Override PartName="/ppt/charts/colors50.xml" ContentType="application/vnd.ms-office.chartcolorstyle+xml"/>
  <Override PartName="/ppt/tags/tag41.xml" ContentType="application/vnd.openxmlformats-officedocument.presentationml.tags+xml"/>
  <Override PartName="/ppt/charts/chartEx4.xml" ContentType="application/vnd.ms-office.chartex+xml"/>
  <Override PartName="/ppt/charts/style51.xml" ContentType="application/vnd.ms-office.chartstyle+xml"/>
  <Override PartName="/ppt/charts/colors51.xml" ContentType="application/vnd.ms-office.chartcolorstyle+xml"/>
  <Override PartName="/ppt/tags/tag42.xml" ContentType="application/vnd.openxmlformats-officedocument.presentationml.tags+xml"/>
  <Override PartName="/ppt/charts/chart48.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308" r:id="rId40"/>
    <p:sldId id="309"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19" d="100"/>
          <a:sy n="119"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ngelk\OneDrive%20-%20San%20Mateo%20County%20Community%20College%20District\Admin\President's%20Office\President's%20Advisory%20Council\Enrollment%20Data%20for%20President's%20Advisory%20Council%20September%2028%20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mccd-my.sharepoint.com/personal/engelk_smccd_edu/Documents/Management%20-%20Cabinet/Leadership%20Retreat%20July%202021/Data%20for%20Retreat/Average%20and%20Median%20Units%20taken%20by%20home%20campus%20fall%202019%2020%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20Files/Internal%20Scan/Swir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ngelk\OneDrive%20-%20San%20Mateo%20County%20Community%20College%20District\College%20PLANS\Education%20Master%20Plan%20(EMP)\2022-27%20EMP%20Planning%20Process%20Files\Internal%20Scan%20(equity%20audit)\Data\Statewide%2020%20year%20trends.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claxtona\Downloads\EMP_internal_scan_success_DI.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claxtona\Downloads\EMP_internal_scan_success_DI.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Course%20Success%20by%20Modality%20over%20tim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Course%20Success%20by%20Modality%20over%20time.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20(1).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5.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20(1).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axtona\Downloads\Average_Units_by_year.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2.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4.xlsx"/></Relationships>
</file>

<file path=ppt/charts/_rels/chart34.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006973st_448124_DETLRPT_SE_04202021215650_longitudinal_transfer.xlsx" TargetMode="External"/><Relationship Id="rId2" Type="http://schemas.microsoft.com/office/2011/relationships/chartColorStyle" Target="colors37.xml"/><Relationship Id="rId1" Type="http://schemas.microsoft.com/office/2011/relationships/chartStyle" Target="style37.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006973st_448124_DETLRPT_SE_04202021215650_longitudinal_transfer.xlsx" TargetMode="External"/><Relationship Id="rId2" Type="http://schemas.microsoft.com/office/2011/relationships/chartColorStyle" Target="colors38.xml"/><Relationship Id="rId1" Type="http://schemas.microsoft.com/office/2011/relationships/chartStyle" Target="style38.xml"/></Relationships>
</file>

<file path=ppt/charts/_rels/chart36.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FT%20PT%20Enrollment%20Trends.xlsx" TargetMode="External"/><Relationship Id="rId2" Type="http://schemas.microsoft.com/office/2011/relationships/chartColorStyle" Target="colors39.xml"/><Relationship Id="rId1" Type="http://schemas.microsoft.com/office/2011/relationships/chartStyle" Target="style39.xml"/></Relationships>
</file>

<file path=ppt/charts/_rels/chart3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FT%20PT%20Enrollment%20Trends.xlsx" TargetMode="External"/><Relationship Id="rId2" Type="http://schemas.microsoft.com/office/2011/relationships/chartColorStyle" Target="colors40.xml"/><Relationship Id="rId1" Type="http://schemas.microsoft.com/office/2011/relationships/chartStyle" Target="style40.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5.xlsx"/></Relationships>
</file>

<file path=ppt/charts/_rels/chart39.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FT%20PT%20Enrollment%20Trends.xlsx" TargetMode="External"/><Relationship Id="rId2" Type="http://schemas.microsoft.com/office/2011/relationships/chartColorStyle" Target="colors42.xml"/><Relationship Id="rId1" Type="http://schemas.microsoft.com/office/2011/relationships/chartStyle" Target="style4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laxtona\Downloads\Average_Units_by_year.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40.xml.rels><?xml version="1.0" encoding="UTF-8" standalone="yes"?>
<Relationships xmlns="http://schemas.openxmlformats.org/package/2006/relationships"><Relationship Id="rId3" Type="http://schemas.openxmlformats.org/officeDocument/2006/relationships/oleObject" Target="https://smccd-my.sharepoint.com/personal/engelk_smccd_edu/Documents/Surveys/COVID/District%20Student%20Survey%20re%20fall%202021/Students%20Return%20from%20COVID%20Survey%20Charts%20KE%20edits.xlsx" TargetMode="External"/><Relationship Id="rId2" Type="http://schemas.microsoft.com/office/2011/relationships/chartColorStyle" Target="colors43.xml"/><Relationship Id="rId1" Type="http://schemas.microsoft.com/office/2011/relationships/chartStyle" Target="style43.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6.xlsx"/></Relationships>
</file>

<file path=ppt/charts/_rels/chart42.xml.rels><?xml version="1.0" encoding="UTF-8" standalone="yes"?>
<Relationships xmlns="http://schemas.openxmlformats.org/package/2006/relationships"><Relationship Id="rId3" Type="http://schemas.openxmlformats.org/officeDocument/2006/relationships/oleObject" Target="file:///C:\Users\claxtona\Dropbox%20(SMCCD)\PRIE%20-%20Canada%20College\Surveys\NACCC\Spring%202021%20Student%20Survey%20Results\Canada-College-NACCC-Data_Values.xlsx" TargetMode="External"/><Relationship Id="rId2" Type="http://schemas.microsoft.com/office/2011/relationships/chartColorStyle" Target="colors45.xml"/><Relationship Id="rId1" Type="http://schemas.microsoft.com/office/2011/relationships/chartStyle" Target="style4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6.xml"/><Relationship Id="rId1" Type="http://schemas.microsoft.com/office/2011/relationships/chartStyle" Target="style4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7.xml"/><Relationship Id="rId1" Type="http://schemas.microsoft.com/office/2011/relationships/chartStyle" Target="style47.xml"/></Relationships>
</file>

<file path=ppt/charts/_rels/chart4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Where%20home%20campus%20take%20core%20and%20selctv.xlsx" TargetMode="External"/><Relationship Id="rId2" Type="http://schemas.microsoft.com/office/2011/relationships/chartColorStyle" Target="colors48.xml"/><Relationship Id="rId1" Type="http://schemas.microsoft.com/office/2011/relationships/chartStyle" Target="style48.xml"/></Relationships>
</file>

<file path=ppt/charts/_rels/chart46.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Where%20home%20campus%20take%20core%20and%20selctv.xlsx" TargetMode="External"/><Relationship Id="rId2" Type="http://schemas.microsoft.com/office/2011/relationships/chartColorStyle" Target="colors49.xml"/><Relationship Id="rId1" Type="http://schemas.microsoft.com/office/2011/relationships/chartStyle" Target="style49.xml"/></Relationships>
</file>

<file path=ppt/charts/_rels/chart47.xml.rels><?xml version="1.0" encoding="UTF-8" standalone="yes"?>
<Relationships xmlns="http://schemas.openxmlformats.org/package/2006/relationships"><Relationship Id="rId3" Type="http://schemas.openxmlformats.org/officeDocument/2006/relationships/oleObject" Target="file:///C:\Users\engelk\Downloads\Course_sizes%20(2).xlsx" TargetMode="External"/><Relationship Id="rId2" Type="http://schemas.microsoft.com/office/2011/relationships/chartColorStyle" Target="colors50.xml"/><Relationship Id="rId1" Type="http://schemas.microsoft.com/office/2011/relationships/chartStyle" Target="style50.xml"/></Relationships>
</file>

<file path=ppt/charts/_rels/chart48.xml.rels><?xml version="1.0" encoding="UTF-8" standalone="yes"?>
<Relationships xmlns="http://schemas.openxmlformats.org/package/2006/relationships"><Relationship Id="rId3" Type="http://schemas.openxmlformats.org/officeDocument/2006/relationships/oleObject" Target="file:///C:\Users\engelk\Downloads\New__Document%20-%202021-10-22T091911.459.xlsx" TargetMode="External"/><Relationship Id="rId2" Type="http://schemas.microsoft.com/office/2011/relationships/chartColorStyle" Target="colors52.xml"/><Relationship Id="rId1" Type="http://schemas.microsoft.com/office/2011/relationships/chartStyle" Target="style52.xml"/></Relationships>
</file>

<file path=ppt/charts/_rels/chart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Units%20taken%205%20year%20trend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mccd-my.sharepoint.com/personal/engelk_smccd_edu/Documents/Admin/President's%20Office/President's%20Advisory%20Council/Enrollment%20Data%20for%20President's%20Advisory%20Council%20September%2028%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10%20year%20enrollment%20trends%20SAP.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EnrollmentStats2019-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mccd-my.sharepoint.com/personal/engelk_smccd_edu/Documents/Management%20-%20Cabinet/Leadership%20Retreat%20July%202021/Data%20for%20Retreat/Average%20and%20Median%20Units%20taken%20by%20home%20campus%20fall%202019%2020%2021.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31.xml"/><Relationship Id="rId2" Type="http://schemas.microsoft.com/office/2011/relationships/chartStyle" Target="style31.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2.xml"/><Relationship Id="rId2" Type="http://schemas.microsoft.com/office/2011/relationships/chartStyle" Target="style32.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4.xml"/><Relationship Id="rId2" Type="http://schemas.microsoft.com/office/2011/relationships/chartStyle" Target="style34.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51.xml"/><Relationship Id="rId2" Type="http://schemas.microsoft.com/office/2011/relationships/chartStyle" Target="style51.xml"/><Relationship Id="rId1" Type="http://schemas.openxmlformats.org/officeDocument/2006/relationships/oleObject" Target="https://smccd-my.sharepoint.com/personal/engelk_smccd_edu/Documents/College%20PLANS/Education%20Master%20Plan%20(EMP)/2022-27%20EMP%20Planning%20Process%20Files/Course%20Enrollments%20and%20Program%20Comple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Full Time Equivalent Students as a % of All Students (Headcount)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'CAN 20 year trends'!$J$1</c:f>
              <c:strCache>
                <c:ptCount val="1"/>
                <c:pt idx="0">
                  <c:v>Headcount</c:v>
                </c:pt>
              </c:strCache>
            </c:strRef>
          </c:tx>
          <c:spPr>
            <a:solidFill>
              <a:schemeClr val="accent1"/>
            </a:solidFill>
            <a:ln>
              <a:noFill/>
            </a:ln>
            <a:effectLst/>
          </c:spPr>
          <c:invertIfNegative val="0"/>
          <c:cat>
            <c:strRef>
              <c:f>'CAN 20 year trends'!$I$2:$I$22</c:f>
              <c:strCache>
                <c:ptCount val="21"/>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pt idx="20">
                  <c:v>Fall 2021</c:v>
                </c:pt>
              </c:strCache>
            </c:strRef>
          </c:cat>
          <c:val>
            <c:numRef>
              <c:f>'CAN 20 year trends'!$J$2:$J$22</c:f>
              <c:numCache>
                <c:formatCode>#,##0</c:formatCode>
                <c:ptCount val="21"/>
                <c:pt idx="0">
                  <c:v>6139</c:v>
                </c:pt>
                <c:pt idx="1">
                  <c:v>6994</c:v>
                </c:pt>
                <c:pt idx="2">
                  <c:v>6807</c:v>
                </c:pt>
                <c:pt idx="3">
                  <c:v>6364</c:v>
                </c:pt>
                <c:pt idx="4">
                  <c:v>6388</c:v>
                </c:pt>
                <c:pt idx="5">
                  <c:v>6425</c:v>
                </c:pt>
                <c:pt idx="6">
                  <c:v>6820</c:v>
                </c:pt>
                <c:pt idx="7">
                  <c:v>6914</c:v>
                </c:pt>
                <c:pt idx="8">
                  <c:v>7453</c:v>
                </c:pt>
                <c:pt idx="9">
                  <c:v>7127</c:v>
                </c:pt>
                <c:pt idx="10">
                  <c:v>7188</c:v>
                </c:pt>
                <c:pt idx="11">
                  <c:v>6796</c:v>
                </c:pt>
                <c:pt idx="12">
                  <c:v>6766</c:v>
                </c:pt>
                <c:pt idx="13">
                  <c:v>6734</c:v>
                </c:pt>
                <c:pt idx="14">
                  <c:v>6694</c:v>
                </c:pt>
                <c:pt idx="15">
                  <c:v>6697</c:v>
                </c:pt>
                <c:pt idx="16">
                  <c:v>6309</c:v>
                </c:pt>
                <c:pt idx="17">
                  <c:v>6127</c:v>
                </c:pt>
                <c:pt idx="18">
                  <c:v>5961</c:v>
                </c:pt>
                <c:pt idx="19">
                  <c:v>6013</c:v>
                </c:pt>
                <c:pt idx="20">
                  <c:v>5541</c:v>
                </c:pt>
              </c:numCache>
            </c:numRef>
          </c:val>
          <c:extLst>
            <c:ext xmlns:c16="http://schemas.microsoft.com/office/drawing/2014/chart" uri="{C3380CC4-5D6E-409C-BE32-E72D297353CC}">
              <c16:uniqueId val="{00000000-6D9C-47C8-8A76-F44ECC2D278C}"/>
            </c:ext>
          </c:extLst>
        </c:ser>
        <c:dLbls>
          <c:showLegendKey val="0"/>
          <c:showVal val="0"/>
          <c:showCatName val="0"/>
          <c:showSerName val="0"/>
          <c:showPercent val="0"/>
          <c:showBubbleSize val="0"/>
        </c:dLbls>
        <c:gapWidth val="219"/>
        <c:overlap val="-27"/>
        <c:axId val="1370733951"/>
        <c:axId val="1370734783"/>
      </c:barChart>
      <c:lineChart>
        <c:grouping val="standard"/>
        <c:varyColors val="0"/>
        <c:ser>
          <c:idx val="1"/>
          <c:order val="1"/>
          <c:tx>
            <c:strRef>
              <c:f>'CAN 20 year trends'!$K$1</c:f>
              <c:strCache>
                <c:ptCount val="1"/>
                <c:pt idx="0">
                  <c:v>FTES as % of Headcount</c:v>
                </c:pt>
              </c:strCache>
            </c:strRef>
          </c:tx>
          <c:spPr>
            <a:ln w="28575" cap="rnd">
              <a:solidFill>
                <a:schemeClr val="accent2"/>
              </a:solidFill>
              <a:round/>
            </a:ln>
            <a:effectLst/>
          </c:spPr>
          <c:marker>
            <c:symbol val="none"/>
          </c:marker>
          <c:cat>
            <c:strRef>
              <c:f>'CAN 20 year trends'!$I$2:$I$22</c:f>
              <c:strCache>
                <c:ptCount val="21"/>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pt idx="20">
                  <c:v>Fall 2021</c:v>
                </c:pt>
              </c:strCache>
            </c:strRef>
          </c:cat>
          <c:val>
            <c:numRef>
              <c:f>'CAN 20 year trends'!$K$2:$K$22</c:f>
              <c:numCache>
                <c:formatCode>0%</c:formatCode>
                <c:ptCount val="21"/>
                <c:pt idx="0">
                  <c:v>0.29336388662648638</c:v>
                </c:pt>
                <c:pt idx="1">
                  <c:v>0.27233255647698029</c:v>
                </c:pt>
                <c:pt idx="2">
                  <c:v>0.27531250183634493</c:v>
                </c:pt>
                <c:pt idx="3">
                  <c:v>0.29108381521055937</c:v>
                </c:pt>
                <c:pt idx="4">
                  <c:v>0.30386729805886037</c:v>
                </c:pt>
                <c:pt idx="5">
                  <c:v>0.30029396108949413</c:v>
                </c:pt>
                <c:pt idx="6">
                  <c:v>0.29918473607038126</c:v>
                </c:pt>
                <c:pt idx="7">
                  <c:v>0.29852105872143475</c:v>
                </c:pt>
                <c:pt idx="8">
                  <c:v>0.3085136857641218</c:v>
                </c:pt>
                <c:pt idx="9">
                  <c:v>0.31390001403114914</c:v>
                </c:pt>
                <c:pt idx="10">
                  <c:v>0.29766712576516419</c:v>
                </c:pt>
                <c:pt idx="11">
                  <c:v>0.29349577692760448</c:v>
                </c:pt>
                <c:pt idx="12">
                  <c:v>0.28104302394324565</c:v>
                </c:pt>
                <c:pt idx="13">
                  <c:v>0.26822828927828929</c:v>
                </c:pt>
                <c:pt idx="14">
                  <c:v>0.2681248730206155</c:v>
                </c:pt>
                <c:pt idx="15">
                  <c:v>0.26279593847991639</c:v>
                </c:pt>
                <c:pt idx="16">
                  <c:v>0.2589904422253923</c:v>
                </c:pt>
                <c:pt idx="17">
                  <c:v>0.25602635874000329</c:v>
                </c:pt>
                <c:pt idx="18">
                  <c:v>0.25771947659788624</c:v>
                </c:pt>
                <c:pt idx="19">
                  <c:v>0.23321841011142525</c:v>
                </c:pt>
                <c:pt idx="20">
                  <c:v>0.23425374481140587</c:v>
                </c:pt>
              </c:numCache>
            </c:numRef>
          </c:val>
          <c:smooth val="0"/>
          <c:extLst>
            <c:ext xmlns:c16="http://schemas.microsoft.com/office/drawing/2014/chart" uri="{C3380CC4-5D6E-409C-BE32-E72D297353CC}">
              <c16:uniqueId val="{00000001-6D9C-47C8-8A76-F44ECC2D278C}"/>
            </c:ext>
          </c:extLst>
        </c:ser>
        <c:dLbls>
          <c:showLegendKey val="0"/>
          <c:showVal val="0"/>
          <c:showCatName val="0"/>
          <c:showSerName val="0"/>
          <c:showPercent val="0"/>
          <c:showBubbleSize val="0"/>
        </c:dLbls>
        <c:marker val="1"/>
        <c:smooth val="0"/>
        <c:axId val="1259740223"/>
        <c:axId val="1370731871"/>
      </c:lineChart>
      <c:catAx>
        <c:axId val="137073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0734783"/>
        <c:crosses val="autoZero"/>
        <c:auto val="1"/>
        <c:lblAlgn val="ctr"/>
        <c:lblOffset val="100"/>
        <c:noMultiLvlLbl val="0"/>
      </c:catAx>
      <c:valAx>
        <c:axId val="1370734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0733951"/>
        <c:crosses val="autoZero"/>
        <c:crossBetween val="between"/>
      </c:valAx>
      <c:valAx>
        <c:axId val="1370731871"/>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9740223"/>
        <c:crosses val="max"/>
        <c:crossBetween val="between"/>
      </c:valAx>
      <c:catAx>
        <c:axId val="1259740223"/>
        <c:scaling>
          <c:orientation val="minMax"/>
        </c:scaling>
        <c:delete val="1"/>
        <c:axPos val="b"/>
        <c:numFmt formatCode="General" sourceLinked="1"/>
        <c:majorTickMark val="none"/>
        <c:minorTickMark val="none"/>
        <c:tickLblPos val="nextTo"/>
        <c:crossAx val="137073187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Median Units Taken at Cañada </a:t>
            </a:r>
          </a:p>
          <a:p>
            <a:pPr>
              <a:defRPr/>
            </a:pPr>
            <a:r>
              <a:rPr lang="en-US"/>
              <a:t>by Students' Home Campus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'[Average and Median Units taken by home campus fall 2019 20 21.xlsx]Sheet1'!$Q$6</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21.xlsx]Sheet1'!$Q$7:$Q$9</c:f>
              <c:numCache>
                <c:formatCode>General</c:formatCode>
                <c:ptCount val="3"/>
                <c:pt idx="0">
                  <c:v>4.5</c:v>
                </c:pt>
                <c:pt idx="1">
                  <c:v>3</c:v>
                </c:pt>
                <c:pt idx="2">
                  <c:v>3</c:v>
                </c:pt>
              </c:numCache>
            </c:numRef>
          </c:val>
          <c:extLst>
            <c:ext xmlns:c16="http://schemas.microsoft.com/office/drawing/2014/chart" uri="{C3380CC4-5D6E-409C-BE32-E72D297353CC}">
              <c16:uniqueId val="{00000000-F83A-4533-A817-46EEBB94B9F4}"/>
            </c:ext>
          </c:extLst>
        </c:ser>
        <c:ser>
          <c:idx val="1"/>
          <c:order val="1"/>
          <c:tx>
            <c:strRef>
              <c:f>'[Average and Median Units taken by home campus fall 2019 20 21.xlsx]Sheet1'!$R$6</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21.xlsx]Sheet1'!$R$7:$R$9</c:f>
              <c:numCache>
                <c:formatCode>General</c:formatCode>
                <c:ptCount val="3"/>
                <c:pt idx="0">
                  <c:v>4</c:v>
                </c:pt>
                <c:pt idx="1">
                  <c:v>3</c:v>
                </c:pt>
                <c:pt idx="2">
                  <c:v>3</c:v>
                </c:pt>
              </c:numCache>
            </c:numRef>
          </c:val>
          <c:extLst>
            <c:ext xmlns:c16="http://schemas.microsoft.com/office/drawing/2014/chart" uri="{C3380CC4-5D6E-409C-BE32-E72D297353CC}">
              <c16:uniqueId val="{00000001-F83A-4533-A817-46EEBB94B9F4}"/>
            </c:ext>
          </c:extLst>
        </c:ser>
        <c:ser>
          <c:idx val="2"/>
          <c:order val="2"/>
          <c:tx>
            <c:strRef>
              <c:f>'[Average and Median Units taken by home campus fall 2019 20 21.xlsx]Sheet1'!$S$6</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21.xlsx]Sheet1'!$S$7:$S$9</c:f>
              <c:numCache>
                <c:formatCode>General</c:formatCode>
                <c:ptCount val="3"/>
                <c:pt idx="0">
                  <c:v>4</c:v>
                </c:pt>
                <c:pt idx="1">
                  <c:v>3</c:v>
                </c:pt>
                <c:pt idx="2">
                  <c:v>3</c:v>
                </c:pt>
              </c:numCache>
            </c:numRef>
          </c:val>
          <c:extLst>
            <c:ext xmlns:c16="http://schemas.microsoft.com/office/drawing/2014/chart" uri="{C3380CC4-5D6E-409C-BE32-E72D297353CC}">
              <c16:uniqueId val="{00000002-F83A-4533-A817-46EEBB94B9F4}"/>
            </c:ext>
          </c:extLst>
        </c:ser>
        <c:dLbls>
          <c:dLblPos val="outEnd"/>
          <c:showLegendKey val="0"/>
          <c:showVal val="1"/>
          <c:showCatName val="0"/>
          <c:showSerName val="0"/>
          <c:showPercent val="0"/>
          <c:showBubbleSize val="0"/>
        </c:dLbls>
        <c:gapWidth val="219"/>
        <c:overlap val="-27"/>
        <c:axId val="236090543"/>
        <c:axId val="236089711"/>
      </c:barChart>
      <c:catAx>
        <c:axId val="236090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6089711"/>
        <c:crosses val="autoZero"/>
        <c:auto val="1"/>
        <c:lblAlgn val="ctr"/>
        <c:lblOffset val="100"/>
        <c:noMultiLvlLbl val="0"/>
      </c:catAx>
      <c:valAx>
        <c:axId val="236089711"/>
        <c:scaling>
          <c:orientation val="minMax"/>
          <c:max val="1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6090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 of District Students Attending Multiple SMCCCD Colleges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[Swirl.xlsx]Swirl!$B$38</c:f>
              <c:strCache>
                <c:ptCount val="1"/>
                <c:pt idx="0">
                  <c:v>Attended Multiple SMCCCD Colleges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[Swirl.xlsx]Swirl!$A$39:$A$43</c:f>
              <c:strCache>
                <c:ptCount val="5"/>
                <c:pt idx="0">
                  <c:v>Fall 2019</c:v>
                </c:pt>
                <c:pt idx="1">
                  <c:v>Spring 2020</c:v>
                </c:pt>
                <c:pt idx="2">
                  <c:v>Fall 2020</c:v>
                </c:pt>
                <c:pt idx="3">
                  <c:v>Spring 2021</c:v>
                </c:pt>
                <c:pt idx="4">
                  <c:v>Fall 2021</c:v>
                </c:pt>
              </c:strCache>
            </c:strRef>
          </c:cat>
          <c:val>
            <c:numRef>
              <c:f>[Swirl.xlsx]Swirl!$B$39:$B$43</c:f>
              <c:numCache>
                <c:formatCode>0%</c:formatCode>
                <c:ptCount val="5"/>
                <c:pt idx="0">
                  <c:v>0.16500000000000001</c:v>
                </c:pt>
                <c:pt idx="1">
                  <c:v>0.17599999999999999</c:v>
                </c:pt>
                <c:pt idx="2">
                  <c:v>0.23699999999999999</c:v>
                </c:pt>
                <c:pt idx="3">
                  <c:v>0.27200000000000002</c:v>
                </c:pt>
                <c:pt idx="4">
                  <c:v>0.26100000000000001</c:v>
                </c:pt>
              </c:numCache>
            </c:numRef>
          </c:val>
          <c:extLst>
            <c:ext xmlns:c16="http://schemas.microsoft.com/office/drawing/2014/chart" uri="{C3380CC4-5D6E-409C-BE32-E72D297353CC}">
              <c16:uniqueId val="{00000000-8A7D-4837-AB95-5B81BCF1BB6A}"/>
            </c:ext>
          </c:extLst>
        </c:ser>
        <c:dLbls>
          <c:dLblPos val="outEnd"/>
          <c:showLegendKey val="0"/>
          <c:showVal val="1"/>
          <c:showCatName val="0"/>
          <c:showSerName val="0"/>
          <c:showPercent val="0"/>
          <c:showBubbleSize val="0"/>
        </c:dLbls>
        <c:gapWidth val="219"/>
        <c:overlap val="-27"/>
        <c:axId val="1575557679"/>
        <c:axId val="1575556431"/>
      </c:barChart>
      <c:catAx>
        <c:axId val="157555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5556431"/>
        <c:crosses val="autoZero"/>
        <c:auto val="1"/>
        <c:lblAlgn val="ctr"/>
        <c:lblOffset val="100"/>
        <c:noMultiLvlLbl val="0"/>
      </c:catAx>
      <c:valAx>
        <c:axId val="15755564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5557679"/>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Cañada Home Campus students as a % of Enrolled Students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'Home campus'!$A$2</c:f>
              <c:strCache>
                <c:ptCount val="1"/>
                <c:pt idx="0">
                  <c:v>CAN home campus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 campus'!$B$1:$D$1</c:f>
              <c:strCache>
                <c:ptCount val="3"/>
                <c:pt idx="0">
                  <c:v>Fall 2019</c:v>
                </c:pt>
                <c:pt idx="1">
                  <c:v>Fall 2020</c:v>
                </c:pt>
                <c:pt idx="2">
                  <c:v>Fall 2021</c:v>
                </c:pt>
              </c:strCache>
            </c:strRef>
          </c:cat>
          <c:val>
            <c:numRef>
              <c:f>'Home campus'!$B$2:$D$2</c:f>
              <c:numCache>
                <c:formatCode>0%</c:formatCode>
                <c:ptCount val="3"/>
                <c:pt idx="0">
                  <c:v>0.66</c:v>
                </c:pt>
                <c:pt idx="1">
                  <c:v>0.56000000000000005</c:v>
                </c:pt>
                <c:pt idx="2">
                  <c:v>0.54</c:v>
                </c:pt>
              </c:numCache>
            </c:numRef>
          </c:val>
          <c:extLst>
            <c:ext xmlns:c16="http://schemas.microsoft.com/office/drawing/2014/chart" uri="{C3380CC4-5D6E-409C-BE32-E72D297353CC}">
              <c16:uniqueId val="{00000000-B553-438F-A4F6-F729847405CF}"/>
            </c:ext>
          </c:extLst>
        </c:ser>
        <c:ser>
          <c:idx val="1"/>
          <c:order val="1"/>
          <c:tx>
            <c:strRef>
              <c:f>'Home campus'!$A$3</c:f>
              <c:strCache>
                <c:ptCount val="1"/>
                <c:pt idx="0">
                  <c:v>SKY &amp; CSM home campus</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 campus'!$B$1:$D$1</c:f>
              <c:strCache>
                <c:ptCount val="3"/>
                <c:pt idx="0">
                  <c:v>Fall 2019</c:v>
                </c:pt>
                <c:pt idx="1">
                  <c:v>Fall 2020</c:v>
                </c:pt>
                <c:pt idx="2">
                  <c:v>Fall 2021</c:v>
                </c:pt>
              </c:strCache>
            </c:strRef>
          </c:cat>
          <c:val>
            <c:numRef>
              <c:f>'Home campus'!$B$3:$D$3</c:f>
              <c:numCache>
                <c:formatCode>0%</c:formatCode>
                <c:ptCount val="3"/>
                <c:pt idx="0">
                  <c:v>0.34</c:v>
                </c:pt>
                <c:pt idx="1">
                  <c:v>0.44</c:v>
                </c:pt>
                <c:pt idx="2">
                  <c:v>0.46</c:v>
                </c:pt>
              </c:numCache>
            </c:numRef>
          </c:val>
          <c:extLst>
            <c:ext xmlns:c16="http://schemas.microsoft.com/office/drawing/2014/chart" uri="{C3380CC4-5D6E-409C-BE32-E72D297353CC}">
              <c16:uniqueId val="{00000001-B553-438F-A4F6-F729847405CF}"/>
            </c:ext>
          </c:extLst>
        </c:ser>
        <c:dLbls>
          <c:dLblPos val="ctr"/>
          <c:showLegendKey val="0"/>
          <c:showVal val="1"/>
          <c:showCatName val="0"/>
          <c:showSerName val="0"/>
          <c:showPercent val="0"/>
          <c:showBubbleSize val="0"/>
        </c:dLbls>
        <c:gapWidth val="150"/>
        <c:overlap val="100"/>
        <c:axId val="760545871"/>
        <c:axId val="760542127"/>
      </c:barChart>
      <c:catAx>
        <c:axId val="76054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542127"/>
        <c:crosses val="autoZero"/>
        <c:auto val="1"/>
        <c:lblAlgn val="ctr"/>
        <c:lblOffset val="100"/>
        <c:noMultiLvlLbl val="0"/>
      </c:catAx>
      <c:valAx>
        <c:axId val="76054212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545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a:t>Cañada Primary Campus Enrolled Students by Fall Term</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pop.xlsx]Fall Prim Cmpus headct'!$B$13</c:f>
              <c:strCache>
                <c:ptCount val="1"/>
                <c:pt idx="0">
                  <c:v>Primary Campus Enrolled Students by Fall Term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'[Fall 21 std counts by spec pop.xlsx]Fall Prim Cmpus headct'!$A$14:$A$18</c:f>
              <c:strCache>
                <c:ptCount val="5"/>
                <c:pt idx="0">
                  <c:v>Fall 2017</c:v>
                </c:pt>
                <c:pt idx="1">
                  <c:v>Fall 2018</c:v>
                </c:pt>
                <c:pt idx="2">
                  <c:v>Fall 2019</c:v>
                </c:pt>
                <c:pt idx="3">
                  <c:v>Fall 2020</c:v>
                </c:pt>
                <c:pt idx="4">
                  <c:v>Fall 2021</c:v>
                </c:pt>
              </c:strCache>
            </c:strRef>
          </c:cat>
          <c:val>
            <c:numRef>
              <c:f>'[Fall 21 std counts by spec pop.xlsx]Fall Prim Cmpus headct'!$B$14:$B$18</c:f>
              <c:numCache>
                <c:formatCode>_(* #,##0_);_(* \(#,##0\);_(* "-"??_);_(@_)</c:formatCode>
                <c:ptCount val="5"/>
                <c:pt idx="0">
                  <c:v>6150</c:v>
                </c:pt>
                <c:pt idx="1">
                  <c:v>5673</c:v>
                </c:pt>
                <c:pt idx="2">
                  <c:v>5361</c:v>
                </c:pt>
                <c:pt idx="3">
                  <c:v>4791</c:v>
                </c:pt>
                <c:pt idx="4">
                  <c:v>4321</c:v>
                </c:pt>
              </c:numCache>
            </c:numRef>
          </c:val>
          <c:extLst>
            <c:ext xmlns:c16="http://schemas.microsoft.com/office/drawing/2014/chart" uri="{C3380CC4-5D6E-409C-BE32-E72D297353CC}">
              <c16:uniqueId val="{00000000-1C59-4416-8626-326AE5BFD8F9}"/>
            </c:ext>
          </c:extLst>
        </c:ser>
        <c:dLbls>
          <c:dLblPos val="outEnd"/>
          <c:showLegendKey val="0"/>
          <c:showVal val="1"/>
          <c:showCatName val="0"/>
          <c:showSerName val="0"/>
          <c:showPercent val="0"/>
          <c:showBubbleSize val="0"/>
        </c:dLbls>
        <c:gapWidth val="219"/>
        <c:overlap val="-27"/>
        <c:axId val="2065304815"/>
        <c:axId val="2065301071"/>
      </c:barChart>
      <c:catAx>
        <c:axId val="206530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5301071"/>
        <c:crosses val="autoZero"/>
        <c:auto val="1"/>
        <c:lblAlgn val="ctr"/>
        <c:lblOffset val="100"/>
        <c:noMultiLvlLbl val="0"/>
      </c:catAx>
      <c:valAx>
        <c:axId val="2065301071"/>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5304815"/>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Sheet5!$A$2</c:f>
              <c:strCache>
                <c:ptCount val="1"/>
                <c:pt idx="0">
                  <c:v># of students who enrolled in a course in the same or subsequent year of applying to CAN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Sheet5!$B$1:$F$1</c:f>
              <c:strCache>
                <c:ptCount val="5"/>
                <c:pt idx="0">
                  <c:v>2016-17</c:v>
                </c:pt>
                <c:pt idx="1">
                  <c:v>2017-18</c:v>
                </c:pt>
                <c:pt idx="2">
                  <c:v>2018-19</c:v>
                </c:pt>
                <c:pt idx="3">
                  <c:v>2019-20</c:v>
                </c:pt>
                <c:pt idx="4">
                  <c:v>2020-21</c:v>
                </c:pt>
              </c:strCache>
            </c:strRef>
          </c:cat>
          <c:val>
            <c:numRef>
              <c:f>Sheet5!$B$2:$F$2</c:f>
              <c:numCache>
                <c:formatCode>#,##0</c:formatCode>
                <c:ptCount val="5"/>
                <c:pt idx="0">
                  <c:v>1587</c:v>
                </c:pt>
                <c:pt idx="1">
                  <c:v>1572</c:v>
                </c:pt>
                <c:pt idx="2">
                  <c:v>1477</c:v>
                </c:pt>
                <c:pt idx="3">
                  <c:v>1294</c:v>
                </c:pt>
                <c:pt idx="4">
                  <c:v>1127</c:v>
                </c:pt>
              </c:numCache>
            </c:numRef>
          </c:val>
          <c:extLst>
            <c:ext xmlns:c16="http://schemas.microsoft.com/office/drawing/2014/chart" uri="{C3380CC4-5D6E-409C-BE32-E72D297353CC}">
              <c16:uniqueId val="{00000000-76BE-4534-A166-2B925E9F72AC}"/>
            </c:ext>
          </c:extLst>
        </c:ser>
        <c:dLbls>
          <c:dLblPos val="outEnd"/>
          <c:showLegendKey val="0"/>
          <c:showVal val="1"/>
          <c:showCatName val="0"/>
          <c:showSerName val="0"/>
          <c:showPercent val="0"/>
          <c:showBubbleSize val="0"/>
        </c:dLbls>
        <c:gapWidth val="219"/>
        <c:overlap val="-27"/>
        <c:axId val="1882980768"/>
        <c:axId val="1882974528"/>
      </c:barChart>
      <c:catAx>
        <c:axId val="188298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974528"/>
        <c:crosses val="autoZero"/>
        <c:auto val="1"/>
        <c:lblAlgn val="ctr"/>
        <c:lblOffset val="100"/>
        <c:noMultiLvlLbl val="0"/>
      </c:catAx>
      <c:valAx>
        <c:axId val="18829745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98076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Low Income Students as % of All Enrolled Students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Sheet1!$A$14</c:f>
              <c:strCache>
                <c:ptCount val="1"/>
                <c:pt idx="0">
                  <c:v>Low Income Students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Sheet1!$B$13:$F$13</c:f>
              <c:strCache>
                <c:ptCount val="5"/>
                <c:pt idx="0">
                  <c:v>2016-17</c:v>
                </c:pt>
                <c:pt idx="1">
                  <c:v>2017-18</c:v>
                </c:pt>
                <c:pt idx="2">
                  <c:v>2018-19</c:v>
                </c:pt>
                <c:pt idx="3">
                  <c:v>2019-20‡</c:v>
                </c:pt>
                <c:pt idx="4">
                  <c:v>2020-21‡</c:v>
                </c:pt>
              </c:strCache>
            </c:strRef>
          </c:cat>
          <c:val>
            <c:numRef>
              <c:f>Sheet1!$B$14:$F$14</c:f>
              <c:numCache>
                <c:formatCode>0%</c:formatCode>
                <c:ptCount val="5"/>
                <c:pt idx="0">
                  <c:v>0.34499999999999997</c:v>
                </c:pt>
                <c:pt idx="1">
                  <c:v>0.33700000000000002</c:v>
                </c:pt>
                <c:pt idx="2">
                  <c:v>0.31</c:v>
                </c:pt>
                <c:pt idx="3">
                  <c:v>0.28399999999999997</c:v>
                </c:pt>
                <c:pt idx="4">
                  <c:v>0.24</c:v>
                </c:pt>
              </c:numCache>
            </c:numRef>
          </c:val>
          <c:extLst>
            <c:ext xmlns:c16="http://schemas.microsoft.com/office/drawing/2014/chart" uri="{C3380CC4-5D6E-409C-BE32-E72D297353CC}">
              <c16:uniqueId val="{00000000-0EEB-4E34-B108-60D7DBB95761}"/>
            </c:ext>
          </c:extLst>
        </c:ser>
        <c:dLbls>
          <c:dLblPos val="outEnd"/>
          <c:showLegendKey val="0"/>
          <c:showVal val="1"/>
          <c:showCatName val="0"/>
          <c:showSerName val="0"/>
          <c:showPercent val="0"/>
          <c:showBubbleSize val="0"/>
        </c:dLbls>
        <c:gapWidth val="219"/>
        <c:overlap val="-27"/>
        <c:axId val="1476533791"/>
        <c:axId val="1476540447"/>
      </c:barChart>
      <c:catAx>
        <c:axId val="147653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540447"/>
        <c:crosses val="autoZero"/>
        <c:auto val="1"/>
        <c:lblAlgn val="ctr"/>
        <c:lblOffset val="100"/>
        <c:noMultiLvlLbl val="0"/>
      </c:catAx>
      <c:valAx>
        <c:axId val="147654044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533791"/>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Financial Aid Recipients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Sheet1!$A$9</c:f>
              <c:strCache>
                <c:ptCount val="1"/>
                <c:pt idx="0">
                  <c:v>% of all students receiving Pell Grants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Sheet1!$B$8:$F$8</c:f>
              <c:strCache>
                <c:ptCount val="5"/>
                <c:pt idx="0">
                  <c:v>2016-17</c:v>
                </c:pt>
                <c:pt idx="1">
                  <c:v>2017-18</c:v>
                </c:pt>
                <c:pt idx="2">
                  <c:v>2018-19</c:v>
                </c:pt>
                <c:pt idx="3">
                  <c:v>2019-20‡</c:v>
                </c:pt>
                <c:pt idx="4">
                  <c:v>2020-21‡</c:v>
                </c:pt>
              </c:strCache>
            </c:strRef>
          </c:cat>
          <c:val>
            <c:numRef>
              <c:f>Sheet1!$B$9:$F$9</c:f>
              <c:numCache>
                <c:formatCode>0%</c:formatCode>
                <c:ptCount val="5"/>
                <c:pt idx="0">
                  <c:v>0.20779457293753414</c:v>
                </c:pt>
                <c:pt idx="1">
                  <c:v>0.19341027550260612</c:v>
                </c:pt>
                <c:pt idx="2">
                  <c:v>0.18708703039456295</c:v>
                </c:pt>
                <c:pt idx="3">
                  <c:v>0.18151847183166878</c:v>
                </c:pt>
                <c:pt idx="4">
                  <c:v>0.17696733481811433</c:v>
                </c:pt>
              </c:numCache>
            </c:numRef>
          </c:val>
          <c:extLst>
            <c:ext xmlns:c16="http://schemas.microsoft.com/office/drawing/2014/chart" uri="{C3380CC4-5D6E-409C-BE32-E72D297353CC}">
              <c16:uniqueId val="{00000000-EC78-422F-A50C-BF4D18EC50D2}"/>
            </c:ext>
          </c:extLst>
        </c:ser>
        <c:ser>
          <c:idx val="1"/>
          <c:order val="1"/>
          <c:tx>
            <c:strRef>
              <c:f>Sheet1!$A$10</c:f>
              <c:strCache>
                <c:ptCount val="1"/>
                <c:pt idx="0">
                  <c:v>% of all students receiving California College Promise Grant (CCPG)</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Sheet1!$B$8:$F$8</c:f>
              <c:strCache>
                <c:ptCount val="5"/>
                <c:pt idx="0">
                  <c:v>2016-17</c:v>
                </c:pt>
                <c:pt idx="1">
                  <c:v>2017-18</c:v>
                </c:pt>
                <c:pt idx="2">
                  <c:v>2018-19</c:v>
                </c:pt>
                <c:pt idx="3">
                  <c:v>2019-20‡</c:v>
                </c:pt>
                <c:pt idx="4">
                  <c:v>2020-21‡</c:v>
                </c:pt>
              </c:strCache>
            </c:strRef>
          </c:cat>
          <c:val>
            <c:numRef>
              <c:f>Sheet1!$B$10:$F$10</c:f>
              <c:numCache>
                <c:formatCode>0%</c:formatCode>
                <c:ptCount val="5"/>
                <c:pt idx="0">
                  <c:v>0.5195774904389</c:v>
                </c:pt>
                <c:pt idx="1">
                  <c:v>0.50856291883842142</c:v>
                </c:pt>
                <c:pt idx="2">
                  <c:v>0.4931093071549934</c:v>
                </c:pt>
                <c:pt idx="3">
                  <c:v>0.47619509357122081</c:v>
                </c:pt>
                <c:pt idx="4">
                  <c:v>0.44988864142538976</c:v>
                </c:pt>
              </c:numCache>
            </c:numRef>
          </c:val>
          <c:extLst>
            <c:ext xmlns:c16="http://schemas.microsoft.com/office/drawing/2014/chart" uri="{C3380CC4-5D6E-409C-BE32-E72D297353CC}">
              <c16:uniqueId val="{00000001-EC78-422F-A50C-BF4D18EC50D2}"/>
            </c:ext>
          </c:extLst>
        </c:ser>
        <c:dLbls>
          <c:dLblPos val="outEnd"/>
          <c:showLegendKey val="0"/>
          <c:showVal val="1"/>
          <c:showCatName val="0"/>
          <c:showSerName val="0"/>
          <c:showPercent val="0"/>
          <c:showBubbleSize val="0"/>
        </c:dLbls>
        <c:gapWidth val="219"/>
        <c:overlap val="-27"/>
        <c:axId val="1476532127"/>
        <c:axId val="1476537535"/>
      </c:barChart>
      <c:catAx>
        <c:axId val="147653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6537535"/>
        <c:crosses val="autoZero"/>
        <c:auto val="1"/>
        <c:lblAlgn val="ctr"/>
        <c:lblOffset val="100"/>
        <c:noMultiLvlLbl val="0"/>
      </c:catAx>
      <c:valAx>
        <c:axId val="14765375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6532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Fall 2021 Enrolled Home Campus Students by Age</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'[Fall 21 std counts by spec pop.xlsx]Demos Chart'!$A$41</c:f>
              <c:strCache>
                <c:ptCount val="1"/>
                <c:pt idx="0">
                  <c:v>SKY</c:v>
                </c:pt>
              </c:strCache>
            </c:strRef>
          </c:tx>
          <c:spPr>
            <a:ln w="28575" cap="rnd">
              <a:solidFill>
                <a:srgbClr val="FF0000"/>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Chart'!$B$41:$BX$41</c:f>
              <c:numCache>
                <c:formatCode>General</c:formatCode>
                <c:ptCount val="75"/>
                <c:pt idx="1">
                  <c:v>11</c:v>
                </c:pt>
                <c:pt idx="2">
                  <c:v>86</c:v>
                </c:pt>
                <c:pt idx="3">
                  <c:v>129</c:v>
                </c:pt>
                <c:pt idx="4">
                  <c:v>356</c:v>
                </c:pt>
                <c:pt idx="5">
                  <c:v>578</c:v>
                </c:pt>
                <c:pt idx="6">
                  <c:v>705</c:v>
                </c:pt>
                <c:pt idx="7">
                  <c:v>738</c:v>
                </c:pt>
                <c:pt idx="8">
                  <c:v>564</c:v>
                </c:pt>
                <c:pt idx="9">
                  <c:v>414</c:v>
                </c:pt>
                <c:pt idx="10">
                  <c:v>365</c:v>
                </c:pt>
                <c:pt idx="11">
                  <c:v>308</c:v>
                </c:pt>
                <c:pt idx="12">
                  <c:v>269</c:v>
                </c:pt>
                <c:pt idx="13">
                  <c:v>225</c:v>
                </c:pt>
                <c:pt idx="14">
                  <c:v>181</c:v>
                </c:pt>
                <c:pt idx="15">
                  <c:v>154</c:v>
                </c:pt>
                <c:pt idx="16">
                  <c:v>124</c:v>
                </c:pt>
                <c:pt idx="17">
                  <c:v>139</c:v>
                </c:pt>
                <c:pt idx="18">
                  <c:v>133</c:v>
                </c:pt>
                <c:pt idx="19">
                  <c:v>108</c:v>
                </c:pt>
                <c:pt idx="20">
                  <c:v>107</c:v>
                </c:pt>
                <c:pt idx="21">
                  <c:v>99</c:v>
                </c:pt>
                <c:pt idx="22">
                  <c:v>71</c:v>
                </c:pt>
                <c:pt idx="23">
                  <c:v>70</c:v>
                </c:pt>
                <c:pt idx="24">
                  <c:v>79</c:v>
                </c:pt>
                <c:pt idx="25">
                  <c:v>56</c:v>
                </c:pt>
                <c:pt idx="26">
                  <c:v>66</c:v>
                </c:pt>
                <c:pt idx="27">
                  <c:v>46</c:v>
                </c:pt>
                <c:pt idx="28">
                  <c:v>45</c:v>
                </c:pt>
                <c:pt idx="29">
                  <c:v>47</c:v>
                </c:pt>
                <c:pt idx="30">
                  <c:v>45</c:v>
                </c:pt>
                <c:pt idx="31">
                  <c:v>38</c:v>
                </c:pt>
                <c:pt idx="32">
                  <c:v>40</c:v>
                </c:pt>
                <c:pt idx="33">
                  <c:v>39</c:v>
                </c:pt>
                <c:pt idx="34">
                  <c:v>22</c:v>
                </c:pt>
                <c:pt idx="35">
                  <c:v>22</c:v>
                </c:pt>
                <c:pt idx="36">
                  <c:v>26</c:v>
                </c:pt>
                <c:pt idx="37">
                  <c:v>24</c:v>
                </c:pt>
                <c:pt idx="38">
                  <c:v>26</c:v>
                </c:pt>
                <c:pt idx="39">
                  <c:v>20</c:v>
                </c:pt>
                <c:pt idx="40">
                  <c:v>31</c:v>
                </c:pt>
                <c:pt idx="41">
                  <c:v>18</c:v>
                </c:pt>
                <c:pt idx="42">
                  <c:v>13</c:v>
                </c:pt>
                <c:pt idx="43">
                  <c:v>15</c:v>
                </c:pt>
                <c:pt idx="44">
                  <c:v>23</c:v>
                </c:pt>
                <c:pt idx="45">
                  <c:v>17</c:v>
                </c:pt>
                <c:pt idx="46">
                  <c:v>16</c:v>
                </c:pt>
                <c:pt idx="47">
                  <c:v>16</c:v>
                </c:pt>
                <c:pt idx="48">
                  <c:v>11</c:v>
                </c:pt>
                <c:pt idx="49">
                  <c:v>14</c:v>
                </c:pt>
                <c:pt idx="50">
                  <c:v>13</c:v>
                </c:pt>
                <c:pt idx="51">
                  <c:v>6</c:v>
                </c:pt>
                <c:pt idx="52">
                  <c:v>8</c:v>
                </c:pt>
                <c:pt idx="53">
                  <c:v>8</c:v>
                </c:pt>
                <c:pt idx="54">
                  <c:v>11</c:v>
                </c:pt>
                <c:pt idx="55">
                  <c:v>6</c:v>
                </c:pt>
                <c:pt idx="56">
                  <c:v>4</c:v>
                </c:pt>
                <c:pt idx="57">
                  <c:v>5</c:v>
                </c:pt>
                <c:pt idx="58">
                  <c:v>3</c:v>
                </c:pt>
                <c:pt idx="59">
                  <c:v>6</c:v>
                </c:pt>
                <c:pt idx="60">
                  <c:v>3</c:v>
                </c:pt>
                <c:pt idx="61">
                  <c:v>1</c:v>
                </c:pt>
                <c:pt idx="62">
                  <c:v>1</c:v>
                </c:pt>
                <c:pt idx="63">
                  <c:v>1</c:v>
                </c:pt>
                <c:pt idx="64">
                  <c:v>2</c:v>
                </c:pt>
                <c:pt idx="65">
                  <c:v>1</c:v>
                </c:pt>
                <c:pt idx="66">
                  <c:v>2</c:v>
                </c:pt>
                <c:pt idx="67">
                  <c:v>2</c:v>
                </c:pt>
                <c:pt idx="69">
                  <c:v>1</c:v>
                </c:pt>
                <c:pt idx="70">
                  <c:v>1</c:v>
                </c:pt>
                <c:pt idx="71">
                  <c:v>1</c:v>
                </c:pt>
                <c:pt idx="73">
                  <c:v>1</c:v>
                </c:pt>
              </c:numCache>
            </c:numRef>
          </c:val>
          <c:smooth val="0"/>
          <c:extLst>
            <c:ext xmlns:c16="http://schemas.microsoft.com/office/drawing/2014/chart" uri="{C3380CC4-5D6E-409C-BE32-E72D297353CC}">
              <c16:uniqueId val="{00000000-40EC-484B-864A-657EFA497802}"/>
            </c:ext>
          </c:extLst>
        </c:ser>
        <c:ser>
          <c:idx val="1"/>
          <c:order val="1"/>
          <c:tx>
            <c:strRef>
              <c:f>'[Fall 21 std counts by spec pop.xlsx]Demos Chart'!$A$42</c:f>
              <c:strCache>
                <c:ptCount val="1"/>
                <c:pt idx="0">
                  <c:v>CAN</c:v>
                </c:pt>
              </c:strCache>
            </c:strRef>
          </c:tx>
          <c:spPr>
            <a:ln w="28575" cap="rnd">
              <a:solidFill>
                <a:schemeClr val="accent6">
                  <a:lumMod val="75000"/>
                </a:schemeClr>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Chart'!$B$42:$BX$42</c:f>
              <c:numCache>
                <c:formatCode>General</c:formatCode>
                <c:ptCount val="75"/>
                <c:pt idx="0">
                  <c:v>2</c:v>
                </c:pt>
                <c:pt idx="1">
                  <c:v>6</c:v>
                </c:pt>
                <c:pt idx="2">
                  <c:v>5</c:v>
                </c:pt>
                <c:pt idx="3">
                  <c:v>40</c:v>
                </c:pt>
                <c:pt idx="4">
                  <c:v>153</c:v>
                </c:pt>
                <c:pt idx="5">
                  <c:v>221</c:v>
                </c:pt>
                <c:pt idx="6">
                  <c:v>360</c:v>
                </c:pt>
                <c:pt idx="7">
                  <c:v>331</c:v>
                </c:pt>
                <c:pt idx="8">
                  <c:v>268</c:v>
                </c:pt>
                <c:pt idx="9">
                  <c:v>195</c:v>
                </c:pt>
                <c:pt idx="10">
                  <c:v>139</c:v>
                </c:pt>
                <c:pt idx="11">
                  <c:v>127</c:v>
                </c:pt>
                <c:pt idx="12">
                  <c:v>117</c:v>
                </c:pt>
                <c:pt idx="13">
                  <c:v>98</c:v>
                </c:pt>
                <c:pt idx="14">
                  <c:v>86</c:v>
                </c:pt>
                <c:pt idx="15">
                  <c:v>95</c:v>
                </c:pt>
                <c:pt idx="16">
                  <c:v>102</c:v>
                </c:pt>
                <c:pt idx="17">
                  <c:v>77</c:v>
                </c:pt>
                <c:pt idx="18">
                  <c:v>78</c:v>
                </c:pt>
                <c:pt idx="19">
                  <c:v>68</c:v>
                </c:pt>
                <c:pt idx="20">
                  <c:v>69</c:v>
                </c:pt>
                <c:pt idx="21">
                  <c:v>73</c:v>
                </c:pt>
                <c:pt idx="22">
                  <c:v>66</c:v>
                </c:pt>
                <c:pt idx="23">
                  <c:v>59</c:v>
                </c:pt>
                <c:pt idx="24">
                  <c:v>57</c:v>
                </c:pt>
                <c:pt idx="25">
                  <c:v>56</c:v>
                </c:pt>
                <c:pt idx="26">
                  <c:v>46</c:v>
                </c:pt>
                <c:pt idx="27">
                  <c:v>36</c:v>
                </c:pt>
                <c:pt idx="28">
                  <c:v>52</c:v>
                </c:pt>
                <c:pt idx="29">
                  <c:v>59</c:v>
                </c:pt>
                <c:pt idx="30">
                  <c:v>42</c:v>
                </c:pt>
                <c:pt idx="31">
                  <c:v>29</c:v>
                </c:pt>
                <c:pt idx="32">
                  <c:v>46</c:v>
                </c:pt>
                <c:pt idx="33">
                  <c:v>28</c:v>
                </c:pt>
                <c:pt idx="34">
                  <c:v>36</c:v>
                </c:pt>
                <c:pt idx="35">
                  <c:v>31</c:v>
                </c:pt>
                <c:pt idx="36">
                  <c:v>22</c:v>
                </c:pt>
                <c:pt idx="37">
                  <c:v>28</c:v>
                </c:pt>
                <c:pt idx="38">
                  <c:v>25</c:v>
                </c:pt>
                <c:pt idx="39">
                  <c:v>34</c:v>
                </c:pt>
                <c:pt idx="40">
                  <c:v>30</c:v>
                </c:pt>
                <c:pt idx="41">
                  <c:v>22</c:v>
                </c:pt>
                <c:pt idx="42">
                  <c:v>19</c:v>
                </c:pt>
                <c:pt idx="43">
                  <c:v>17</c:v>
                </c:pt>
                <c:pt idx="44">
                  <c:v>19</c:v>
                </c:pt>
                <c:pt idx="45">
                  <c:v>23</c:v>
                </c:pt>
                <c:pt idx="46">
                  <c:v>14</c:v>
                </c:pt>
                <c:pt idx="47">
                  <c:v>16</c:v>
                </c:pt>
                <c:pt idx="48">
                  <c:v>21</c:v>
                </c:pt>
                <c:pt idx="49">
                  <c:v>13</c:v>
                </c:pt>
                <c:pt idx="50">
                  <c:v>10</c:v>
                </c:pt>
                <c:pt idx="51">
                  <c:v>13</c:v>
                </c:pt>
                <c:pt idx="52">
                  <c:v>12</c:v>
                </c:pt>
                <c:pt idx="53">
                  <c:v>12</c:v>
                </c:pt>
                <c:pt idx="54">
                  <c:v>6</c:v>
                </c:pt>
                <c:pt idx="55">
                  <c:v>5</c:v>
                </c:pt>
                <c:pt idx="56">
                  <c:v>3</c:v>
                </c:pt>
                <c:pt idx="57">
                  <c:v>7</c:v>
                </c:pt>
                <c:pt idx="58">
                  <c:v>7</c:v>
                </c:pt>
                <c:pt idx="59">
                  <c:v>6</c:v>
                </c:pt>
                <c:pt idx="60">
                  <c:v>1</c:v>
                </c:pt>
                <c:pt idx="61">
                  <c:v>5</c:v>
                </c:pt>
                <c:pt idx="62">
                  <c:v>1</c:v>
                </c:pt>
                <c:pt idx="63">
                  <c:v>3</c:v>
                </c:pt>
                <c:pt idx="64">
                  <c:v>1</c:v>
                </c:pt>
                <c:pt idx="65">
                  <c:v>1</c:v>
                </c:pt>
                <c:pt idx="66">
                  <c:v>3</c:v>
                </c:pt>
                <c:pt idx="67">
                  <c:v>2</c:v>
                </c:pt>
                <c:pt idx="68">
                  <c:v>1</c:v>
                </c:pt>
                <c:pt idx="71">
                  <c:v>1</c:v>
                </c:pt>
                <c:pt idx="72">
                  <c:v>1</c:v>
                </c:pt>
              </c:numCache>
            </c:numRef>
          </c:val>
          <c:smooth val="0"/>
          <c:extLst>
            <c:ext xmlns:c16="http://schemas.microsoft.com/office/drawing/2014/chart" uri="{C3380CC4-5D6E-409C-BE32-E72D297353CC}">
              <c16:uniqueId val="{00000001-40EC-484B-864A-657EFA497802}"/>
            </c:ext>
          </c:extLst>
        </c:ser>
        <c:ser>
          <c:idx val="2"/>
          <c:order val="2"/>
          <c:tx>
            <c:strRef>
              <c:f>'[Fall 21 std counts by spec pop.xlsx]Demos Chart'!$A$43</c:f>
              <c:strCache>
                <c:ptCount val="1"/>
                <c:pt idx="0">
                  <c:v>CSM</c:v>
                </c:pt>
              </c:strCache>
            </c:strRef>
          </c:tx>
          <c:spPr>
            <a:ln w="28575" cap="rnd">
              <a:solidFill>
                <a:schemeClr val="accent1">
                  <a:lumMod val="75000"/>
                </a:schemeClr>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Chart'!$B$43:$BX$43</c:f>
              <c:numCache>
                <c:formatCode>General</c:formatCode>
                <c:ptCount val="75"/>
                <c:pt idx="1">
                  <c:v>2</c:v>
                </c:pt>
                <c:pt idx="2">
                  <c:v>39</c:v>
                </c:pt>
                <c:pt idx="3">
                  <c:v>87</c:v>
                </c:pt>
                <c:pt idx="4">
                  <c:v>234</c:v>
                </c:pt>
                <c:pt idx="5">
                  <c:v>360</c:v>
                </c:pt>
                <c:pt idx="6">
                  <c:v>1023</c:v>
                </c:pt>
                <c:pt idx="7">
                  <c:v>1089</c:v>
                </c:pt>
                <c:pt idx="8">
                  <c:v>763</c:v>
                </c:pt>
                <c:pt idx="9">
                  <c:v>412</c:v>
                </c:pt>
                <c:pt idx="10">
                  <c:v>330</c:v>
                </c:pt>
                <c:pt idx="11">
                  <c:v>268</c:v>
                </c:pt>
                <c:pt idx="12">
                  <c:v>213</c:v>
                </c:pt>
                <c:pt idx="13">
                  <c:v>184</c:v>
                </c:pt>
                <c:pt idx="14">
                  <c:v>179</c:v>
                </c:pt>
                <c:pt idx="15">
                  <c:v>163</c:v>
                </c:pt>
                <c:pt idx="16">
                  <c:v>131</c:v>
                </c:pt>
                <c:pt idx="17">
                  <c:v>134</c:v>
                </c:pt>
                <c:pt idx="18">
                  <c:v>128</c:v>
                </c:pt>
                <c:pt idx="19">
                  <c:v>106</c:v>
                </c:pt>
                <c:pt idx="20">
                  <c:v>107</c:v>
                </c:pt>
                <c:pt idx="21">
                  <c:v>89</c:v>
                </c:pt>
                <c:pt idx="22">
                  <c:v>96</c:v>
                </c:pt>
                <c:pt idx="23">
                  <c:v>68</c:v>
                </c:pt>
                <c:pt idx="24">
                  <c:v>64</c:v>
                </c:pt>
                <c:pt idx="25">
                  <c:v>74</c:v>
                </c:pt>
                <c:pt idx="26">
                  <c:v>57</c:v>
                </c:pt>
                <c:pt idx="27">
                  <c:v>44</c:v>
                </c:pt>
                <c:pt idx="28">
                  <c:v>55</c:v>
                </c:pt>
                <c:pt idx="29">
                  <c:v>55</c:v>
                </c:pt>
                <c:pt idx="30">
                  <c:v>57</c:v>
                </c:pt>
                <c:pt idx="31">
                  <c:v>47</c:v>
                </c:pt>
                <c:pt idx="32">
                  <c:v>33</c:v>
                </c:pt>
                <c:pt idx="33">
                  <c:v>39</c:v>
                </c:pt>
                <c:pt idx="34">
                  <c:v>43</c:v>
                </c:pt>
                <c:pt idx="35">
                  <c:v>35</c:v>
                </c:pt>
                <c:pt idx="36">
                  <c:v>33</c:v>
                </c:pt>
                <c:pt idx="37">
                  <c:v>31</c:v>
                </c:pt>
                <c:pt idx="38">
                  <c:v>35</c:v>
                </c:pt>
                <c:pt idx="39">
                  <c:v>34</c:v>
                </c:pt>
                <c:pt idx="40">
                  <c:v>29</c:v>
                </c:pt>
                <c:pt idx="41">
                  <c:v>29</c:v>
                </c:pt>
                <c:pt idx="42">
                  <c:v>22</c:v>
                </c:pt>
                <c:pt idx="43">
                  <c:v>26</c:v>
                </c:pt>
                <c:pt idx="44">
                  <c:v>25</c:v>
                </c:pt>
                <c:pt idx="45">
                  <c:v>21</c:v>
                </c:pt>
                <c:pt idx="46">
                  <c:v>23</c:v>
                </c:pt>
                <c:pt idx="47">
                  <c:v>24</c:v>
                </c:pt>
                <c:pt idx="48">
                  <c:v>17</c:v>
                </c:pt>
                <c:pt idx="49">
                  <c:v>16</c:v>
                </c:pt>
                <c:pt idx="50">
                  <c:v>14</c:v>
                </c:pt>
                <c:pt idx="51">
                  <c:v>14</c:v>
                </c:pt>
                <c:pt idx="52">
                  <c:v>16</c:v>
                </c:pt>
                <c:pt idx="53">
                  <c:v>12</c:v>
                </c:pt>
                <c:pt idx="54">
                  <c:v>19</c:v>
                </c:pt>
                <c:pt idx="55">
                  <c:v>2</c:v>
                </c:pt>
                <c:pt idx="56">
                  <c:v>11</c:v>
                </c:pt>
                <c:pt idx="57">
                  <c:v>14</c:v>
                </c:pt>
                <c:pt idx="58">
                  <c:v>4</c:v>
                </c:pt>
                <c:pt idx="59">
                  <c:v>5</c:v>
                </c:pt>
                <c:pt idx="60">
                  <c:v>4</c:v>
                </c:pt>
                <c:pt idx="61">
                  <c:v>6</c:v>
                </c:pt>
                <c:pt idx="62">
                  <c:v>11</c:v>
                </c:pt>
                <c:pt idx="63">
                  <c:v>2</c:v>
                </c:pt>
                <c:pt idx="64">
                  <c:v>2</c:v>
                </c:pt>
                <c:pt idx="65">
                  <c:v>5</c:v>
                </c:pt>
                <c:pt idx="66">
                  <c:v>2</c:v>
                </c:pt>
                <c:pt idx="67">
                  <c:v>2</c:v>
                </c:pt>
                <c:pt idx="68">
                  <c:v>3</c:v>
                </c:pt>
                <c:pt idx="69">
                  <c:v>2</c:v>
                </c:pt>
                <c:pt idx="70">
                  <c:v>2</c:v>
                </c:pt>
                <c:pt idx="72">
                  <c:v>1</c:v>
                </c:pt>
                <c:pt idx="74">
                  <c:v>1</c:v>
                </c:pt>
              </c:numCache>
            </c:numRef>
          </c:val>
          <c:smooth val="0"/>
          <c:extLst>
            <c:ext xmlns:c16="http://schemas.microsoft.com/office/drawing/2014/chart" uri="{C3380CC4-5D6E-409C-BE32-E72D297353CC}">
              <c16:uniqueId val="{00000002-40EC-484B-864A-657EFA497802}"/>
            </c:ext>
          </c:extLst>
        </c:ser>
        <c:dLbls>
          <c:showLegendKey val="0"/>
          <c:showVal val="0"/>
          <c:showCatName val="0"/>
          <c:showSerName val="0"/>
          <c:showPercent val="0"/>
          <c:showBubbleSize val="0"/>
        </c:dLbls>
        <c:smooth val="0"/>
        <c:axId val="79298111"/>
        <c:axId val="79291871"/>
      </c:lineChart>
      <c:catAx>
        <c:axId val="7929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1871"/>
        <c:crosses val="autoZero"/>
        <c:auto val="1"/>
        <c:lblAlgn val="ctr"/>
        <c:lblOffset val="100"/>
        <c:noMultiLvlLbl val="0"/>
      </c:catAx>
      <c:valAx>
        <c:axId val="79291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Fall 2021 Enrolled Home Campus Student by Gender</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pop.xlsx]Demos Chart'!$B$31</c:f>
              <c:strCache>
                <c:ptCount val="1"/>
                <c:pt idx="0">
                  <c:v>Female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Chart'!$B$32:$B$34</c:f>
              <c:numCache>
                <c:formatCode>_(* #,##0_);_(* \(#,##0\);_(* "-"??_);_(@_)</c:formatCode>
                <c:ptCount val="3"/>
                <c:pt idx="0">
                  <c:v>3592</c:v>
                </c:pt>
                <c:pt idx="1">
                  <c:v>2404</c:v>
                </c:pt>
                <c:pt idx="2">
                  <c:v>3734</c:v>
                </c:pt>
              </c:numCache>
            </c:numRef>
          </c:val>
          <c:extLst>
            <c:ext xmlns:c16="http://schemas.microsoft.com/office/drawing/2014/chart" uri="{C3380CC4-5D6E-409C-BE32-E72D297353CC}">
              <c16:uniqueId val="{00000000-6276-49A4-A8C9-4B0B8CB31DF9}"/>
            </c:ext>
          </c:extLst>
        </c:ser>
        <c:ser>
          <c:idx val="1"/>
          <c:order val="1"/>
          <c:tx>
            <c:strRef>
              <c:f>'[Fall 21 std counts by spec pop.xlsx]Demos Chart'!$C$31</c:f>
              <c:strCache>
                <c:ptCount val="1"/>
                <c:pt idx="0">
                  <c:v>Male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Chart'!$C$32:$C$34</c:f>
              <c:numCache>
                <c:formatCode>_(* #,##0_);_(* \(#,##0\);_(* "-"??_);_(@_)</c:formatCode>
                <c:ptCount val="3"/>
                <c:pt idx="0">
                  <c:v>3098</c:v>
                </c:pt>
                <c:pt idx="1">
                  <c:v>1243</c:v>
                </c:pt>
                <c:pt idx="2">
                  <c:v>3405</c:v>
                </c:pt>
              </c:numCache>
            </c:numRef>
          </c:val>
          <c:extLst>
            <c:ext xmlns:c16="http://schemas.microsoft.com/office/drawing/2014/chart" uri="{C3380CC4-5D6E-409C-BE32-E72D297353CC}">
              <c16:uniqueId val="{00000001-6276-49A4-A8C9-4B0B8CB31DF9}"/>
            </c:ext>
          </c:extLst>
        </c:ser>
        <c:ser>
          <c:idx val="2"/>
          <c:order val="2"/>
          <c:tx>
            <c:strRef>
              <c:f>'[Fall 21 std counts by spec pop.xlsx]Demos Chart'!$D$31</c:f>
              <c:strCache>
                <c:ptCount val="1"/>
                <c:pt idx="0">
                  <c:v>Non-Binary/Unknown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Chart'!$D$32:$D$34</c:f>
              <c:numCache>
                <c:formatCode>General</c:formatCode>
                <c:ptCount val="3"/>
                <c:pt idx="0">
                  <c:v>146</c:v>
                </c:pt>
                <c:pt idx="1">
                  <c:v>112</c:v>
                </c:pt>
                <c:pt idx="2">
                  <c:v>188</c:v>
                </c:pt>
              </c:numCache>
            </c:numRef>
          </c:val>
          <c:extLst>
            <c:ext xmlns:c16="http://schemas.microsoft.com/office/drawing/2014/chart" uri="{C3380CC4-5D6E-409C-BE32-E72D297353CC}">
              <c16:uniqueId val="{00000002-6276-49A4-A8C9-4B0B8CB31DF9}"/>
            </c:ext>
          </c:extLst>
        </c:ser>
        <c:dLbls>
          <c:dLblPos val="outEnd"/>
          <c:showLegendKey val="0"/>
          <c:showVal val="1"/>
          <c:showCatName val="0"/>
          <c:showSerName val="0"/>
          <c:showPercent val="0"/>
          <c:showBubbleSize val="0"/>
        </c:dLbls>
        <c:gapWidth val="219"/>
        <c:overlap val="-27"/>
        <c:axId val="82252031"/>
        <c:axId val="82252863"/>
      </c:barChart>
      <c:catAx>
        <c:axId val="8225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252863"/>
        <c:crosses val="autoZero"/>
        <c:auto val="1"/>
        <c:lblAlgn val="ctr"/>
        <c:lblOffset val="100"/>
        <c:noMultiLvlLbl val="0"/>
      </c:catAx>
      <c:valAx>
        <c:axId val="8225286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25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Fall 2021 Enrolled Home Campus Students by Race &amp; Ethnicity</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pop.xlsx]Demos Chart'!$A$54</c:f>
              <c:strCache>
                <c:ptCount val="1"/>
                <c:pt idx="0">
                  <c:v>SKY</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Chart'!$B$54:$J$54</c:f>
              <c:numCache>
                <c:formatCode>0%</c:formatCode>
                <c:ptCount val="9"/>
                <c:pt idx="0" formatCode="0.0%">
                  <c:v>5.8513750731421885E-4</c:v>
                </c:pt>
                <c:pt idx="1">
                  <c:v>0.17963721474546518</c:v>
                </c:pt>
                <c:pt idx="2">
                  <c:v>2.4722059684025747E-2</c:v>
                </c:pt>
                <c:pt idx="3">
                  <c:v>0.20157987126974838</c:v>
                </c:pt>
                <c:pt idx="4">
                  <c:v>0.31699824458747805</c:v>
                </c:pt>
                <c:pt idx="5">
                  <c:v>7.533645406670568E-2</c:v>
                </c:pt>
                <c:pt idx="6">
                  <c:v>1.1995318899941486E-2</c:v>
                </c:pt>
                <c:pt idx="7">
                  <c:v>2.5307197191339965E-2</c:v>
                </c:pt>
                <c:pt idx="8">
                  <c:v>0.16383850204798128</c:v>
                </c:pt>
              </c:numCache>
            </c:numRef>
          </c:val>
          <c:extLst>
            <c:ext xmlns:c16="http://schemas.microsoft.com/office/drawing/2014/chart" uri="{C3380CC4-5D6E-409C-BE32-E72D297353CC}">
              <c16:uniqueId val="{00000000-13DA-4B07-9275-52A394FE5C93}"/>
            </c:ext>
          </c:extLst>
        </c:ser>
        <c:ser>
          <c:idx val="1"/>
          <c:order val="1"/>
          <c:tx>
            <c:strRef>
              <c:f>'[Fall 21 std counts by spec pop.xlsx]Demos Chart'!$A$55</c:f>
              <c:strCache>
                <c:ptCount val="1"/>
                <c:pt idx="0">
                  <c:v>CAN</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Chart'!$B$55:$J$55</c:f>
              <c:numCache>
                <c:formatCode>0%</c:formatCode>
                <c:ptCount val="9"/>
                <c:pt idx="0" formatCode="0.0%">
                  <c:v>2.3929805902685457E-3</c:v>
                </c:pt>
                <c:pt idx="1">
                  <c:v>8.8540281839936189E-2</c:v>
                </c:pt>
                <c:pt idx="2">
                  <c:v>2.4727466099441639E-2</c:v>
                </c:pt>
                <c:pt idx="3">
                  <c:v>2.1802712044668972E-2</c:v>
                </c:pt>
                <c:pt idx="4">
                  <c:v>0.49614464238234512</c:v>
                </c:pt>
                <c:pt idx="5">
                  <c:v>4.5200744482850302E-2</c:v>
                </c:pt>
                <c:pt idx="6">
                  <c:v>1.1433129486838606E-2</c:v>
                </c:pt>
                <c:pt idx="7">
                  <c:v>5.9292741292209517E-2</c:v>
                </c:pt>
                <c:pt idx="8">
                  <c:v>0.25046530178144111</c:v>
                </c:pt>
              </c:numCache>
            </c:numRef>
          </c:val>
          <c:extLst>
            <c:ext xmlns:c16="http://schemas.microsoft.com/office/drawing/2014/chart" uri="{C3380CC4-5D6E-409C-BE32-E72D297353CC}">
              <c16:uniqueId val="{00000001-13DA-4B07-9275-52A394FE5C93}"/>
            </c:ext>
          </c:extLst>
        </c:ser>
        <c:ser>
          <c:idx val="2"/>
          <c:order val="2"/>
          <c:tx>
            <c:strRef>
              <c:f>'[Fall 21 std counts by spec pop.xlsx]Demos Chart'!$A$56</c:f>
              <c:strCache>
                <c:ptCount val="1"/>
                <c:pt idx="0">
                  <c:v>CSM</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Chart'!$B$56:$J$56</c:f>
              <c:numCache>
                <c:formatCode>0%</c:formatCode>
                <c:ptCount val="9"/>
                <c:pt idx="0" formatCode="0.0%">
                  <c:v>6.8240753377917288E-4</c:v>
                </c:pt>
                <c:pt idx="1">
                  <c:v>0.17469632864746826</c:v>
                </c:pt>
                <c:pt idx="2">
                  <c:v>2.8388153405213595E-2</c:v>
                </c:pt>
                <c:pt idx="3">
                  <c:v>6.5784086256312269E-2</c:v>
                </c:pt>
                <c:pt idx="4">
                  <c:v>0.32932987580182888</c:v>
                </c:pt>
                <c:pt idx="5">
                  <c:v>7.7521495837314047E-2</c:v>
                </c:pt>
                <c:pt idx="6">
                  <c:v>2.8251671898457759E-2</c:v>
                </c:pt>
                <c:pt idx="7">
                  <c:v>3.0435376006551114E-2</c:v>
                </c:pt>
                <c:pt idx="8">
                  <c:v>0.26491060461307492</c:v>
                </c:pt>
              </c:numCache>
            </c:numRef>
          </c:val>
          <c:extLst>
            <c:ext xmlns:c16="http://schemas.microsoft.com/office/drawing/2014/chart" uri="{C3380CC4-5D6E-409C-BE32-E72D297353CC}">
              <c16:uniqueId val="{00000002-13DA-4B07-9275-52A394FE5C93}"/>
            </c:ext>
          </c:extLst>
        </c:ser>
        <c:dLbls>
          <c:dLblPos val="outEnd"/>
          <c:showLegendKey val="0"/>
          <c:showVal val="1"/>
          <c:showCatName val="0"/>
          <c:showSerName val="0"/>
          <c:showPercent val="0"/>
          <c:showBubbleSize val="0"/>
        </c:dLbls>
        <c:gapWidth val="219"/>
        <c:overlap val="-27"/>
        <c:axId val="68400223"/>
        <c:axId val="68399807"/>
      </c:barChart>
      <c:catAx>
        <c:axId val="684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99807"/>
        <c:crosses val="autoZero"/>
        <c:auto val="1"/>
        <c:lblAlgn val="ctr"/>
        <c:lblOffset val="100"/>
        <c:noMultiLvlLbl val="0"/>
      </c:catAx>
      <c:valAx>
        <c:axId val="683998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0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California Community Colleges State-wide System FTES as % of All Students (Headcount)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Sheet!$A$34</c:f>
              <c:strCache>
                <c:ptCount val="1"/>
                <c:pt idx="0">
                  <c:v>Headcount</c:v>
                </c:pt>
              </c:strCache>
            </c:strRef>
          </c:tx>
          <c:spPr>
            <a:solidFill>
              <a:schemeClr val="accent1"/>
            </a:solidFill>
            <a:ln>
              <a:noFill/>
            </a:ln>
            <a:effectLst/>
          </c:spPr>
          <c:invertIfNegative val="0"/>
          <c:cat>
            <c:strRef>
              <c:f>Sheet!$B$33:$U$33</c:f>
              <c:strCache>
                <c:ptCount val="20"/>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strCache>
            </c:strRef>
          </c:cat>
          <c:val>
            <c:numRef>
              <c:f>Sheet!$B$34:$U$34</c:f>
              <c:numCache>
                <c:formatCode>#,##0</c:formatCode>
                <c:ptCount val="20"/>
                <c:pt idx="0">
                  <c:v>1684798</c:v>
                </c:pt>
                <c:pt idx="1">
                  <c:v>1747788</c:v>
                </c:pt>
                <c:pt idx="2">
                  <c:v>1635045</c:v>
                </c:pt>
                <c:pt idx="3">
                  <c:v>1606289</c:v>
                </c:pt>
                <c:pt idx="4">
                  <c:v>1607452</c:v>
                </c:pt>
                <c:pt idx="5">
                  <c:v>1644087</c:v>
                </c:pt>
                <c:pt idx="6">
                  <c:v>1723774</c:v>
                </c:pt>
                <c:pt idx="7">
                  <c:v>1823724</c:v>
                </c:pt>
                <c:pt idx="8">
                  <c:v>1822833</c:v>
                </c:pt>
                <c:pt idx="9">
                  <c:v>1747230</c:v>
                </c:pt>
                <c:pt idx="10">
                  <c:v>1655072</c:v>
                </c:pt>
                <c:pt idx="11">
                  <c:v>1582301</c:v>
                </c:pt>
                <c:pt idx="12">
                  <c:v>1582452</c:v>
                </c:pt>
                <c:pt idx="13">
                  <c:v>1578778</c:v>
                </c:pt>
                <c:pt idx="14">
                  <c:v>1593894</c:v>
                </c:pt>
                <c:pt idx="15">
                  <c:v>1591274</c:v>
                </c:pt>
                <c:pt idx="16">
                  <c:v>1595897</c:v>
                </c:pt>
                <c:pt idx="17">
                  <c:v>1591662</c:v>
                </c:pt>
                <c:pt idx="18">
                  <c:v>1569502</c:v>
                </c:pt>
                <c:pt idx="19">
                  <c:v>1317144</c:v>
                </c:pt>
              </c:numCache>
            </c:numRef>
          </c:val>
          <c:extLst>
            <c:ext xmlns:c16="http://schemas.microsoft.com/office/drawing/2014/chart" uri="{C3380CC4-5D6E-409C-BE32-E72D297353CC}">
              <c16:uniqueId val="{00000000-17EF-4C79-937C-F68766635B84}"/>
            </c:ext>
          </c:extLst>
        </c:ser>
        <c:dLbls>
          <c:showLegendKey val="0"/>
          <c:showVal val="0"/>
          <c:showCatName val="0"/>
          <c:showSerName val="0"/>
          <c:showPercent val="0"/>
          <c:showBubbleSize val="0"/>
        </c:dLbls>
        <c:gapWidth val="219"/>
        <c:overlap val="-27"/>
        <c:axId val="2070389391"/>
        <c:axId val="2070388143"/>
      </c:barChart>
      <c:lineChart>
        <c:grouping val="standard"/>
        <c:varyColors val="0"/>
        <c:ser>
          <c:idx val="1"/>
          <c:order val="1"/>
          <c:tx>
            <c:strRef>
              <c:f>Sheet!$A$35</c:f>
              <c:strCache>
                <c:ptCount val="1"/>
                <c:pt idx="0">
                  <c:v>FTES as % of Headcount</c:v>
                </c:pt>
              </c:strCache>
            </c:strRef>
          </c:tx>
          <c:spPr>
            <a:ln w="28575" cap="rnd">
              <a:solidFill>
                <a:schemeClr val="accent2"/>
              </a:solidFill>
              <a:round/>
            </a:ln>
            <a:effectLst/>
          </c:spPr>
          <c:marker>
            <c:symbol val="none"/>
          </c:marker>
          <c:cat>
            <c:strRef>
              <c:f>Sheet!$B$33:$U$33</c:f>
              <c:strCache>
                <c:ptCount val="20"/>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strCache>
            </c:strRef>
          </c:cat>
          <c:val>
            <c:numRef>
              <c:f>Sheet!$B$35:$U$35</c:f>
              <c:numCache>
                <c:formatCode>0%</c:formatCode>
                <c:ptCount val="20"/>
                <c:pt idx="0">
                  <c:v>0.26294416643080393</c:v>
                </c:pt>
                <c:pt idx="1">
                  <c:v>0.26670087622046784</c:v>
                </c:pt>
                <c:pt idx="2">
                  <c:v>0.28121755448990854</c:v>
                </c:pt>
                <c:pt idx="3">
                  <c:v>0.28076668976338209</c:v>
                </c:pt>
                <c:pt idx="4">
                  <c:v>0.28549033329648127</c:v>
                </c:pt>
                <c:pt idx="5">
                  <c:v>0.28119316637947611</c:v>
                </c:pt>
                <c:pt idx="6">
                  <c:v>0.28647480779576284</c:v>
                </c:pt>
                <c:pt idx="7">
                  <c:v>0.28887441249203244</c:v>
                </c:pt>
                <c:pt idx="8">
                  <c:v>0.29814625622131402</c:v>
                </c:pt>
                <c:pt idx="9">
                  <c:v>0.31003446783657235</c:v>
                </c:pt>
                <c:pt idx="10">
                  <c:v>0.30927839559965015</c:v>
                </c:pt>
                <c:pt idx="11">
                  <c:v>0.30902232092918486</c:v>
                </c:pt>
                <c:pt idx="12">
                  <c:v>0.31609854531960202</c:v>
                </c:pt>
                <c:pt idx="13">
                  <c:v>0.31648130835850169</c:v>
                </c:pt>
                <c:pt idx="14">
                  <c:v>0.31391926068812459</c:v>
                </c:pt>
                <c:pt idx="15">
                  <c:v>0.31314802461064845</c:v>
                </c:pt>
                <c:pt idx="16">
                  <c:v>0.31448457113400596</c:v>
                </c:pt>
                <c:pt idx="17">
                  <c:v>0.31157780208300945</c:v>
                </c:pt>
                <c:pt idx="18">
                  <c:v>0.31583768014737529</c:v>
                </c:pt>
                <c:pt idx="19">
                  <c:v>0.33467018842789142</c:v>
                </c:pt>
              </c:numCache>
            </c:numRef>
          </c:val>
          <c:smooth val="0"/>
          <c:extLst>
            <c:ext xmlns:c16="http://schemas.microsoft.com/office/drawing/2014/chart" uri="{C3380CC4-5D6E-409C-BE32-E72D297353CC}">
              <c16:uniqueId val="{00000001-17EF-4C79-937C-F68766635B84}"/>
            </c:ext>
          </c:extLst>
        </c:ser>
        <c:dLbls>
          <c:showLegendKey val="0"/>
          <c:showVal val="0"/>
          <c:showCatName val="0"/>
          <c:showSerName val="0"/>
          <c:showPercent val="0"/>
          <c:showBubbleSize val="0"/>
        </c:dLbls>
        <c:marker val="1"/>
        <c:smooth val="0"/>
        <c:axId val="2070388559"/>
        <c:axId val="2070390223"/>
      </c:lineChart>
      <c:catAx>
        <c:axId val="207038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8143"/>
        <c:crosses val="autoZero"/>
        <c:auto val="1"/>
        <c:lblAlgn val="ctr"/>
        <c:lblOffset val="100"/>
        <c:noMultiLvlLbl val="0"/>
      </c:catAx>
      <c:valAx>
        <c:axId val="2070388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9391"/>
        <c:crosses val="autoZero"/>
        <c:crossBetween val="between"/>
      </c:valAx>
      <c:valAx>
        <c:axId val="2070390223"/>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8559"/>
        <c:crosses val="max"/>
        <c:crossBetween val="between"/>
      </c:valAx>
      <c:catAx>
        <c:axId val="2070388559"/>
        <c:scaling>
          <c:orientation val="minMax"/>
        </c:scaling>
        <c:delete val="1"/>
        <c:axPos val="b"/>
        <c:numFmt formatCode="General" sourceLinked="1"/>
        <c:majorTickMark val="none"/>
        <c:minorTickMark val="none"/>
        <c:tickLblPos val="nextTo"/>
        <c:crossAx val="207039022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College Home Campus Students in Each Special Population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pop.xlsx]Sheet1'!$A$56</c:f>
              <c:strCache>
                <c:ptCount val="1"/>
                <c:pt idx="0">
                  <c:v>SKY</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pop.xlsx]Sheet1'!$B$56:$J$56</c:f>
              <c:numCache>
                <c:formatCode>0%</c:formatCode>
                <c:ptCount val="9"/>
                <c:pt idx="0">
                  <c:v>3.7302516091281449E-2</c:v>
                </c:pt>
                <c:pt idx="1">
                  <c:v>1.0532475131655939E-2</c:v>
                </c:pt>
                <c:pt idx="2">
                  <c:v>0.27223522527794031</c:v>
                </c:pt>
                <c:pt idx="3">
                  <c:v>0.16500877706260972</c:v>
                </c:pt>
                <c:pt idx="4">
                  <c:v>0.10298420128730251</c:v>
                </c:pt>
                <c:pt idx="5">
                  <c:v>0.13823873610298421</c:v>
                </c:pt>
                <c:pt idx="6">
                  <c:v>2.0040959625511997E-2</c:v>
                </c:pt>
                <c:pt idx="7">
                  <c:v>1.1702750146284377E-3</c:v>
                </c:pt>
                <c:pt idx="8">
                  <c:v>1.2580456407255705E-2</c:v>
                </c:pt>
              </c:numCache>
            </c:numRef>
          </c:val>
          <c:extLst>
            <c:ext xmlns:c16="http://schemas.microsoft.com/office/drawing/2014/chart" uri="{C3380CC4-5D6E-409C-BE32-E72D297353CC}">
              <c16:uniqueId val="{00000000-FA36-4956-90A8-8137E65F6CFF}"/>
            </c:ext>
          </c:extLst>
        </c:ser>
        <c:ser>
          <c:idx val="1"/>
          <c:order val="1"/>
          <c:tx>
            <c:strRef>
              <c:f>'[Fall 21 std counts by spec pop.xlsx]Sheet1'!$A$57</c:f>
              <c:strCache>
                <c:ptCount val="1"/>
                <c:pt idx="0">
                  <c:v>CAN</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pop.xlsx]Sheet1'!$B$57:$J$57</c:f>
              <c:numCache>
                <c:formatCode>0%</c:formatCode>
                <c:ptCount val="9"/>
                <c:pt idx="0">
                  <c:v>1.9941504918904545E-2</c:v>
                </c:pt>
                <c:pt idx="1">
                  <c:v>7.1789417708056366E-3</c:v>
                </c:pt>
                <c:pt idx="2">
                  <c:v>0.33235841531507576</c:v>
                </c:pt>
                <c:pt idx="3">
                  <c:v>0.11300186120712577</c:v>
                </c:pt>
                <c:pt idx="4">
                  <c:v>3.5894708854028186E-2</c:v>
                </c:pt>
                <c:pt idx="5">
                  <c:v>0.13985642116458388</c:v>
                </c:pt>
                <c:pt idx="6">
                  <c:v>2.2600372241425151E-2</c:v>
                </c:pt>
                <c:pt idx="7">
                  <c:v>2.6588673225206064E-4</c:v>
                </c:pt>
                <c:pt idx="8">
                  <c:v>1.5421430470619515E-2</c:v>
                </c:pt>
              </c:numCache>
            </c:numRef>
          </c:val>
          <c:extLst>
            <c:ext xmlns:c16="http://schemas.microsoft.com/office/drawing/2014/chart" uri="{C3380CC4-5D6E-409C-BE32-E72D297353CC}">
              <c16:uniqueId val="{00000001-FA36-4956-90A8-8137E65F6CFF}"/>
            </c:ext>
          </c:extLst>
        </c:ser>
        <c:ser>
          <c:idx val="2"/>
          <c:order val="2"/>
          <c:tx>
            <c:strRef>
              <c:f>'[Fall 21 std counts by spec pop.xlsx]Sheet1'!$A$58</c:f>
              <c:strCache>
                <c:ptCount val="1"/>
                <c:pt idx="0">
                  <c:v>CSM</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pop.xlsx]Sheet1'!$B$58:$J$58</c:f>
              <c:numCache>
                <c:formatCode>0%</c:formatCode>
                <c:ptCount val="9"/>
                <c:pt idx="0">
                  <c:v>4.326463764159956E-2</c:v>
                </c:pt>
                <c:pt idx="1">
                  <c:v>8.0524088985942412E-3</c:v>
                </c:pt>
                <c:pt idx="2">
                  <c:v>0.23351985805923298</c:v>
                </c:pt>
                <c:pt idx="3">
                  <c:v>8.8030571857513312E-2</c:v>
                </c:pt>
                <c:pt idx="4">
                  <c:v>1.8152040398525998E-2</c:v>
                </c:pt>
                <c:pt idx="5">
                  <c:v>0.18056503343796915</c:v>
                </c:pt>
                <c:pt idx="6">
                  <c:v>2.7159819844411081E-2</c:v>
                </c:pt>
                <c:pt idx="7">
                  <c:v>5.7322232837450525E-3</c:v>
                </c:pt>
                <c:pt idx="8">
                  <c:v>3.0162412993039442E-2</c:v>
                </c:pt>
              </c:numCache>
            </c:numRef>
          </c:val>
          <c:extLst>
            <c:ext xmlns:c16="http://schemas.microsoft.com/office/drawing/2014/chart" uri="{C3380CC4-5D6E-409C-BE32-E72D297353CC}">
              <c16:uniqueId val="{00000002-FA36-4956-90A8-8137E65F6CFF}"/>
            </c:ext>
          </c:extLst>
        </c:ser>
        <c:dLbls>
          <c:dLblPos val="outEnd"/>
          <c:showLegendKey val="0"/>
          <c:showVal val="1"/>
          <c:showCatName val="0"/>
          <c:showSerName val="0"/>
          <c:showPercent val="0"/>
          <c:showBubbleSize val="0"/>
        </c:dLbls>
        <c:gapWidth val="219"/>
        <c:overlap val="-27"/>
        <c:axId val="79298527"/>
        <c:axId val="79293535"/>
      </c:barChart>
      <c:catAx>
        <c:axId val="79298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293535"/>
        <c:crosses val="autoZero"/>
        <c:auto val="1"/>
        <c:lblAlgn val="ctr"/>
        <c:lblOffset val="100"/>
        <c:noMultiLvlLbl val="0"/>
      </c:catAx>
      <c:valAx>
        <c:axId val="792935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298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2400" dirty="0"/>
              <a:t>5-Year Demographic Trends for Cañada Primary Campus Students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 Trnds Can Primary'!$J$31</c:f>
              <c:strCache>
                <c:ptCount val="1"/>
                <c:pt idx="0">
                  <c:v>Fall 2017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Primary'!$K$31:$W$31</c:f>
              <c:numCache>
                <c:formatCode>_(* #,##0_);_(* \(#,##0\);_(* "-"??_);_(@_)</c:formatCode>
                <c:ptCount val="13"/>
                <c:pt idx="0">
                  <c:v>3048</c:v>
                </c:pt>
                <c:pt idx="1">
                  <c:v>3782</c:v>
                </c:pt>
                <c:pt idx="2">
                  <c:v>2220</c:v>
                </c:pt>
                <c:pt idx="3">
                  <c:v>148</c:v>
                </c:pt>
                <c:pt idx="4">
                  <c:v>6</c:v>
                </c:pt>
                <c:pt idx="5">
                  <c:v>681</c:v>
                </c:pt>
                <c:pt idx="6">
                  <c:v>203</c:v>
                </c:pt>
                <c:pt idx="7">
                  <c:v>260</c:v>
                </c:pt>
                <c:pt idx="8">
                  <c:v>2830</c:v>
                </c:pt>
                <c:pt idx="9">
                  <c:v>266</c:v>
                </c:pt>
                <c:pt idx="10">
                  <c:v>97</c:v>
                </c:pt>
                <c:pt idx="11">
                  <c:v>378</c:v>
                </c:pt>
                <c:pt idx="12">
                  <c:v>1429</c:v>
                </c:pt>
              </c:numCache>
            </c:numRef>
          </c:val>
          <c:extLst>
            <c:ext xmlns:c16="http://schemas.microsoft.com/office/drawing/2014/chart" uri="{C3380CC4-5D6E-409C-BE32-E72D297353CC}">
              <c16:uniqueId val="{00000000-93B3-4CB9-B00B-974F6B87FDB0}"/>
            </c:ext>
          </c:extLst>
        </c:ser>
        <c:ser>
          <c:idx val="1"/>
          <c:order val="1"/>
          <c:tx>
            <c:strRef>
              <c:f>'[Fall 21 std counts by spec pop.xlsx]Demo Trnds Can Primary'!$J$32</c:f>
              <c:strCache>
                <c:ptCount val="1"/>
                <c:pt idx="0">
                  <c:v>Fall 2018</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Primary'!$K$32:$W$32</c:f>
              <c:numCache>
                <c:formatCode>_(* #,##0_);_(* \(#,##0\);_(* "-"??_);_(@_)</c:formatCode>
                <c:ptCount val="13"/>
                <c:pt idx="0">
                  <c:v>2713</c:v>
                </c:pt>
                <c:pt idx="1">
                  <c:v>3435</c:v>
                </c:pt>
                <c:pt idx="2">
                  <c:v>2100</c:v>
                </c:pt>
                <c:pt idx="3">
                  <c:v>138</c:v>
                </c:pt>
                <c:pt idx="4">
                  <c:v>5</c:v>
                </c:pt>
                <c:pt idx="5">
                  <c:v>613</c:v>
                </c:pt>
                <c:pt idx="6">
                  <c:v>181</c:v>
                </c:pt>
                <c:pt idx="7">
                  <c:v>269</c:v>
                </c:pt>
                <c:pt idx="8">
                  <c:v>2515</c:v>
                </c:pt>
                <c:pt idx="9">
                  <c:v>255</c:v>
                </c:pt>
                <c:pt idx="10">
                  <c:v>67</c:v>
                </c:pt>
                <c:pt idx="11">
                  <c:v>448</c:v>
                </c:pt>
                <c:pt idx="12">
                  <c:v>1320</c:v>
                </c:pt>
              </c:numCache>
            </c:numRef>
          </c:val>
          <c:extLst>
            <c:ext xmlns:c16="http://schemas.microsoft.com/office/drawing/2014/chart" uri="{C3380CC4-5D6E-409C-BE32-E72D297353CC}">
              <c16:uniqueId val="{00000001-93B3-4CB9-B00B-974F6B87FDB0}"/>
            </c:ext>
          </c:extLst>
        </c:ser>
        <c:ser>
          <c:idx val="2"/>
          <c:order val="2"/>
          <c:tx>
            <c:strRef>
              <c:f>'[Fall 21 std counts by spec pop.xlsx]Demo Trnds Can Primary'!$J$33</c:f>
              <c:strCache>
                <c:ptCount val="1"/>
                <c:pt idx="0">
                  <c:v>Fall 2019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Primary'!$K$33:$W$33</c:f>
              <c:numCache>
                <c:formatCode>_(* #,##0_);_(* \(#,##0\);_(* "-"??_);_(@_)</c:formatCode>
                <c:ptCount val="13"/>
                <c:pt idx="0">
                  <c:v>2443</c:v>
                </c:pt>
                <c:pt idx="1">
                  <c:v>3231</c:v>
                </c:pt>
                <c:pt idx="2">
                  <c:v>1986</c:v>
                </c:pt>
                <c:pt idx="3">
                  <c:v>144</c:v>
                </c:pt>
                <c:pt idx="4">
                  <c:v>6</c:v>
                </c:pt>
                <c:pt idx="5">
                  <c:v>589</c:v>
                </c:pt>
                <c:pt idx="6">
                  <c:v>142</c:v>
                </c:pt>
                <c:pt idx="7">
                  <c:v>224</c:v>
                </c:pt>
                <c:pt idx="8">
                  <c:v>2372</c:v>
                </c:pt>
                <c:pt idx="9">
                  <c:v>210</c:v>
                </c:pt>
                <c:pt idx="10">
                  <c:v>88</c:v>
                </c:pt>
                <c:pt idx="11">
                  <c:v>542</c:v>
                </c:pt>
                <c:pt idx="12">
                  <c:v>1188</c:v>
                </c:pt>
              </c:numCache>
            </c:numRef>
          </c:val>
          <c:extLst>
            <c:ext xmlns:c16="http://schemas.microsoft.com/office/drawing/2014/chart" uri="{C3380CC4-5D6E-409C-BE32-E72D297353CC}">
              <c16:uniqueId val="{00000002-93B3-4CB9-B00B-974F6B87FDB0}"/>
            </c:ext>
          </c:extLst>
        </c:ser>
        <c:ser>
          <c:idx val="3"/>
          <c:order val="3"/>
          <c:tx>
            <c:strRef>
              <c:f>'[Fall 21 std counts by spec pop.xlsx]Demo Trnds Can Primary'!$J$34</c:f>
              <c:strCache>
                <c:ptCount val="1"/>
                <c:pt idx="0">
                  <c:v>Fall 2020</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Primary'!$K$34:$W$34</c:f>
              <c:numCache>
                <c:formatCode>_(* #,##0_);_(* \(#,##0\);_(* "-"??_);_(@_)</c:formatCode>
                <c:ptCount val="13"/>
                <c:pt idx="0">
                  <c:v>1979</c:v>
                </c:pt>
                <c:pt idx="1">
                  <c:v>2991</c:v>
                </c:pt>
                <c:pt idx="2">
                  <c:v>1663</c:v>
                </c:pt>
                <c:pt idx="3">
                  <c:v>137</c:v>
                </c:pt>
                <c:pt idx="4">
                  <c:v>6</c:v>
                </c:pt>
                <c:pt idx="5">
                  <c:v>591</c:v>
                </c:pt>
                <c:pt idx="6">
                  <c:v>131</c:v>
                </c:pt>
                <c:pt idx="7">
                  <c:v>250</c:v>
                </c:pt>
                <c:pt idx="8">
                  <c:v>2082</c:v>
                </c:pt>
                <c:pt idx="9">
                  <c:v>259</c:v>
                </c:pt>
                <c:pt idx="10">
                  <c:v>64</c:v>
                </c:pt>
                <c:pt idx="11">
                  <c:v>299</c:v>
                </c:pt>
                <c:pt idx="12">
                  <c:v>1109</c:v>
                </c:pt>
              </c:numCache>
            </c:numRef>
          </c:val>
          <c:extLst>
            <c:ext xmlns:c16="http://schemas.microsoft.com/office/drawing/2014/chart" uri="{C3380CC4-5D6E-409C-BE32-E72D297353CC}">
              <c16:uniqueId val="{00000003-93B3-4CB9-B00B-974F6B87FDB0}"/>
            </c:ext>
          </c:extLst>
        </c:ser>
        <c:ser>
          <c:idx val="4"/>
          <c:order val="4"/>
          <c:tx>
            <c:strRef>
              <c:f>'[Fall 21 std counts by spec pop.xlsx]Demo Trnds Can Primary'!$J$35</c:f>
              <c:strCache>
                <c:ptCount val="1"/>
                <c:pt idx="0">
                  <c:v>Fall 2021</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Primary'!$K$35:$W$35</c:f>
              <c:numCache>
                <c:formatCode>_(* #,##0_);_(* \(#,##0\);_(* "-"??_);_(@_)</c:formatCode>
                <c:ptCount val="13"/>
                <c:pt idx="0">
                  <c:v>1397</c:v>
                </c:pt>
                <c:pt idx="1">
                  <c:v>2711</c:v>
                </c:pt>
                <c:pt idx="2">
                  <c:v>1481</c:v>
                </c:pt>
                <c:pt idx="3">
                  <c:v>127</c:v>
                </c:pt>
                <c:pt idx="4">
                  <c:v>5</c:v>
                </c:pt>
                <c:pt idx="5">
                  <c:v>492</c:v>
                </c:pt>
                <c:pt idx="6">
                  <c:v>94</c:v>
                </c:pt>
                <c:pt idx="7">
                  <c:v>203</c:v>
                </c:pt>
                <c:pt idx="8">
                  <c:v>1960</c:v>
                </c:pt>
                <c:pt idx="9">
                  <c:v>243</c:v>
                </c:pt>
                <c:pt idx="10">
                  <c:v>58</c:v>
                </c:pt>
                <c:pt idx="11">
                  <c:v>242</c:v>
                </c:pt>
                <c:pt idx="12">
                  <c:v>1024</c:v>
                </c:pt>
              </c:numCache>
            </c:numRef>
          </c:val>
          <c:extLst>
            <c:ext xmlns:c16="http://schemas.microsoft.com/office/drawing/2014/chart" uri="{C3380CC4-5D6E-409C-BE32-E72D297353CC}">
              <c16:uniqueId val="{00000004-93B3-4CB9-B00B-974F6B87FDB0}"/>
            </c:ext>
          </c:extLst>
        </c:ser>
        <c:dLbls>
          <c:dLblPos val="outEnd"/>
          <c:showLegendKey val="0"/>
          <c:showVal val="1"/>
          <c:showCatName val="0"/>
          <c:showSerName val="0"/>
          <c:showPercent val="0"/>
          <c:showBubbleSize val="0"/>
        </c:dLbls>
        <c:gapWidth val="150"/>
        <c:axId val="292468335"/>
        <c:axId val="292466255"/>
      </c:barChart>
      <c:catAx>
        <c:axId val="29246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2466255"/>
        <c:crosses val="autoZero"/>
        <c:auto val="1"/>
        <c:lblAlgn val="ctr"/>
        <c:lblOffset val="100"/>
        <c:noMultiLvlLbl val="0"/>
      </c:catAx>
      <c:valAx>
        <c:axId val="292466255"/>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246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2016-2017</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Sheet3!$G$2:$G$8</c:f>
              <c:strCache>
                <c:ptCount val="7"/>
                <c:pt idx="0">
                  <c:v>Age 18 - 22</c:v>
                </c:pt>
                <c:pt idx="1">
                  <c:v>homeless</c:v>
                </c:pt>
                <c:pt idx="2">
                  <c:v>Veteran</c:v>
                </c:pt>
                <c:pt idx="3">
                  <c:v>Currently enrolled in Adult Sc</c:v>
                </c:pt>
                <c:pt idx="4">
                  <c:v>GED, HS Certif of Equiv/Compl</c:v>
                </c:pt>
                <c:pt idx="5">
                  <c:v>Received High School Diploma</c:v>
                </c:pt>
                <c:pt idx="6">
                  <c:v>First Generation</c:v>
                </c:pt>
              </c:strCache>
            </c:strRef>
          </c:cat>
          <c:val>
            <c:numRef>
              <c:f>Sheet3!$D$2:$D$8</c:f>
              <c:numCache>
                <c:formatCode>0%</c:formatCode>
                <c:ptCount val="7"/>
                <c:pt idx="0">
                  <c:v>-2.6864861698037257E-2</c:v>
                </c:pt>
                <c:pt idx="1">
                  <c:v>-0.37278921774629292</c:v>
                </c:pt>
                <c:pt idx="2">
                  <c:v>-6.1564727950374487E-2</c:v>
                </c:pt>
                <c:pt idx="3">
                  <c:v>-0.17677694780764264</c:v>
                </c:pt>
                <c:pt idx="4">
                  <c:v>-6.664415394508405E-2</c:v>
                </c:pt>
                <c:pt idx="5">
                  <c:v>-3.9158847910092165E-2</c:v>
                </c:pt>
                <c:pt idx="6">
                  <c:v>-3.7343504542078687E-2</c:v>
                </c:pt>
              </c:numCache>
            </c:numRef>
          </c:val>
          <c:extLst>
            <c:ext xmlns:c16="http://schemas.microsoft.com/office/drawing/2014/chart" uri="{C3380CC4-5D6E-409C-BE32-E72D297353CC}">
              <c16:uniqueId val="{00000000-F50B-4AFC-9750-C5B2E8C14F8A}"/>
            </c:ext>
          </c:extLst>
        </c:ser>
        <c:ser>
          <c:idx val="1"/>
          <c:order val="1"/>
          <c:tx>
            <c:v>2020-2021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Sheet3!$G$2:$G$8</c:f>
              <c:strCache>
                <c:ptCount val="7"/>
                <c:pt idx="0">
                  <c:v>Age 18 - 22</c:v>
                </c:pt>
                <c:pt idx="1">
                  <c:v>homeless</c:v>
                </c:pt>
                <c:pt idx="2">
                  <c:v>Veteran</c:v>
                </c:pt>
                <c:pt idx="3">
                  <c:v>Currently enrolled in Adult Sc</c:v>
                </c:pt>
                <c:pt idx="4">
                  <c:v>GED, HS Certif of Equiv/Compl</c:v>
                </c:pt>
                <c:pt idx="5">
                  <c:v>Received High School Diploma</c:v>
                </c:pt>
                <c:pt idx="6">
                  <c:v>First Generation</c:v>
                </c:pt>
              </c:strCache>
            </c:strRef>
          </c:cat>
          <c:val>
            <c:numRef>
              <c:f>Sheet3!$E$2:$E$8</c:f>
              <c:numCache>
                <c:formatCode>0%</c:formatCode>
                <c:ptCount val="7"/>
                <c:pt idx="0">
                  <c:v>-3.7654765829788883E-2</c:v>
                </c:pt>
                <c:pt idx="1">
                  <c:v>-0.21770332064449704</c:v>
                </c:pt>
                <c:pt idx="2">
                  <c:v>-7.5055663290957142E-3</c:v>
                </c:pt>
                <c:pt idx="3">
                  <c:v>1.5684478919773093E-2</c:v>
                </c:pt>
                <c:pt idx="4">
                  <c:v>-4.5997432450673226E-2</c:v>
                </c:pt>
                <c:pt idx="5">
                  <c:v>-4.3380829989090319E-2</c:v>
                </c:pt>
                <c:pt idx="6">
                  <c:v>-4.0235051813868661E-2</c:v>
                </c:pt>
              </c:numCache>
            </c:numRef>
          </c:val>
          <c:extLst>
            <c:ext xmlns:c16="http://schemas.microsoft.com/office/drawing/2014/chart" uri="{C3380CC4-5D6E-409C-BE32-E72D297353CC}">
              <c16:uniqueId val="{00000001-F50B-4AFC-9750-C5B2E8C14F8A}"/>
            </c:ext>
          </c:extLst>
        </c:ser>
        <c:dLbls>
          <c:dLblPos val="outEnd"/>
          <c:showLegendKey val="0"/>
          <c:showVal val="1"/>
          <c:showCatName val="0"/>
          <c:showSerName val="0"/>
          <c:showPercent val="0"/>
          <c:showBubbleSize val="0"/>
        </c:dLbls>
        <c:gapWidth val="219"/>
        <c:overlap val="-27"/>
        <c:axId val="1694115167"/>
        <c:axId val="1521453199"/>
      </c:barChart>
      <c:catAx>
        <c:axId val="169411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1453199"/>
        <c:crosses val="autoZero"/>
        <c:auto val="1"/>
        <c:lblAlgn val="ctr"/>
        <c:lblOffset val="100"/>
        <c:noMultiLvlLbl val="0"/>
      </c:catAx>
      <c:valAx>
        <c:axId val="152145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11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2016-2017</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Sheet3!$G$9:$G$16</c:f>
              <c:strCache>
                <c:ptCount val="8"/>
                <c:pt idx="0">
                  <c:v>Black</c:v>
                </c:pt>
                <c:pt idx="1">
                  <c:v>Hispanic</c:v>
                </c:pt>
                <c:pt idx="2">
                  <c:v>Pacific Islander</c:v>
                </c:pt>
                <c:pt idx="3">
                  <c:v>Black-F</c:v>
                </c:pt>
                <c:pt idx="4">
                  <c:v>Hispanic-F</c:v>
                </c:pt>
                <c:pt idx="5">
                  <c:v>Pacific Islander-F</c:v>
                </c:pt>
                <c:pt idx="6">
                  <c:v>Black-M</c:v>
                </c:pt>
                <c:pt idx="7">
                  <c:v>Hispanic-M</c:v>
                </c:pt>
              </c:strCache>
            </c:strRef>
          </c:cat>
          <c:val>
            <c:numRef>
              <c:f>Sheet3!$D$9:$D$16</c:f>
              <c:numCache>
                <c:formatCode>0%</c:formatCode>
                <c:ptCount val="8"/>
                <c:pt idx="0">
                  <c:v>-7.0932857429798712E-2</c:v>
                </c:pt>
                <c:pt idx="1">
                  <c:v>-4.9757286035891357E-2</c:v>
                </c:pt>
                <c:pt idx="2">
                  <c:v>-0.20011103200115254</c:v>
                </c:pt>
                <c:pt idx="3">
                  <c:v>-7.4234304451495259E-2</c:v>
                </c:pt>
                <c:pt idx="4">
                  <c:v>-2.375417457717155E-2</c:v>
                </c:pt>
                <c:pt idx="5">
                  <c:v>-0.26564636060343577</c:v>
                </c:pt>
                <c:pt idx="6">
                  <c:v>-6.2876048426466546E-2</c:v>
                </c:pt>
                <c:pt idx="7">
                  <c:v>-8.9275892541624713E-2</c:v>
                </c:pt>
              </c:numCache>
            </c:numRef>
          </c:val>
          <c:extLst>
            <c:ext xmlns:c16="http://schemas.microsoft.com/office/drawing/2014/chart" uri="{C3380CC4-5D6E-409C-BE32-E72D297353CC}">
              <c16:uniqueId val="{00000000-E0F9-4169-BFCA-E838E98BE12B}"/>
            </c:ext>
          </c:extLst>
        </c:ser>
        <c:ser>
          <c:idx val="1"/>
          <c:order val="1"/>
          <c:tx>
            <c:v>2020-2021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Sheet3!$G$9:$G$16</c:f>
              <c:strCache>
                <c:ptCount val="8"/>
                <c:pt idx="0">
                  <c:v>Black</c:v>
                </c:pt>
                <c:pt idx="1">
                  <c:v>Hispanic</c:v>
                </c:pt>
                <c:pt idx="2">
                  <c:v>Pacific Islander</c:v>
                </c:pt>
                <c:pt idx="3">
                  <c:v>Black-F</c:v>
                </c:pt>
                <c:pt idx="4">
                  <c:v>Hispanic-F</c:v>
                </c:pt>
                <c:pt idx="5">
                  <c:v>Pacific Islander-F</c:v>
                </c:pt>
                <c:pt idx="6">
                  <c:v>Black-M</c:v>
                </c:pt>
                <c:pt idx="7">
                  <c:v>Hispanic-M</c:v>
                </c:pt>
              </c:strCache>
            </c:strRef>
          </c:cat>
          <c:val>
            <c:numRef>
              <c:f>Sheet3!$E$9:$E$16</c:f>
              <c:numCache>
                <c:formatCode>0%</c:formatCode>
                <c:ptCount val="8"/>
                <c:pt idx="0">
                  <c:v>-9.0947254233258223E-2</c:v>
                </c:pt>
                <c:pt idx="1">
                  <c:v>-5.8046996556710084E-2</c:v>
                </c:pt>
                <c:pt idx="2">
                  <c:v>-8.4295913237089626E-2</c:v>
                </c:pt>
                <c:pt idx="3">
                  <c:v>-9.4018351628788799E-2</c:v>
                </c:pt>
                <c:pt idx="4">
                  <c:v>-4.7367301657550653E-2</c:v>
                </c:pt>
                <c:pt idx="5">
                  <c:v>-8.1801289581175718E-2</c:v>
                </c:pt>
                <c:pt idx="6">
                  <c:v>-7.158409384797948E-2</c:v>
                </c:pt>
                <c:pt idx="7">
                  <c:v>-7.5536701987187871E-2</c:v>
                </c:pt>
              </c:numCache>
            </c:numRef>
          </c:val>
          <c:extLst>
            <c:ext xmlns:c16="http://schemas.microsoft.com/office/drawing/2014/chart" uri="{C3380CC4-5D6E-409C-BE32-E72D297353CC}">
              <c16:uniqueId val="{00000001-E0F9-4169-BFCA-E838E98BE12B}"/>
            </c:ext>
          </c:extLst>
        </c:ser>
        <c:dLbls>
          <c:dLblPos val="outEnd"/>
          <c:showLegendKey val="0"/>
          <c:showVal val="1"/>
          <c:showCatName val="0"/>
          <c:showSerName val="0"/>
          <c:showPercent val="0"/>
          <c:showBubbleSize val="0"/>
        </c:dLbls>
        <c:gapWidth val="219"/>
        <c:overlap val="-27"/>
        <c:axId val="1694115167"/>
        <c:axId val="1521453199"/>
      </c:barChart>
      <c:catAx>
        <c:axId val="169411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1453199"/>
        <c:crosses val="autoZero"/>
        <c:auto val="1"/>
        <c:lblAlgn val="ctr"/>
        <c:lblOffset val="100"/>
        <c:noMultiLvlLbl val="0"/>
      </c:catAx>
      <c:valAx>
        <c:axId val="152145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11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'[Course Success by Modality over time.xlsx]Sheet1'!$B$1</c:f>
              <c:strCache>
                <c:ptCount val="1"/>
                <c:pt idx="0">
                  <c:v>Overall Course Success Rate</c:v>
                </c:pt>
              </c:strCache>
            </c:strRef>
          </c:tx>
          <c:spPr>
            <a:ln w="28575" cap="rnd">
              <a:solidFill>
                <a:schemeClr val="accent1"/>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time.xlsx]Sheet1'!$B$2:$B$6</c:f>
              <c:numCache>
                <c:formatCode>0.0%</c:formatCode>
                <c:ptCount val="5"/>
                <c:pt idx="0">
                  <c:v>0.72399999999999998</c:v>
                </c:pt>
                <c:pt idx="1">
                  <c:v>0.72699999999999998</c:v>
                </c:pt>
                <c:pt idx="2">
                  <c:v>0.73</c:v>
                </c:pt>
                <c:pt idx="3">
                  <c:v>0.71399999999999997</c:v>
                </c:pt>
                <c:pt idx="4">
                  <c:v>0.72799999999999998</c:v>
                </c:pt>
              </c:numCache>
            </c:numRef>
          </c:val>
          <c:smooth val="0"/>
          <c:extLst>
            <c:ext xmlns:c16="http://schemas.microsoft.com/office/drawing/2014/chart" uri="{C3380CC4-5D6E-409C-BE32-E72D297353CC}">
              <c16:uniqueId val="{00000000-4F18-46F3-B9CD-C8AD1DE96EBD}"/>
            </c:ext>
          </c:extLst>
        </c:ser>
        <c:ser>
          <c:idx val="1"/>
          <c:order val="1"/>
          <c:tx>
            <c:strRef>
              <c:f>'[Course Success by Modality over time.xlsx]Sheet1'!$C$1</c:f>
              <c:strCache>
                <c:ptCount val="1"/>
                <c:pt idx="0">
                  <c:v>Face to Face</c:v>
                </c:pt>
              </c:strCache>
            </c:strRef>
          </c:tx>
          <c:spPr>
            <a:ln w="28575" cap="rnd">
              <a:solidFill>
                <a:schemeClr val="accent2"/>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time.xlsx]Sheet1'!$C$2:$C$6</c:f>
              <c:numCache>
                <c:formatCode>0.0%</c:formatCode>
                <c:ptCount val="5"/>
                <c:pt idx="0">
                  <c:v>0.749</c:v>
                </c:pt>
                <c:pt idx="1">
                  <c:v>0.746</c:v>
                </c:pt>
                <c:pt idx="2">
                  <c:v>0.746</c:v>
                </c:pt>
                <c:pt idx="3">
                  <c:v>0.72099999999999997</c:v>
                </c:pt>
                <c:pt idx="4">
                  <c:v>0.72299999999999998</c:v>
                </c:pt>
              </c:numCache>
            </c:numRef>
          </c:val>
          <c:smooth val="0"/>
          <c:extLst>
            <c:ext xmlns:c16="http://schemas.microsoft.com/office/drawing/2014/chart" uri="{C3380CC4-5D6E-409C-BE32-E72D297353CC}">
              <c16:uniqueId val="{00000001-4F18-46F3-B9CD-C8AD1DE96EBD}"/>
            </c:ext>
          </c:extLst>
        </c:ser>
        <c:ser>
          <c:idx val="2"/>
          <c:order val="2"/>
          <c:tx>
            <c:strRef>
              <c:f>'[Course Success by Modality over time.xlsx]Sheet1'!$D$1</c:f>
              <c:strCache>
                <c:ptCount val="1"/>
                <c:pt idx="0">
                  <c:v>Hybrid</c:v>
                </c:pt>
              </c:strCache>
            </c:strRef>
          </c:tx>
          <c:spPr>
            <a:ln w="28575" cap="rnd">
              <a:solidFill>
                <a:schemeClr val="accent3"/>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time.xlsx]Sheet1'!$D$2:$D$6</c:f>
              <c:numCache>
                <c:formatCode>0.0%</c:formatCode>
                <c:ptCount val="5"/>
                <c:pt idx="0">
                  <c:v>0.72899999999999998</c:v>
                </c:pt>
                <c:pt idx="1">
                  <c:v>0.73</c:v>
                </c:pt>
                <c:pt idx="2">
                  <c:v>0.70899999999999996</c:v>
                </c:pt>
                <c:pt idx="3">
                  <c:v>0.71399999999999997</c:v>
                </c:pt>
                <c:pt idx="4">
                  <c:v>0.72299999999999998</c:v>
                </c:pt>
              </c:numCache>
            </c:numRef>
          </c:val>
          <c:smooth val="0"/>
          <c:extLst>
            <c:ext xmlns:c16="http://schemas.microsoft.com/office/drawing/2014/chart" uri="{C3380CC4-5D6E-409C-BE32-E72D297353CC}">
              <c16:uniqueId val="{00000002-4F18-46F3-B9CD-C8AD1DE96EBD}"/>
            </c:ext>
          </c:extLst>
        </c:ser>
        <c:ser>
          <c:idx val="3"/>
          <c:order val="3"/>
          <c:tx>
            <c:strRef>
              <c:f>'[Course Success by Modality over time.xlsx]Sheet1'!$E$1</c:f>
              <c:strCache>
                <c:ptCount val="1"/>
                <c:pt idx="0">
                  <c:v>Online</c:v>
                </c:pt>
              </c:strCache>
            </c:strRef>
          </c:tx>
          <c:spPr>
            <a:ln w="28575" cap="rnd">
              <a:solidFill>
                <a:schemeClr val="accent4"/>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time.xlsx]Sheet1'!$E$2:$E$6</c:f>
              <c:numCache>
                <c:formatCode>0.0%</c:formatCode>
                <c:ptCount val="5"/>
                <c:pt idx="0">
                  <c:v>0.64400000000000002</c:v>
                </c:pt>
                <c:pt idx="1">
                  <c:v>0.67700000000000005</c:v>
                </c:pt>
                <c:pt idx="2">
                  <c:v>0.70099999999999996</c:v>
                </c:pt>
                <c:pt idx="3">
                  <c:v>0.70299999999999996</c:v>
                </c:pt>
                <c:pt idx="4">
                  <c:v>0.73299999999999998</c:v>
                </c:pt>
              </c:numCache>
            </c:numRef>
          </c:val>
          <c:smooth val="0"/>
          <c:extLst>
            <c:ext xmlns:c16="http://schemas.microsoft.com/office/drawing/2014/chart" uri="{C3380CC4-5D6E-409C-BE32-E72D297353CC}">
              <c16:uniqueId val="{00000003-4F18-46F3-B9CD-C8AD1DE96EBD}"/>
            </c:ext>
          </c:extLst>
        </c:ser>
        <c:dLbls>
          <c:showLegendKey val="0"/>
          <c:showVal val="0"/>
          <c:showCatName val="0"/>
          <c:showSerName val="0"/>
          <c:showPercent val="0"/>
          <c:showBubbleSize val="0"/>
        </c:dLbls>
        <c:smooth val="0"/>
        <c:axId val="1396191183"/>
        <c:axId val="1396191599"/>
      </c:lineChart>
      <c:catAx>
        <c:axId val="13961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6191599"/>
        <c:crosses val="autoZero"/>
        <c:auto val="1"/>
        <c:lblAlgn val="ctr"/>
        <c:lblOffset val="100"/>
        <c:noMultiLvlLbl val="0"/>
      </c:catAx>
      <c:valAx>
        <c:axId val="13961915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6191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Sheet1!$N$4</c:f>
              <c:strCache>
                <c:ptCount val="1"/>
                <c:pt idx="0">
                  <c:v>2016-17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Sheet1!$M$5:$M$10</c:f>
              <c:strCache>
                <c:ptCount val="6"/>
                <c:pt idx="0">
                  <c:v>Black-Non Hispanic Female</c:v>
                </c:pt>
                <c:pt idx="1">
                  <c:v>Black-Non Hispanic Male</c:v>
                </c:pt>
                <c:pt idx="2">
                  <c:v>Hispanic Female</c:v>
                </c:pt>
                <c:pt idx="3">
                  <c:v>Hispanic Male</c:v>
                </c:pt>
                <c:pt idx="4">
                  <c:v>Pacific Islander Famale</c:v>
                </c:pt>
                <c:pt idx="5">
                  <c:v>Pacific Islander Male</c:v>
                </c:pt>
              </c:strCache>
            </c:strRef>
          </c:cat>
          <c:val>
            <c:numRef>
              <c:f>Sheet1!$N$5:$N$10</c:f>
              <c:numCache>
                <c:formatCode>0.0%</c:formatCode>
                <c:ptCount val="6"/>
                <c:pt idx="0">
                  <c:v>-0.127</c:v>
                </c:pt>
                <c:pt idx="1">
                  <c:v>-7.9000000000000001E-2</c:v>
                </c:pt>
                <c:pt idx="2">
                  <c:v>-4.7E-2</c:v>
                </c:pt>
                <c:pt idx="3">
                  <c:v>-9.5000000000000001E-2</c:v>
                </c:pt>
                <c:pt idx="4">
                  <c:v>-0.23200000000000001</c:v>
                </c:pt>
                <c:pt idx="5">
                  <c:v>-0.17499999999999999</c:v>
                </c:pt>
              </c:numCache>
            </c:numRef>
          </c:val>
          <c:extLst>
            <c:ext xmlns:c16="http://schemas.microsoft.com/office/drawing/2014/chart" uri="{C3380CC4-5D6E-409C-BE32-E72D297353CC}">
              <c16:uniqueId val="{00000000-EDF6-4C80-8A94-D29A8151D3E3}"/>
            </c:ext>
          </c:extLst>
        </c:ser>
        <c:ser>
          <c:idx val="1"/>
          <c:order val="1"/>
          <c:tx>
            <c:strRef>
              <c:f>Sheet1!$O$4</c:f>
              <c:strCache>
                <c:ptCount val="1"/>
                <c:pt idx="0">
                  <c:v>2020-21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Sheet1!$M$5:$M$10</c:f>
              <c:strCache>
                <c:ptCount val="6"/>
                <c:pt idx="0">
                  <c:v>Black-Non Hispanic Female</c:v>
                </c:pt>
                <c:pt idx="1">
                  <c:v>Black-Non Hispanic Male</c:v>
                </c:pt>
                <c:pt idx="2">
                  <c:v>Hispanic Female</c:v>
                </c:pt>
                <c:pt idx="3">
                  <c:v>Hispanic Male</c:v>
                </c:pt>
                <c:pt idx="4">
                  <c:v>Pacific Islander Famale</c:v>
                </c:pt>
                <c:pt idx="5">
                  <c:v>Pacific Islander Male</c:v>
                </c:pt>
              </c:strCache>
            </c:strRef>
          </c:cat>
          <c:val>
            <c:numRef>
              <c:f>Sheet1!$O$5:$O$10</c:f>
              <c:numCache>
                <c:formatCode>0.0%</c:formatCode>
                <c:ptCount val="6"/>
                <c:pt idx="0">
                  <c:v>-0.10299999999999999</c:v>
                </c:pt>
                <c:pt idx="1">
                  <c:v>-0.15</c:v>
                </c:pt>
                <c:pt idx="2">
                  <c:v>-4.9000000000000002E-2</c:v>
                </c:pt>
                <c:pt idx="3">
                  <c:v>-5.6000000000000001E-2</c:v>
                </c:pt>
                <c:pt idx="4">
                  <c:v>-0.104</c:v>
                </c:pt>
                <c:pt idx="5">
                  <c:v>-8.5999999999999993E-2</c:v>
                </c:pt>
              </c:numCache>
            </c:numRef>
          </c:val>
          <c:extLst>
            <c:ext xmlns:c16="http://schemas.microsoft.com/office/drawing/2014/chart" uri="{C3380CC4-5D6E-409C-BE32-E72D297353CC}">
              <c16:uniqueId val="{00000001-EDF6-4C80-8A94-D29A8151D3E3}"/>
            </c:ext>
          </c:extLst>
        </c:ser>
        <c:dLbls>
          <c:dLblPos val="outEnd"/>
          <c:showLegendKey val="0"/>
          <c:showVal val="1"/>
          <c:showCatName val="0"/>
          <c:showSerName val="0"/>
          <c:showPercent val="0"/>
          <c:showBubbleSize val="0"/>
        </c:dLbls>
        <c:gapWidth val="219"/>
        <c:overlap val="-27"/>
        <c:axId val="1477961583"/>
        <c:axId val="1477953679"/>
      </c:barChart>
      <c:catAx>
        <c:axId val="1477961583"/>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7953679"/>
        <c:crosses val="autoZero"/>
        <c:auto val="1"/>
        <c:lblAlgn val="ctr"/>
        <c:lblOffset val="100"/>
        <c:noMultiLvlLbl val="0"/>
      </c:catAx>
      <c:valAx>
        <c:axId val="147795367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7961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Enrollment in English Courses: By Course Level, by race/ethnicity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Enrollment!$K$35</c:f>
              <c:strCache>
                <c:ptCount val="1"/>
                <c:pt idx="0">
                  <c:v>Below Transfer-Level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Enrollment!$I$36:$J$46</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Enrollment!$K$36:$K$46</c:f>
              <c:numCache>
                <c:formatCode>0.0%</c:formatCode>
                <c:ptCount val="11"/>
                <c:pt idx="0">
                  <c:v>0.47417840375586856</c:v>
                </c:pt>
                <c:pt idx="1">
                  <c:v>0.1206896551724138</c:v>
                </c:pt>
                <c:pt idx="3">
                  <c:v>0.28095238095238095</c:v>
                </c:pt>
                <c:pt idx="4">
                  <c:v>1.3157894736842105E-2</c:v>
                </c:pt>
                <c:pt idx="6">
                  <c:v>0.19066147859922178</c:v>
                </c:pt>
                <c:pt idx="7">
                  <c:v>6.8493150684931503E-2</c:v>
                </c:pt>
                <c:pt idx="9">
                  <c:v>4.11522633744856E-3</c:v>
                </c:pt>
                <c:pt idx="10">
                  <c:v>0</c:v>
                </c:pt>
              </c:numCache>
            </c:numRef>
          </c:val>
          <c:extLst>
            <c:ext xmlns:c16="http://schemas.microsoft.com/office/drawing/2014/chart" uri="{C3380CC4-5D6E-409C-BE32-E72D297353CC}">
              <c16:uniqueId val="{00000000-9FD7-4AF5-85D0-E2074FF856E4}"/>
            </c:ext>
          </c:extLst>
        </c:ser>
        <c:ser>
          <c:idx val="1"/>
          <c:order val="1"/>
          <c:tx>
            <c:strRef>
              <c:f>Enrollment!$L$35</c:f>
              <c:strCache>
                <c:ptCount val="1"/>
                <c:pt idx="0">
                  <c:v>Transfer-Level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Enrollment!$I$36:$J$46</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Enrollment!$L$36:$L$46</c:f>
              <c:numCache>
                <c:formatCode>0.0%</c:formatCode>
                <c:ptCount val="11"/>
                <c:pt idx="0">
                  <c:v>0.5258215962441315</c:v>
                </c:pt>
                <c:pt idx="1">
                  <c:v>0.87931034482758619</c:v>
                </c:pt>
                <c:pt idx="3">
                  <c:v>0.71904761904761905</c:v>
                </c:pt>
                <c:pt idx="4">
                  <c:v>0.98684210526315785</c:v>
                </c:pt>
                <c:pt idx="6">
                  <c:v>0.80933852140077822</c:v>
                </c:pt>
                <c:pt idx="7">
                  <c:v>0.93150684931506844</c:v>
                </c:pt>
                <c:pt idx="9">
                  <c:v>0.99588477366255146</c:v>
                </c:pt>
                <c:pt idx="10">
                  <c:v>1</c:v>
                </c:pt>
              </c:numCache>
            </c:numRef>
          </c:val>
          <c:extLst>
            <c:ext xmlns:c16="http://schemas.microsoft.com/office/drawing/2014/chart" uri="{C3380CC4-5D6E-409C-BE32-E72D297353CC}">
              <c16:uniqueId val="{00000001-9FD7-4AF5-85D0-E2074FF856E4}"/>
            </c:ext>
          </c:extLst>
        </c:ser>
        <c:dLbls>
          <c:showLegendKey val="0"/>
          <c:showVal val="0"/>
          <c:showCatName val="0"/>
          <c:showSerName val="0"/>
          <c:showPercent val="0"/>
          <c:showBubbleSize val="0"/>
        </c:dLbls>
        <c:gapWidth val="219"/>
        <c:overlap val="-27"/>
        <c:axId val="1909815968"/>
        <c:axId val="1909816800"/>
      </c:barChart>
      <c:catAx>
        <c:axId val="190981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16800"/>
        <c:crosses val="autoZero"/>
        <c:auto val="1"/>
        <c:lblAlgn val="ctr"/>
        <c:lblOffset val="100"/>
        <c:noMultiLvlLbl val="0"/>
      </c:catAx>
      <c:valAx>
        <c:axId val="1909816800"/>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1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Enrollment in Math Courses: By Race/Ethnicity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772475505679655E-2"/>
          <c:y val="9.8190141950587034E-2"/>
          <c:w val="0.96264618125914048"/>
          <c:h val="0.68784739290934338"/>
        </c:manualLayout>
      </c:layout>
      <c:barChart>
        <c:barDir val="col"/>
        <c:grouping val="clustered"/>
        <c:varyColors val="0"/>
        <c:ser>
          <c:idx val="0"/>
          <c:order val="0"/>
          <c:tx>
            <c:strRef>
              <c:f>'Course Enroll'!$M$16</c:f>
              <c:strCache>
                <c:ptCount val="1"/>
                <c:pt idx="0">
                  <c:v>Below Transfer-Level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'Course Enroll'!$K$17:$L$27</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'Course Enroll'!$M$17:$M$27</c:f>
              <c:numCache>
                <c:formatCode>0.0%</c:formatCode>
                <c:ptCount val="11"/>
                <c:pt idx="0">
                  <c:v>0.73394495412844041</c:v>
                </c:pt>
                <c:pt idx="1">
                  <c:v>0.43076923076923079</c:v>
                </c:pt>
                <c:pt idx="3">
                  <c:v>0.64736842105263159</c:v>
                </c:pt>
                <c:pt idx="4">
                  <c:v>0.45070422535211269</c:v>
                </c:pt>
                <c:pt idx="6">
                  <c:v>0.57377049180327866</c:v>
                </c:pt>
                <c:pt idx="7">
                  <c:v>0.3888888888888889</c:v>
                </c:pt>
                <c:pt idx="9">
                  <c:v>0.26470588235294118</c:v>
                </c:pt>
                <c:pt idx="10">
                  <c:v>0.16949152542372881</c:v>
                </c:pt>
              </c:numCache>
            </c:numRef>
          </c:val>
          <c:extLst>
            <c:ext xmlns:c16="http://schemas.microsoft.com/office/drawing/2014/chart" uri="{C3380CC4-5D6E-409C-BE32-E72D297353CC}">
              <c16:uniqueId val="{00000000-3A1E-4964-B175-44F997BACDB2}"/>
            </c:ext>
          </c:extLst>
        </c:ser>
        <c:ser>
          <c:idx val="1"/>
          <c:order val="1"/>
          <c:tx>
            <c:strRef>
              <c:f>'Course Enroll'!$N$16</c:f>
              <c:strCache>
                <c:ptCount val="1"/>
                <c:pt idx="0">
                  <c:v>Transfer-Level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'Course Enroll'!$K$17:$L$27</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'Course Enroll'!$N$17:$N$27</c:f>
              <c:numCache>
                <c:formatCode>0.0%</c:formatCode>
                <c:ptCount val="11"/>
                <c:pt idx="0">
                  <c:v>0.26605504587155965</c:v>
                </c:pt>
                <c:pt idx="1">
                  <c:v>0.56923076923076921</c:v>
                </c:pt>
                <c:pt idx="3">
                  <c:v>0.35263157894736841</c:v>
                </c:pt>
                <c:pt idx="4">
                  <c:v>0.54929577464788737</c:v>
                </c:pt>
                <c:pt idx="6">
                  <c:v>0.42622950819672129</c:v>
                </c:pt>
                <c:pt idx="7">
                  <c:v>0.61111111111111116</c:v>
                </c:pt>
                <c:pt idx="9">
                  <c:v>0.73529411764705888</c:v>
                </c:pt>
                <c:pt idx="10">
                  <c:v>0.83050847457627119</c:v>
                </c:pt>
              </c:numCache>
            </c:numRef>
          </c:val>
          <c:extLst>
            <c:ext xmlns:c16="http://schemas.microsoft.com/office/drawing/2014/chart" uri="{C3380CC4-5D6E-409C-BE32-E72D297353CC}">
              <c16:uniqueId val="{00000001-3A1E-4964-B175-44F997BACDB2}"/>
            </c:ext>
          </c:extLst>
        </c:ser>
        <c:dLbls>
          <c:showLegendKey val="0"/>
          <c:showVal val="0"/>
          <c:showCatName val="0"/>
          <c:showSerName val="0"/>
          <c:showPercent val="0"/>
          <c:showBubbleSize val="0"/>
        </c:dLbls>
        <c:gapWidth val="219"/>
        <c:overlap val="-27"/>
        <c:axId val="295001519"/>
        <c:axId val="295001935"/>
      </c:barChart>
      <c:catAx>
        <c:axId val="29500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001935"/>
        <c:crosses val="autoZero"/>
        <c:auto val="1"/>
        <c:lblAlgn val="ctr"/>
        <c:lblOffset val="100"/>
        <c:noMultiLvlLbl val="0"/>
      </c:catAx>
      <c:valAx>
        <c:axId val="295001935"/>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001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559891970025486E-2"/>
          <c:y val="5.541766693371096E-2"/>
          <c:w val="0.92111605614515579"/>
          <c:h val="0.44816467946181154"/>
        </c:manualLayout>
      </c:layout>
      <c:barChart>
        <c:barDir val="col"/>
        <c:grouping val="clustered"/>
        <c:varyColors val="0"/>
        <c:ser>
          <c:idx val="0"/>
          <c:order val="0"/>
          <c:tx>
            <c:strRef>
              <c:f>RACE�ETHNICITY!$K$3</c:f>
              <c:strCache>
                <c:ptCount val="1"/>
                <c:pt idx="0">
                  <c:v>Fall 2019</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RACE�ETHNICITY!$L$2:$S$2</c:f>
              <c:strCache>
                <c:ptCount val="8"/>
                <c:pt idx="0">
                  <c:v>Asian</c:v>
                </c:pt>
                <c:pt idx="1">
                  <c:v>Black - Non-Hispanic</c:v>
                </c:pt>
                <c:pt idx="2">
                  <c:v>Filipino</c:v>
                </c:pt>
                <c:pt idx="3">
                  <c:v>Hispanic</c:v>
                </c:pt>
                <c:pt idx="4">
                  <c:v>Pacific Islander</c:v>
                </c:pt>
                <c:pt idx="5">
                  <c:v>White Non-Hispanic</c:v>
                </c:pt>
                <c:pt idx="6">
                  <c:v>Unknown</c:v>
                </c:pt>
                <c:pt idx="7">
                  <c:v>Multiraces</c:v>
                </c:pt>
              </c:strCache>
            </c:strRef>
          </c:cat>
          <c:val>
            <c:numRef>
              <c:f>RACE�ETHNICITY!$L$3:$S$3</c:f>
              <c:numCache>
                <c:formatCode>0%</c:formatCode>
                <c:ptCount val="8"/>
                <c:pt idx="0">
                  <c:v>0.63311688311688297</c:v>
                </c:pt>
                <c:pt idx="1">
                  <c:v>0.47413793103448298</c:v>
                </c:pt>
                <c:pt idx="2">
                  <c:v>0.63414634146341498</c:v>
                </c:pt>
                <c:pt idx="3">
                  <c:v>0.66699900299102699</c:v>
                </c:pt>
                <c:pt idx="4">
                  <c:v>0.64150943396226401</c:v>
                </c:pt>
                <c:pt idx="5">
                  <c:v>0.63888888888888895</c:v>
                </c:pt>
                <c:pt idx="6">
                  <c:v>0.63972286374133902</c:v>
                </c:pt>
                <c:pt idx="7">
                  <c:v>0.644067796610169</c:v>
                </c:pt>
              </c:numCache>
            </c:numRef>
          </c:val>
          <c:extLst>
            <c:ext xmlns:c16="http://schemas.microsoft.com/office/drawing/2014/chart" uri="{C3380CC4-5D6E-409C-BE32-E72D297353CC}">
              <c16:uniqueId val="{00000000-6E7D-4CA7-8FDF-3C4B5CB1C0BD}"/>
            </c:ext>
          </c:extLst>
        </c:ser>
        <c:ser>
          <c:idx val="1"/>
          <c:order val="1"/>
          <c:tx>
            <c:strRef>
              <c:f>RACE�ETHNICITY!$K$4</c:f>
              <c:strCache>
                <c:ptCount val="1"/>
                <c:pt idx="0">
                  <c:v>Fall 2020</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RACE�ETHNICITY!$L$2:$S$2</c:f>
              <c:strCache>
                <c:ptCount val="8"/>
                <c:pt idx="0">
                  <c:v>Asian</c:v>
                </c:pt>
                <c:pt idx="1">
                  <c:v>Black - Non-Hispanic</c:v>
                </c:pt>
                <c:pt idx="2">
                  <c:v>Filipino</c:v>
                </c:pt>
                <c:pt idx="3">
                  <c:v>Hispanic</c:v>
                </c:pt>
                <c:pt idx="4">
                  <c:v>Pacific Islander</c:v>
                </c:pt>
                <c:pt idx="5">
                  <c:v>White Non-Hispanic</c:v>
                </c:pt>
                <c:pt idx="6">
                  <c:v>Unknown</c:v>
                </c:pt>
                <c:pt idx="7">
                  <c:v>Multiraces</c:v>
                </c:pt>
              </c:strCache>
            </c:strRef>
          </c:cat>
          <c:val>
            <c:numRef>
              <c:f>RACE�ETHNICITY!$L$4:$S$4</c:f>
              <c:numCache>
                <c:formatCode>0%</c:formatCode>
                <c:ptCount val="8"/>
                <c:pt idx="0">
                  <c:v>0.67540983606557403</c:v>
                </c:pt>
                <c:pt idx="1">
                  <c:v>0.53846153846153799</c:v>
                </c:pt>
                <c:pt idx="2">
                  <c:v>0.58510638297872297</c:v>
                </c:pt>
                <c:pt idx="3">
                  <c:v>0.70405167351732201</c:v>
                </c:pt>
                <c:pt idx="4">
                  <c:v>0.67647058823529405</c:v>
                </c:pt>
                <c:pt idx="5">
                  <c:v>0.69113924050632902</c:v>
                </c:pt>
                <c:pt idx="6">
                  <c:v>0.69547325102880697</c:v>
                </c:pt>
                <c:pt idx="7">
                  <c:v>0.69047619047619102</c:v>
                </c:pt>
              </c:numCache>
            </c:numRef>
          </c:val>
          <c:extLst>
            <c:ext xmlns:c16="http://schemas.microsoft.com/office/drawing/2014/chart" uri="{C3380CC4-5D6E-409C-BE32-E72D297353CC}">
              <c16:uniqueId val="{00000001-6E7D-4CA7-8FDF-3C4B5CB1C0BD}"/>
            </c:ext>
          </c:extLst>
        </c:ser>
        <c:dLbls>
          <c:dLblPos val="outEnd"/>
          <c:showLegendKey val="0"/>
          <c:showVal val="1"/>
          <c:showCatName val="0"/>
          <c:showSerName val="0"/>
          <c:showPercent val="0"/>
          <c:showBubbleSize val="0"/>
        </c:dLbls>
        <c:gapWidth val="219"/>
        <c:axId val="1652669599"/>
        <c:axId val="1650821231"/>
      </c:barChart>
      <c:catAx>
        <c:axId val="1652669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50821231"/>
        <c:crosses val="autoZero"/>
        <c:auto val="1"/>
        <c:lblAlgn val="ctr"/>
        <c:lblOffset val="100"/>
        <c:noMultiLvlLbl val="0"/>
      </c:catAx>
      <c:valAx>
        <c:axId val="16508212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52669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'misc DI'!$A$2</c:f>
              <c:strCache>
                <c:ptCount val="1"/>
                <c:pt idx="0">
                  <c:v>Fall 2019</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'misc DI'!$B$1:$G$1</c:f>
              <c:strCache>
                <c:ptCount val="6"/>
                <c:pt idx="0">
                  <c:v>Associate Degree</c:v>
                </c:pt>
                <c:pt idx="1">
                  <c:v>Bachelor degree or higher</c:v>
                </c:pt>
                <c:pt idx="2">
                  <c:v>Disability</c:v>
                </c:pt>
                <c:pt idx="3">
                  <c:v>Age 25 - 29</c:v>
                </c:pt>
                <c:pt idx="4">
                  <c:v>Age 40 - 54</c:v>
                </c:pt>
                <c:pt idx="5">
                  <c:v>LGBTQ</c:v>
                </c:pt>
              </c:strCache>
            </c:strRef>
          </c:cat>
          <c:val>
            <c:numRef>
              <c:f>'misc DI'!$B$2:$G$2</c:f>
              <c:numCache>
                <c:formatCode>#,##0%;\-#,##0%</c:formatCode>
                <c:ptCount val="6"/>
                <c:pt idx="0">
                  <c:v>0.52173913043478304</c:v>
                </c:pt>
                <c:pt idx="1">
                  <c:v>0.45551601423487498</c:v>
                </c:pt>
                <c:pt idx="2">
                  <c:v>0.59798994974874398</c:v>
                </c:pt>
                <c:pt idx="3">
                  <c:v>0.56825938566552903</c:v>
                </c:pt>
                <c:pt idx="4">
                  <c:v>0.54644808743169404</c:v>
                </c:pt>
                <c:pt idx="5">
                  <c:v>0.55339805825242705</c:v>
                </c:pt>
              </c:numCache>
            </c:numRef>
          </c:val>
          <c:extLst>
            <c:ext xmlns:c16="http://schemas.microsoft.com/office/drawing/2014/chart" uri="{C3380CC4-5D6E-409C-BE32-E72D297353CC}">
              <c16:uniqueId val="{00000000-6F41-4211-82A2-20666DF37BE0}"/>
            </c:ext>
          </c:extLst>
        </c:ser>
        <c:ser>
          <c:idx val="1"/>
          <c:order val="1"/>
          <c:tx>
            <c:strRef>
              <c:f>'misc DI'!$A$3</c:f>
              <c:strCache>
                <c:ptCount val="1"/>
                <c:pt idx="0">
                  <c:v>Fall 2020</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'misc DI'!$B$1:$G$1</c:f>
              <c:strCache>
                <c:ptCount val="6"/>
                <c:pt idx="0">
                  <c:v>Associate Degree</c:v>
                </c:pt>
                <c:pt idx="1">
                  <c:v>Bachelor degree or higher</c:v>
                </c:pt>
                <c:pt idx="2">
                  <c:v>Disability</c:v>
                </c:pt>
                <c:pt idx="3">
                  <c:v>Age 25 - 29</c:v>
                </c:pt>
                <c:pt idx="4">
                  <c:v>Age 40 - 54</c:v>
                </c:pt>
                <c:pt idx="5">
                  <c:v>LGBTQ</c:v>
                </c:pt>
              </c:strCache>
            </c:strRef>
          </c:cat>
          <c:val>
            <c:numRef>
              <c:f>'misc DI'!$B$3:$G$3</c:f>
              <c:numCache>
                <c:formatCode>#,##0%;\-#,##0%</c:formatCode>
                <c:ptCount val="6"/>
                <c:pt idx="0">
                  <c:v>0.57599999999999996</c:v>
                </c:pt>
                <c:pt idx="1">
                  <c:v>0.58571428571428596</c:v>
                </c:pt>
                <c:pt idx="2">
                  <c:v>0.548022598870056</c:v>
                </c:pt>
                <c:pt idx="3">
                  <c:v>0.57057654075546704</c:v>
                </c:pt>
                <c:pt idx="4">
                  <c:v>0.67067307692307698</c:v>
                </c:pt>
                <c:pt idx="5">
                  <c:v>0.67816091954022995</c:v>
                </c:pt>
              </c:numCache>
            </c:numRef>
          </c:val>
          <c:extLst>
            <c:ext xmlns:c16="http://schemas.microsoft.com/office/drawing/2014/chart" uri="{C3380CC4-5D6E-409C-BE32-E72D297353CC}">
              <c16:uniqueId val="{00000001-6F41-4211-82A2-20666DF37BE0}"/>
            </c:ext>
          </c:extLst>
        </c:ser>
        <c:dLbls>
          <c:dLblPos val="outEnd"/>
          <c:showLegendKey val="0"/>
          <c:showVal val="1"/>
          <c:showCatName val="0"/>
          <c:showSerName val="0"/>
          <c:showPercent val="0"/>
          <c:showBubbleSize val="0"/>
        </c:dLbls>
        <c:gapWidth val="219"/>
        <c:overlap val="-27"/>
        <c:axId val="1341930143"/>
        <c:axId val="1212901535"/>
      </c:barChart>
      <c:catAx>
        <c:axId val="134193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2901535"/>
        <c:crosses val="autoZero"/>
        <c:auto val="1"/>
        <c:lblAlgn val="ctr"/>
        <c:lblOffset val="100"/>
        <c:noMultiLvlLbl val="0"/>
      </c:catAx>
      <c:valAx>
        <c:axId val="121290153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1930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'18-19 pivot'!$I$2:$I$6</c:f>
              <c:strCache>
                <c:ptCount val="5"/>
                <c:pt idx="0">
                  <c:v>24 or more</c:v>
                </c:pt>
                <c:pt idx="1">
                  <c:v>12 to 23.5</c:v>
                </c:pt>
                <c:pt idx="2">
                  <c:v>6.5 to 11.5</c:v>
                </c:pt>
                <c:pt idx="3">
                  <c:v>3 to 6</c:v>
                </c:pt>
                <c:pt idx="4">
                  <c:v>3 or fewer</c:v>
                </c:pt>
              </c:strCache>
            </c:strRef>
          </c:cat>
          <c:val>
            <c:numRef>
              <c:f>'18-19 pivot'!$K$2:$K$6</c:f>
              <c:numCache>
                <c:formatCode>General</c:formatCode>
                <c:ptCount val="5"/>
                <c:pt idx="0">
                  <c:v>1</c:v>
                </c:pt>
                <c:pt idx="1">
                  <c:v>1.7470427516592388</c:v>
                </c:pt>
                <c:pt idx="2">
                  <c:v>3.1746449098733112</c:v>
                </c:pt>
                <c:pt idx="3">
                  <c:v>5.5193011984008198</c:v>
                </c:pt>
                <c:pt idx="4">
                  <c:v>10.165311840564978</c:v>
                </c:pt>
              </c:numCache>
            </c:numRef>
          </c:val>
          <c:extLst>
            <c:ext xmlns:c16="http://schemas.microsoft.com/office/drawing/2014/chart" uri="{C3380CC4-5D6E-409C-BE32-E72D297353CC}">
              <c16:uniqueId val="{00000000-E2CD-4595-A40E-0A28439DE9F5}"/>
            </c:ext>
          </c:extLst>
        </c:ser>
        <c:dLbls>
          <c:showLegendKey val="0"/>
          <c:showVal val="0"/>
          <c:showCatName val="0"/>
          <c:showSerName val="0"/>
          <c:showPercent val="0"/>
          <c:showBubbleSize val="0"/>
        </c:dLbls>
        <c:gapWidth val="219"/>
        <c:overlap val="-27"/>
        <c:axId val="1342253536"/>
        <c:axId val="1427783056"/>
      </c:barChart>
      <c:catAx>
        <c:axId val="13422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783056"/>
        <c:crosses val="autoZero"/>
        <c:auto val="1"/>
        <c:lblAlgn val="ctr"/>
        <c:lblOffset val="100"/>
        <c:noMultiLvlLbl val="0"/>
      </c:catAx>
      <c:valAx>
        <c:axId val="142778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2253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RACE�ETHNICITY!$L$2</c:f>
              <c:strCache>
                <c:ptCount val="1"/>
                <c:pt idx="0">
                  <c:v>Asian</c:v>
                </c:pt>
              </c:strCache>
            </c:strRef>
          </c:tx>
          <c:spPr>
            <a:ln w="28575" cap="rnd">
              <a:solidFill>
                <a:schemeClr val="accent1"/>
              </a:solidFill>
              <a:round/>
            </a:ln>
            <a:effectLst/>
          </c:spPr>
          <c:marker>
            <c:symbol val="circle"/>
            <c:size val="5"/>
            <c:spPr>
              <a:solidFill>
                <a:schemeClr val="accent1"/>
              </a:solidFill>
              <a:ln w="19050">
                <a:solidFill>
                  <a:schemeClr val="accent1"/>
                </a:solidFill>
              </a:ln>
              <a:effectLst/>
            </c:spPr>
          </c:marker>
          <c:dPt>
            <c:idx val="1"/>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7-5C74-43B1-9D0F-BBAC071F1E6D}"/>
              </c:ext>
            </c:extLst>
          </c:dPt>
          <c:dPt>
            <c:idx val="2"/>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8-5C74-43B1-9D0F-BBAC071F1E6D}"/>
              </c:ext>
            </c:extLst>
          </c:dPt>
          <c:dPt>
            <c:idx val="3"/>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9-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RACE�ETHNICITY!$L$3:$L$7</c:f>
              <c:numCache>
                <c:formatCode>General</c:formatCode>
                <c:ptCount val="5"/>
                <c:pt idx="0">
                  <c:v>0.55959302325581395</c:v>
                </c:pt>
                <c:pt idx="1">
                  <c:v>0.496263079222721</c:v>
                </c:pt>
                <c:pt idx="2">
                  <c:v>0.48051948051948101</c:v>
                </c:pt>
                <c:pt idx="3">
                  <c:v>0.482468443197756</c:v>
                </c:pt>
                <c:pt idx="4">
                  <c:v>0.48997134670487102</c:v>
                </c:pt>
              </c:numCache>
            </c:numRef>
          </c:val>
          <c:smooth val="0"/>
          <c:extLst>
            <c:ext xmlns:c16="http://schemas.microsoft.com/office/drawing/2014/chart" uri="{C3380CC4-5D6E-409C-BE32-E72D297353CC}">
              <c16:uniqueId val="{00000000-5C74-43B1-9D0F-BBAC071F1E6D}"/>
            </c:ext>
          </c:extLst>
        </c:ser>
        <c:ser>
          <c:idx val="1"/>
          <c:order val="1"/>
          <c:tx>
            <c:strRef>
              <c:f>RACE�ETHNICITY!$M$2</c:f>
              <c:strCache>
                <c:ptCount val="1"/>
                <c:pt idx="0">
                  <c:v>Black - non-hispanic</c:v>
                </c:pt>
              </c:strCache>
            </c:strRef>
          </c:tx>
          <c:spPr>
            <a:ln w="28575" cap="rnd">
              <a:solidFill>
                <a:schemeClr val="accent2"/>
              </a:solidFill>
              <a:round/>
            </a:ln>
            <a:effectLst/>
          </c:spPr>
          <c:marker>
            <c:symbol val="circle"/>
            <c:size val="5"/>
            <c:spPr>
              <a:solidFill>
                <a:schemeClr val="accent2"/>
              </a:solidFill>
              <a:ln w="19050">
                <a:solidFill>
                  <a:schemeClr val="accent2"/>
                </a:solidFill>
              </a:ln>
              <a:effectLst/>
            </c:spPr>
          </c:marker>
          <c:dPt>
            <c:idx val="3"/>
            <c:marker>
              <c:symbol val="circle"/>
              <c:size val="5"/>
              <c:spPr>
                <a:solidFill>
                  <a:srgbClr val="FF0000"/>
                </a:solidFill>
                <a:ln w="19050">
                  <a:solidFill>
                    <a:schemeClr val="accent2"/>
                  </a:solidFill>
                </a:ln>
                <a:effectLst/>
              </c:spPr>
            </c:marker>
            <c:bubble3D val="0"/>
            <c:extLst>
              <c:ext xmlns:c16="http://schemas.microsoft.com/office/drawing/2014/chart" uri="{C3380CC4-5D6E-409C-BE32-E72D297353CC}">
                <c16:uniqueId val="{0000000B-5C74-43B1-9D0F-BBAC071F1E6D}"/>
              </c:ext>
            </c:extLst>
          </c:dPt>
          <c:dPt>
            <c:idx val="4"/>
            <c:marker>
              <c:symbol val="circle"/>
              <c:size val="5"/>
              <c:spPr>
                <a:solidFill>
                  <a:srgbClr val="FF0000"/>
                </a:solidFill>
                <a:ln w="19050">
                  <a:solidFill>
                    <a:schemeClr val="accent2"/>
                  </a:solidFill>
                </a:ln>
                <a:effectLst/>
              </c:spPr>
            </c:marker>
            <c:bubble3D val="0"/>
            <c:extLst>
              <c:ext xmlns:c16="http://schemas.microsoft.com/office/drawing/2014/chart" uri="{C3380CC4-5D6E-409C-BE32-E72D297353CC}">
                <c16:uniqueId val="{0000000A-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RACE�ETHNICITY!$M$3:$M$7</c:f>
              <c:numCache>
                <c:formatCode>General</c:formatCode>
                <c:ptCount val="5"/>
                <c:pt idx="0">
                  <c:v>0.60326086956521696</c:v>
                </c:pt>
                <c:pt idx="1">
                  <c:v>0.55675675675675695</c:v>
                </c:pt>
                <c:pt idx="2">
                  <c:v>0.53005464480874298</c:v>
                </c:pt>
                <c:pt idx="3">
                  <c:v>0.41401273885350298</c:v>
                </c:pt>
                <c:pt idx="4">
                  <c:v>0.41358024691357997</c:v>
                </c:pt>
              </c:numCache>
            </c:numRef>
          </c:val>
          <c:smooth val="0"/>
          <c:extLst>
            <c:ext xmlns:c16="http://schemas.microsoft.com/office/drawing/2014/chart" uri="{C3380CC4-5D6E-409C-BE32-E72D297353CC}">
              <c16:uniqueId val="{00000001-5C74-43B1-9D0F-BBAC071F1E6D}"/>
            </c:ext>
          </c:extLst>
        </c:ser>
        <c:ser>
          <c:idx val="2"/>
          <c:order val="2"/>
          <c:tx>
            <c:strRef>
              <c:f>RACE�ETHNICITY!$N$2</c:f>
              <c:strCache>
                <c:ptCount val="1"/>
                <c:pt idx="0">
                  <c:v>Filipino</c:v>
                </c:pt>
              </c:strCache>
            </c:strRef>
          </c:tx>
          <c:spPr>
            <a:ln w="28575" cap="rnd">
              <a:solidFill>
                <a:schemeClr val="accent3"/>
              </a:solidFill>
              <a:round/>
            </a:ln>
            <a:effectLst/>
          </c:spPr>
          <c:marker>
            <c:symbol val="circle"/>
            <c:size val="5"/>
            <c:spPr>
              <a:solidFill>
                <a:srgbClr val="FF0000"/>
              </a:solidFill>
              <a:ln w="19050">
                <a:solidFill>
                  <a:schemeClr val="accent3"/>
                </a:solidFill>
              </a:ln>
              <a:effectLst/>
            </c:spPr>
          </c:marker>
          <c:cat>
            <c:strRef>
              <c:f>RACE�ETHNICITY!$K$3:$K$7</c:f>
              <c:strCache>
                <c:ptCount val="5"/>
                <c:pt idx="0">
                  <c:v>Fall 2016</c:v>
                </c:pt>
                <c:pt idx="1">
                  <c:v>Fall 2017</c:v>
                </c:pt>
                <c:pt idx="2">
                  <c:v>Fall 2018</c:v>
                </c:pt>
                <c:pt idx="3">
                  <c:v>Fall 2019</c:v>
                </c:pt>
                <c:pt idx="4">
                  <c:v>Fall 2020</c:v>
                </c:pt>
              </c:strCache>
            </c:strRef>
          </c:cat>
          <c:val>
            <c:numRef>
              <c:f>RACE�ETHNICITY!$N$3:$N$7</c:f>
              <c:numCache>
                <c:formatCode>General</c:formatCode>
                <c:ptCount val="5"/>
                <c:pt idx="0">
                  <c:v>0.45147679324894502</c:v>
                </c:pt>
                <c:pt idx="1">
                  <c:v>0.42084942084942101</c:v>
                </c:pt>
                <c:pt idx="2">
                  <c:v>0.35074626865671599</c:v>
                </c:pt>
                <c:pt idx="3">
                  <c:v>0.39920948616600799</c:v>
                </c:pt>
                <c:pt idx="4">
                  <c:v>0.35672514619883</c:v>
                </c:pt>
              </c:numCache>
            </c:numRef>
          </c:val>
          <c:smooth val="0"/>
          <c:extLst>
            <c:ext xmlns:c16="http://schemas.microsoft.com/office/drawing/2014/chart" uri="{C3380CC4-5D6E-409C-BE32-E72D297353CC}">
              <c16:uniqueId val="{00000002-5C74-43B1-9D0F-BBAC071F1E6D}"/>
            </c:ext>
          </c:extLst>
        </c:ser>
        <c:ser>
          <c:idx val="3"/>
          <c:order val="3"/>
          <c:tx>
            <c:strRef>
              <c:f>RACE�ETHNICITY!$O$2</c:f>
              <c:strCache>
                <c:ptCount val="1"/>
                <c:pt idx="0">
                  <c:v>Hispanic</c:v>
                </c:pt>
              </c:strCache>
            </c:strRef>
          </c:tx>
          <c:spPr>
            <a:ln w="28575" cap="rnd">
              <a:solidFill>
                <a:schemeClr val="accent4"/>
              </a:solidFill>
              <a:round/>
            </a:ln>
            <a:effectLst/>
          </c:spPr>
          <c:marker>
            <c:symbol val="circle"/>
            <c:size val="5"/>
            <c:spPr>
              <a:solidFill>
                <a:schemeClr val="accent4"/>
              </a:solidFill>
              <a:ln w="19050">
                <a:solidFill>
                  <a:schemeClr val="accent4"/>
                </a:solidFill>
              </a:ln>
              <a:effectLst/>
            </c:spPr>
          </c:marker>
          <c:cat>
            <c:strRef>
              <c:f>RACE�ETHNICITY!$K$3:$K$7</c:f>
              <c:strCache>
                <c:ptCount val="5"/>
                <c:pt idx="0">
                  <c:v>Fall 2016</c:v>
                </c:pt>
                <c:pt idx="1">
                  <c:v>Fall 2017</c:v>
                </c:pt>
                <c:pt idx="2">
                  <c:v>Fall 2018</c:v>
                </c:pt>
                <c:pt idx="3">
                  <c:v>Fall 2019</c:v>
                </c:pt>
                <c:pt idx="4">
                  <c:v>Fall 2020</c:v>
                </c:pt>
              </c:strCache>
            </c:strRef>
          </c:cat>
          <c:val>
            <c:numRef>
              <c:f>RACE�ETHNICITY!$O$3:$O$7</c:f>
              <c:numCache>
                <c:formatCode>General</c:formatCode>
                <c:ptCount val="5"/>
                <c:pt idx="0">
                  <c:v>0.62815057283142395</c:v>
                </c:pt>
                <c:pt idx="1">
                  <c:v>0.61683277962347705</c:v>
                </c:pt>
                <c:pt idx="2">
                  <c:v>0.62233423807677402</c:v>
                </c:pt>
                <c:pt idx="3">
                  <c:v>0.59205350118017297</c:v>
                </c:pt>
                <c:pt idx="4">
                  <c:v>0.57003395585738503</c:v>
                </c:pt>
              </c:numCache>
            </c:numRef>
          </c:val>
          <c:smooth val="0"/>
          <c:extLst>
            <c:ext xmlns:c16="http://schemas.microsoft.com/office/drawing/2014/chart" uri="{C3380CC4-5D6E-409C-BE32-E72D297353CC}">
              <c16:uniqueId val="{00000003-5C74-43B1-9D0F-BBAC071F1E6D}"/>
            </c:ext>
          </c:extLst>
        </c:ser>
        <c:ser>
          <c:idx val="4"/>
          <c:order val="4"/>
          <c:tx>
            <c:strRef>
              <c:f>RACE�ETHNICITY!$P$2</c:f>
              <c:strCache>
                <c:ptCount val="1"/>
                <c:pt idx="0">
                  <c:v>Pacific Islander</c:v>
                </c:pt>
              </c:strCache>
            </c:strRef>
          </c:tx>
          <c:spPr>
            <a:ln w="28575" cap="rnd">
              <a:solidFill>
                <a:schemeClr val="accent5"/>
              </a:solidFill>
              <a:round/>
            </a:ln>
            <a:effectLst/>
          </c:spPr>
          <c:marker>
            <c:symbol val="circle"/>
            <c:size val="5"/>
            <c:spPr>
              <a:solidFill>
                <a:schemeClr val="accent5"/>
              </a:solidFill>
              <a:ln w="19050">
                <a:solidFill>
                  <a:schemeClr val="accent5"/>
                </a:solidFill>
              </a:ln>
              <a:effectLst/>
            </c:spPr>
          </c:marker>
          <c:dPt>
            <c:idx val="0"/>
            <c:marker>
              <c:symbol val="circle"/>
              <c:size val="5"/>
              <c:spPr>
                <a:solidFill>
                  <a:srgbClr val="FF0000"/>
                </a:solidFill>
                <a:ln w="19050">
                  <a:solidFill>
                    <a:schemeClr val="accent5"/>
                  </a:solidFill>
                </a:ln>
                <a:effectLst/>
              </c:spPr>
            </c:marker>
            <c:bubble3D val="0"/>
            <c:extLst>
              <c:ext xmlns:c16="http://schemas.microsoft.com/office/drawing/2014/chart" uri="{C3380CC4-5D6E-409C-BE32-E72D297353CC}">
                <c16:uniqueId val="{0000000C-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RACE�ETHNICITY!$P$3:$P$7</c:f>
              <c:numCache>
                <c:formatCode>General</c:formatCode>
                <c:ptCount val="5"/>
                <c:pt idx="0">
                  <c:v>0.48888888888888898</c:v>
                </c:pt>
                <c:pt idx="1">
                  <c:v>0.581395348837209</c:v>
                </c:pt>
                <c:pt idx="2">
                  <c:v>0.515625</c:v>
                </c:pt>
                <c:pt idx="3">
                  <c:v>0.493670886075949</c:v>
                </c:pt>
                <c:pt idx="4">
                  <c:v>0.441176470588235</c:v>
                </c:pt>
              </c:numCache>
            </c:numRef>
          </c:val>
          <c:smooth val="0"/>
          <c:extLst>
            <c:ext xmlns:c16="http://schemas.microsoft.com/office/drawing/2014/chart" uri="{C3380CC4-5D6E-409C-BE32-E72D297353CC}">
              <c16:uniqueId val="{00000004-5C74-43B1-9D0F-BBAC071F1E6D}"/>
            </c:ext>
          </c:extLst>
        </c:ser>
        <c:ser>
          <c:idx val="5"/>
          <c:order val="5"/>
          <c:tx>
            <c:strRef>
              <c:f>RACE�ETHNICITY!$Q$2</c:f>
              <c:strCache>
                <c:ptCount val="1"/>
                <c:pt idx="0">
                  <c:v>White non-Hispanic</c:v>
                </c:pt>
              </c:strCache>
            </c:strRef>
          </c:tx>
          <c:spPr>
            <a:ln w="28575" cap="rnd">
              <a:solidFill>
                <a:schemeClr val="accent6"/>
              </a:solidFill>
              <a:round/>
            </a:ln>
            <a:effectLst/>
          </c:spPr>
          <c:marker>
            <c:symbol val="circle"/>
            <c:size val="5"/>
            <c:spPr>
              <a:solidFill>
                <a:schemeClr val="accent6"/>
              </a:solidFill>
              <a:ln w="19050">
                <a:solidFill>
                  <a:schemeClr val="accent6"/>
                </a:solidFill>
              </a:ln>
              <a:effectLst/>
            </c:spPr>
          </c:marker>
          <c:dPt>
            <c:idx val="1"/>
            <c:marker>
              <c:symbol val="circle"/>
              <c:size val="5"/>
              <c:spPr>
                <a:solidFill>
                  <a:srgbClr val="FF0000"/>
                </a:solidFill>
                <a:ln w="19050">
                  <a:solidFill>
                    <a:schemeClr val="accent6"/>
                  </a:solidFill>
                </a:ln>
                <a:effectLst/>
              </c:spPr>
            </c:marker>
            <c:bubble3D val="0"/>
            <c:extLst>
              <c:ext xmlns:c16="http://schemas.microsoft.com/office/drawing/2014/chart" uri="{C3380CC4-5D6E-409C-BE32-E72D297353CC}">
                <c16:uniqueId val="{0000000D-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RACE�ETHNICITY!$Q$3:$Q$7</c:f>
              <c:numCache>
                <c:formatCode>General</c:formatCode>
                <c:ptCount val="5"/>
                <c:pt idx="0">
                  <c:v>0.58945260347129502</c:v>
                </c:pt>
                <c:pt idx="1">
                  <c:v>0.53748125937031499</c:v>
                </c:pt>
                <c:pt idx="2">
                  <c:v>0.56330128205128205</c:v>
                </c:pt>
                <c:pt idx="3">
                  <c:v>0.55349248452696698</c:v>
                </c:pt>
                <c:pt idx="4">
                  <c:v>0.53258246178600199</c:v>
                </c:pt>
              </c:numCache>
            </c:numRef>
          </c:val>
          <c:smooth val="0"/>
          <c:extLst>
            <c:ext xmlns:c16="http://schemas.microsoft.com/office/drawing/2014/chart" uri="{C3380CC4-5D6E-409C-BE32-E72D297353CC}">
              <c16:uniqueId val="{00000005-5C74-43B1-9D0F-BBAC071F1E6D}"/>
            </c:ext>
          </c:extLst>
        </c:ser>
        <c:ser>
          <c:idx val="6"/>
          <c:order val="6"/>
          <c:tx>
            <c:strRef>
              <c:f>RACE�ETHNICITY!$R$2</c:f>
              <c:strCache>
                <c:ptCount val="1"/>
                <c:pt idx="0">
                  <c:v>Multiraces</c:v>
                </c:pt>
              </c:strCache>
            </c:strRef>
          </c:tx>
          <c:spPr>
            <a:ln w="28575" cap="rnd">
              <a:solidFill>
                <a:schemeClr val="accent1">
                  <a:lumMod val="60000"/>
                </a:schemeClr>
              </a:solidFill>
              <a:round/>
            </a:ln>
            <a:effectLst/>
          </c:spPr>
          <c:marker>
            <c:symbol val="circle"/>
            <c:size val="5"/>
            <c:spPr>
              <a:solidFill>
                <a:schemeClr val="accent1">
                  <a:lumMod val="60000"/>
                </a:schemeClr>
              </a:solidFill>
              <a:ln w="19050">
                <a:solidFill>
                  <a:schemeClr val="accent1">
                    <a:lumMod val="60000"/>
                  </a:schemeClr>
                </a:solidFill>
              </a:ln>
              <a:effectLst/>
            </c:spPr>
          </c:marker>
          <c:dPt>
            <c:idx val="2"/>
            <c:marker>
              <c:symbol val="circle"/>
              <c:size val="5"/>
              <c:spPr>
                <a:solidFill>
                  <a:srgbClr val="FF0000"/>
                </a:solidFill>
                <a:ln w="19050">
                  <a:solidFill>
                    <a:schemeClr val="accent1">
                      <a:lumMod val="60000"/>
                    </a:schemeClr>
                  </a:solidFill>
                </a:ln>
                <a:effectLst/>
              </c:spPr>
            </c:marker>
            <c:bubble3D val="0"/>
            <c:extLst>
              <c:ext xmlns:c16="http://schemas.microsoft.com/office/drawing/2014/chart" uri="{C3380CC4-5D6E-409C-BE32-E72D297353CC}">
                <c16:uniqueId val="{0000000F-5C74-43B1-9D0F-BBAC071F1E6D}"/>
              </c:ext>
            </c:extLst>
          </c:dPt>
          <c:dPt>
            <c:idx val="3"/>
            <c:marker>
              <c:symbol val="circle"/>
              <c:size val="5"/>
              <c:spPr>
                <a:solidFill>
                  <a:srgbClr val="FF0000"/>
                </a:solidFill>
                <a:ln w="19050">
                  <a:solidFill>
                    <a:schemeClr val="accent1">
                      <a:lumMod val="60000"/>
                    </a:schemeClr>
                  </a:solidFill>
                </a:ln>
                <a:effectLst/>
              </c:spPr>
            </c:marker>
            <c:bubble3D val="0"/>
            <c:extLst>
              <c:ext xmlns:c16="http://schemas.microsoft.com/office/drawing/2014/chart" uri="{C3380CC4-5D6E-409C-BE32-E72D297353CC}">
                <c16:uniqueId val="{0000000E-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RACE�ETHNICITY!$R$3:$R$7</c:f>
              <c:numCache>
                <c:formatCode>General</c:formatCode>
                <c:ptCount val="5"/>
                <c:pt idx="0">
                  <c:v>0.64069264069264098</c:v>
                </c:pt>
                <c:pt idx="1">
                  <c:v>0.56538461538461504</c:v>
                </c:pt>
                <c:pt idx="2">
                  <c:v>0.4921875</c:v>
                </c:pt>
                <c:pt idx="3">
                  <c:v>0.468354430379747</c:v>
                </c:pt>
                <c:pt idx="4">
                  <c:v>0.50181818181818205</c:v>
                </c:pt>
              </c:numCache>
            </c:numRef>
          </c:val>
          <c:smooth val="0"/>
          <c:extLst>
            <c:ext xmlns:c16="http://schemas.microsoft.com/office/drawing/2014/chart" uri="{C3380CC4-5D6E-409C-BE32-E72D297353CC}">
              <c16:uniqueId val="{00000006-5C74-43B1-9D0F-BBAC071F1E6D}"/>
            </c:ext>
          </c:extLst>
        </c:ser>
        <c:dLbls>
          <c:showLegendKey val="0"/>
          <c:showVal val="0"/>
          <c:showCatName val="0"/>
          <c:showSerName val="0"/>
          <c:showPercent val="0"/>
          <c:showBubbleSize val="0"/>
        </c:dLbls>
        <c:marker val="1"/>
        <c:smooth val="0"/>
        <c:axId val="1552641919"/>
        <c:axId val="1551925151"/>
      </c:lineChart>
      <c:catAx>
        <c:axId val="1552641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1925151"/>
        <c:crosses val="autoZero"/>
        <c:auto val="1"/>
        <c:lblAlgn val="ctr"/>
        <c:lblOffset val="100"/>
        <c:noMultiLvlLbl val="0"/>
      </c:catAx>
      <c:valAx>
        <c:axId val="1551925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2641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Sheet1!$Y$2</c:f>
              <c:strCache>
                <c:ptCount val="1"/>
                <c:pt idx="0">
                  <c:v>100% time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Sheet1!$Z$2:$AD$2</c:f>
              <c:numCache>
                <c:formatCode>0%</c:formatCode>
                <c:ptCount val="5"/>
                <c:pt idx="0">
                  <c:v>1.5987210231814548E-2</c:v>
                </c:pt>
                <c:pt idx="1">
                  <c:v>1.4427412082957619E-2</c:v>
                </c:pt>
                <c:pt idx="2">
                  <c:v>2.0872865275142316E-2</c:v>
                </c:pt>
                <c:pt idx="3">
                  <c:v>2.059308072487644E-2</c:v>
                </c:pt>
                <c:pt idx="4">
                  <c:v>1.4999999999999999E-2</c:v>
                </c:pt>
              </c:numCache>
            </c:numRef>
          </c:val>
          <c:extLst>
            <c:ext xmlns:c16="http://schemas.microsoft.com/office/drawing/2014/chart" uri="{C3380CC4-5D6E-409C-BE32-E72D297353CC}">
              <c16:uniqueId val="{00000000-41DE-45D1-AA71-0D5526D6A873}"/>
            </c:ext>
          </c:extLst>
        </c:ser>
        <c:ser>
          <c:idx val="1"/>
          <c:order val="1"/>
          <c:tx>
            <c:strRef>
              <c:f>Sheet1!$Y$3</c:f>
              <c:strCache>
                <c:ptCount val="1"/>
                <c:pt idx="0">
                  <c:v>150% 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Sheet1!$Z$3:$AD$3</c:f>
              <c:numCache>
                <c:formatCode>0%</c:formatCode>
                <c:ptCount val="5"/>
                <c:pt idx="0">
                  <c:v>5.0381679389312976E-2</c:v>
                </c:pt>
                <c:pt idx="1">
                  <c:v>6.6346922462030375E-2</c:v>
                </c:pt>
                <c:pt idx="2">
                  <c:v>6.8530207394048692E-2</c:v>
                </c:pt>
                <c:pt idx="3">
                  <c:v>8.6337760910815936E-2</c:v>
                </c:pt>
                <c:pt idx="4">
                  <c:v>6.8369028006589783E-2</c:v>
                </c:pt>
              </c:numCache>
            </c:numRef>
          </c:val>
          <c:extLst>
            <c:ext xmlns:c16="http://schemas.microsoft.com/office/drawing/2014/chart" uri="{C3380CC4-5D6E-409C-BE32-E72D297353CC}">
              <c16:uniqueId val="{00000001-41DE-45D1-AA71-0D5526D6A873}"/>
            </c:ext>
          </c:extLst>
        </c:ser>
        <c:ser>
          <c:idx val="2"/>
          <c:order val="2"/>
          <c:tx>
            <c:strRef>
              <c:f>Sheet1!$Y$4</c:f>
              <c:strCache>
                <c:ptCount val="1"/>
                <c:pt idx="0">
                  <c:v>200% time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Sheet1!$Z$4:$AD$4</c:f>
              <c:numCache>
                <c:formatCode>0%</c:formatCode>
                <c:ptCount val="5"/>
                <c:pt idx="0">
                  <c:v>8.9328063241106717E-2</c:v>
                </c:pt>
                <c:pt idx="1">
                  <c:v>0.10152671755725191</c:v>
                </c:pt>
                <c:pt idx="2">
                  <c:v>0.14308553157474022</c:v>
                </c:pt>
                <c:pt idx="3">
                  <c:v>0.13976555455365194</c:v>
                </c:pt>
                <c:pt idx="4">
                  <c:v>0.10721062618595825</c:v>
                </c:pt>
              </c:numCache>
            </c:numRef>
          </c:val>
          <c:extLst>
            <c:ext xmlns:c16="http://schemas.microsoft.com/office/drawing/2014/chart" uri="{C3380CC4-5D6E-409C-BE32-E72D297353CC}">
              <c16:uniqueId val="{00000002-41DE-45D1-AA71-0D5526D6A873}"/>
            </c:ext>
          </c:extLst>
        </c:ser>
        <c:dLbls>
          <c:dLblPos val="outEnd"/>
          <c:showLegendKey val="0"/>
          <c:showVal val="1"/>
          <c:showCatName val="0"/>
          <c:showSerName val="0"/>
          <c:showPercent val="0"/>
          <c:showBubbleSize val="0"/>
        </c:dLbls>
        <c:gapWidth val="219"/>
        <c:overlap val="-27"/>
        <c:axId val="535529967"/>
        <c:axId val="51075215"/>
      </c:barChart>
      <c:catAx>
        <c:axId val="535529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075215"/>
        <c:crosses val="autoZero"/>
        <c:auto val="1"/>
        <c:lblAlgn val="ctr"/>
        <c:lblOffset val="100"/>
        <c:noMultiLvlLbl val="0"/>
      </c:catAx>
      <c:valAx>
        <c:axId val="51075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 Earning a Degree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5529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Sheet1!$O$2:$Q$2</c:f>
              <c:strCache>
                <c:ptCount val="3"/>
                <c:pt idx="0">
                  <c:v>2 year</c:v>
                </c:pt>
                <c:pt idx="1">
                  <c:v>3 year</c:v>
                </c:pt>
                <c:pt idx="2">
                  <c:v>4 year</c:v>
                </c:pt>
              </c:strCache>
            </c:strRef>
          </c:cat>
          <c:val>
            <c:numRef>
              <c:f>Sheet1!$O$4:$Q$4</c:f>
              <c:numCache>
                <c:formatCode>0%</c:formatCode>
                <c:ptCount val="3"/>
                <c:pt idx="0">
                  <c:v>8.5714285714285715E-2</c:v>
                </c:pt>
                <c:pt idx="1">
                  <c:v>0.1774436090225564</c:v>
                </c:pt>
                <c:pt idx="2">
                  <c:v>0.23759398496240602</c:v>
                </c:pt>
              </c:numCache>
            </c:numRef>
          </c:val>
          <c:extLst>
            <c:ext xmlns:c16="http://schemas.microsoft.com/office/drawing/2014/chart" uri="{C3380CC4-5D6E-409C-BE32-E72D297353CC}">
              <c16:uniqueId val="{00000000-BAEE-47EC-B76C-858F108AFAD2}"/>
            </c:ext>
          </c:extLst>
        </c:ser>
        <c:dLbls>
          <c:dLblPos val="outEnd"/>
          <c:showLegendKey val="0"/>
          <c:showVal val="1"/>
          <c:showCatName val="0"/>
          <c:showSerName val="0"/>
          <c:showPercent val="0"/>
          <c:showBubbleSize val="0"/>
        </c:dLbls>
        <c:gapWidth val="219"/>
        <c:overlap val="-27"/>
        <c:axId val="68983487"/>
        <c:axId val="75997135"/>
      </c:barChart>
      <c:catAx>
        <c:axId val="6898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5997135"/>
        <c:crosses val="autoZero"/>
        <c:auto val="1"/>
        <c:lblAlgn val="ctr"/>
        <c:lblOffset val="100"/>
        <c:noMultiLvlLbl val="0"/>
      </c:catAx>
      <c:valAx>
        <c:axId val="75997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  Transferring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98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Sheet1!$R$28:$T$28</c:f>
              <c:strCache>
                <c:ptCount val="3"/>
                <c:pt idx="0">
                  <c:v>2017-18</c:v>
                </c:pt>
                <c:pt idx="1">
                  <c:v>2018-19</c:v>
                </c:pt>
                <c:pt idx="2">
                  <c:v>2019-20‡</c:v>
                </c:pt>
              </c:strCache>
            </c:strRef>
          </c:cat>
          <c:val>
            <c:numRef>
              <c:f>Sheet1!$R$29:$T$29</c:f>
              <c:numCache>
                <c:formatCode>0%</c:formatCode>
                <c:ptCount val="3"/>
                <c:pt idx="0">
                  <c:v>0.74358974358974361</c:v>
                </c:pt>
                <c:pt idx="1">
                  <c:v>0.71153846153846156</c:v>
                </c:pt>
                <c:pt idx="2">
                  <c:v>0.77300000000000002</c:v>
                </c:pt>
              </c:numCache>
            </c:numRef>
          </c:val>
          <c:extLst>
            <c:ext xmlns:c16="http://schemas.microsoft.com/office/drawing/2014/chart" uri="{C3380CC4-5D6E-409C-BE32-E72D297353CC}">
              <c16:uniqueId val="{00000000-4F74-4543-8B08-1CB3545E76FC}"/>
            </c:ext>
          </c:extLst>
        </c:ser>
        <c:dLbls>
          <c:dLblPos val="outEnd"/>
          <c:showLegendKey val="0"/>
          <c:showVal val="1"/>
          <c:showCatName val="0"/>
          <c:showSerName val="0"/>
          <c:showPercent val="0"/>
          <c:showBubbleSize val="0"/>
        </c:dLbls>
        <c:gapWidth val="219"/>
        <c:overlap val="-27"/>
        <c:axId val="438437967"/>
        <c:axId val="438440495"/>
      </c:barChart>
      <c:catAx>
        <c:axId val="43843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8440495"/>
        <c:crosses val="autoZero"/>
        <c:auto val="1"/>
        <c:lblAlgn val="ctr"/>
        <c:lblOffset val="100"/>
        <c:noMultiLvlLbl val="0"/>
      </c:catAx>
      <c:valAx>
        <c:axId val="438440495"/>
        <c:scaling>
          <c:orientation val="minMax"/>
          <c:max val="0.7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 Reporting Close or </a:t>
                </a:r>
              </a:p>
              <a:p>
                <a:pPr>
                  <a:defRPr/>
                </a:pPr>
                <a:r>
                  <a:rPr lang="en-US"/>
                  <a:t>Very Close Relation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84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Sheet1!$Y$2</c:f>
              <c:strCache>
                <c:ptCount val="1"/>
                <c:pt idx="0">
                  <c:v>100% time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Sheet1!$Z$2:$AD$2</c:f>
              <c:numCache>
                <c:formatCode>0%</c:formatCode>
                <c:ptCount val="5"/>
                <c:pt idx="0">
                  <c:v>1.5987210231814548E-2</c:v>
                </c:pt>
                <c:pt idx="1">
                  <c:v>1.4427412082957619E-2</c:v>
                </c:pt>
                <c:pt idx="2">
                  <c:v>2.0872865275142316E-2</c:v>
                </c:pt>
                <c:pt idx="3">
                  <c:v>2.059308072487644E-2</c:v>
                </c:pt>
                <c:pt idx="4">
                  <c:v>1.4999999999999999E-2</c:v>
                </c:pt>
              </c:numCache>
            </c:numRef>
          </c:val>
          <c:extLst>
            <c:ext xmlns:c16="http://schemas.microsoft.com/office/drawing/2014/chart" uri="{C3380CC4-5D6E-409C-BE32-E72D297353CC}">
              <c16:uniqueId val="{00000000-3C05-4916-8D36-0C965DD3E386}"/>
            </c:ext>
          </c:extLst>
        </c:ser>
        <c:ser>
          <c:idx val="1"/>
          <c:order val="1"/>
          <c:tx>
            <c:strRef>
              <c:f>Sheet1!$Y$3</c:f>
              <c:strCache>
                <c:ptCount val="1"/>
                <c:pt idx="0">
                  <c:v>150% time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Sheet1!$Z$3:$AD$3</c:f>
              <c:numCache>
                <c:formatCode>0%</c:formatCode>
                <c:ptCount val="5"/>
                <c:pt idx="0">
                  <c:v>5.0381679389312976E-2</c:v>
                </c:pt>
                <c:pt idx="1">
                  <c:v>6.6346922462030375E-2</c:v>
                </c:pt>
                <c:pt idx="2">
                  <c:v>6.8530207394048692E-2</c:v>
                </c:pt>
                <c:pt idx="3">
                  <c:v>8.6337760910815936E-2</c:v>
                </c:pt>
                <c:pt idx="4">
                  <c:v>6.8369028006589783E-2</c:v>
                </c:pt>
              </c:numCache>
            </c:numRef>
          </c:val>
          <c:extLst>
            <c:ext xmlns:c16="http://schemas.microsoft.com/office/drawing/2014/chart" uri="{C3380CC4-5D6E-409C-BE32-E72D297353CC}">
              <c16:uniqueId val="{00000001-3C05-4916-8D36-0C965DD3E386}"/>
            </c:ext>
          </c:extLst>
        </c:ser>
        <c:ser>
          <c:idx val="2"/>
          <c:order val="2"/>
          <c:tx>
            <c:strRef>
              <c:f>Sheet1!$Y$4</c:f>
              <c:strCache>
                <c:ptCount val="1"/>
                <c:pt idx="0">
                  <c:v>200% time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Sheet1!$Z$4:$AD$4</c:f>
              <c:numCache>
                <c:formatCode>0%</c:formatCode>
                <c:ptCount val="5"/>
                <c:pt idx="0">
                  <c:v>8.9328063241106717E-2</c:v>
                </c:pt>
                <c:pt idx="1">
                  <c:v>0.10152671755725191</c:v>
                </c:pt>
                <c:pt idx="2">
                  <c:v>0.14308553157474022</c:v>
                </c:pt>
                <c:pt idx="3">
                  <c:v>0.13976555455365194</c:v>
                </c:pt>
                <c:pt idx="4">
                  <c:v>0.10721062618595825</c:v>
                </c:pt>
              </c:numCache>
            </c:numRef>
          </c:val>
          <c:extLst>
            <c:ext xmlns:c16="http://schemas.microsoft.com/office/drawing/2014/chart" uri="{C3380CC4-5D6E-409C-BE32-E72D297353CC}">
              <c16:uniqueId val="{00000002-3C05-4916-8D36-0C965DD3E386}"/>
            </c:ext>
          </c:extLst>
        </c:ser>
        <c:ser>
          <c:idx val="3"/>
          <c:order val="3"/>
          <c:tx>
            <c:strRef>
              <c:f>Sheet1!$Y$5</c:f>
              <c:strCache>
                <c:ptCount val="1"/>
                <c:pt idx="0">
                  <c:v>First Time Cohort Goal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Sheet1!$Z$5:$AD$5</c:f>
              <c:numCache>
                <c:formatCode>0%</c:formatCode>
                <c:ptCount val="5"/>
                <c:pt idx="0">
                  <c:v>0.54</c:v>
                </c:pt>
                <c:pt idx="1">
                  <c:v>0.54</c:v>
                </c:pt>
                <c:pt idx="2">
                  <c:v>0.54</c:v>
                </c:pt>
                <c:pt idx="3">
                  <c:v>0.62</c:v>
                </c:pt>
                <c:pt idx="4">
                  <c:v>0.6</c:v>
                </c:pt>
              </c:numCache>
            </c:numRef>
          </c:val>
          <c:extLst>
            <c:ext xmlns:c16="http://schemas.microsoft.com/office/drawing/2014/chart" uri="{C3380CC4-5D6E-409C-BE32-E72D297353CC}">
              <c16:uniqueId val="{00000003-3C05-4916-8D36-0C965DD3E386}"/>
            </c:ext>
          </c:extLst>
        </c:ser>
        <c:dLbls>
          <c:dLblPos val="outEnd"/>
          <c:showLegendKey val="0"/>
          <c:showVal val="1"/>
          <c:showCatName val="0"/>
          <c:showSerName val="0"/>
          <c:showPercent val="0"/>
          <c:showBubbleSize val="0"/>
        </c:dLbls>
        <c:gapWidth val="219"/>
        <c:overlap val="-27"/>
        <c:axId val="1424672831"/>
        <c:axId val="1424671583"/>
      </c:barChart>
      <c:catAx>
        <c:axId val="142467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24671583"/>
        <c:crosses val="autoZero"/>
        <c:auto val="1"/>
        <c:lblAlgn val="ctr"/>
        <c:lblOffset val="100"/>
        <c:noMultiLvlLbl val="0"/>
      </c:catAx>
      <c:valAx>
        <c:axId val="142467158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246728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Sheet1!$AC$27:$AC$32</c:f>
              <c:strCache>
                <c:ptCount val="6"/>
                <c:pt idx="1">
                  <c:v>% of CAN primary campus students with a transfer goal (avg)</c:v>
                </c:pt>
                <c:pt idx="3">
                  <c:v>2-year transfer</c:v>
                </c:pt>
                <c:pt idx="4">
                  <c:v>3-year transfer</c:v>
                </c:pt>
                <c:pt idx="5">
                  <c:v>4 year</c:v>
                </c:pt>
              </c:strCache>
            </c:strRef>
          </c:cat>
          <c:val>
            <c:numRef>
              <c:f>Sheet1!$AD$27:$AD$32</c:f>
              <c:numCache>
                <c:formatCode>0%</c:formatCode>
                <c:ptCount val="6"/>
                <c:pt idx="1">
                  <c:v>0.65</c:v>
                </c:pt>
                <c:pt idx="3">
                  <c:v>0.09</c:v>
                </c:pt>
                <c:pt idx="4">
                  <c:v>0.18</c:v>
                </c:pt>
                <c:pt idx="5">
                  <c:v>0.24</c:v>
                </c:pt>
              </c:numCache>
            </c:numRef>
          </c:val>
          <c:extLst>
            <c:ext xmlns:c16="http://schemas.microsoft.com/office/drawing/2014/chart" uri="{C3380CC4-5D6E-409C-BE32-E72D297353CC}">
              <c16:uniqueId val="{00000000-BB53-4B67-A2DB-3A312D5D4C31}"/>
            </c:ext>
          </c:extLst>
        </c:ser>
        <c:dLbls>
          <c:dLblPos val="outEnd"/>
          <c:showLegendKey val="0"/>
          <c:showVal val="1"/>
          <c:showCatName val="0"/>
          <c:showSerName val="0"/>
          <c:showPercent val="0"/>
          <c:showBubbleSize val="0"/>
        </c:dLbls>
        <c:gapWidth val="219"/>
        <c:overlap val="-27"/>
        <c:axId val="1426395903"/>
        <c:axId val="1735849791"/>
      </c:barChart>
      <c:catAx>
        <c:axId val="1426395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35849791"/>
        <c:crosses val="autoZero"/>
        <c:auto val="1"/>
        <c:lblAlgn val="ctr"/>
        <c:lblOffset val="100"/>
        <c:noMultiLvlLbl val="0"/>
      </c:catAx>
      <c:valAx>
        <c:axId val="173584979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6395903"/>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'[FT PT Enrollment Trends.xlsx]Sheet1'!$B$27</c:f>
              <c:strCache>
                <c:ptCount val="1"/>
                <c:pt idx="0">
                  <c:v>FullTime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Trends.xlsx]Sheet1'!$A$28:$A$32</c:f>
              <c:strCache>
                <c:ptCount val="5"/>
                <c:pt idx="0">
                  <c:v>Fall 2016</c:v>
                </c:pt>
                <c:pt idx="1">
                  <c:v>Fall 2017</c:v>
                </c:pt>
                <c:pt idx="2">
                  <c:v>Fall 2018</c:v>
                </c:pt>
                <c:pt idx="3">
                  <c:v>Fall 2019</c:v>
                </c:pt>
                <c:pt idx="4">
                  <c:v>Fall 2020</c:v>
                </c:pt>
              </c:strCache>
            </c:strRef>
          </c:cat>
          <c:val>
            <c:numRef>
              <c:f>'[FT PT Enrollment Trends.xlsx]Sheet1'!$B$28:$B$32</c:f>
              <c:numCache>
                <c:formatCode>_(* #,##0_);_(* \(#,##0\);_(* "-"??_);_(@_)</c:formatCode>
                <c:ptCount val="5"/>
                <c:pt idx="0">
                  <c:v>1130</c:v>
                </c:pt>
                <c:pt idx="1">
                  <c:v>1103</c:v>
                </c:pt>
                <c:pt idx="2">
                  <c:v>1089</c:v>
                </c:pt>
                <c:pt idx="3">
                  <c:v>1163</c:v>
                </c:pt>
                <c:pt idx="4">
                  <c:v>879</c:v>
                </c:pt>
              </c:numCache>
            </c:numRef>
          </c:val>
          <c:smooth val="0"/>
          <c:extLst>
            <c:ext xmlns:c16="http://schemas.microsoft.com/office/drawing/2014/chart" uri="{C3380CC4-5D6E-409C-BE32-E72D297353CC}">
              <c16:uniqueId val="{00000000-8F0E-464C-AAEF-50EC81F02E7D}"/>
            </c:ext>
          </c:extLst>
        </c:ser>
        <c:ser>
          <c:idx val="1"/>
          <c:order val="1"/>
          <c:tx>
            <c:strRef>
              <c:f>'[FT PT Enrollment Trends.xlsx]Sheet1'!$C$27</c:f>
              <c:strCache>
                <c:ptCount val="1"/>
                <c:pt idx="0">
                  <c:v>PartTime</c:v>
                </c:pt>
              </c:strCache>
            </c:strRef>
          </c:tx>
          <c:spPr>
            <a:ln w="28575" cap="rnd">
              <a:solidFill>
                <a:schemeClr val="accent6">
                  <a:lumMod val="60000"/>
                  <a:lumOff val="40000"/>
                </a:schemeClr>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Trends.xlsx]Sheet1'!$A$28:$A$32</c:f>
              <c:strCache>
                <c:ptCount val="5"/>
                <c:pt idx="0">
                  <c:v>Fall 2016</c:v>
                </c:pt>
                <c:pt idx="1">
                  <c:v>Fall 2017</c:v>
                </c:pt>
                <c:pt idx="2">
                  <c:v>Fall 2018</c:v>
                </c:pt>
                <c:pt idx="3">
                  <c:v>Fall 2019</c:v>
                </c:pt>
                <c:pt idx="4">
                  <c:v>Fall 2020</c:v>
                </c:pt>
              </c:strCache>
            </c:strRef>
          </c:cat>
          <c:val>
            <c:numRef>
              <c:f>'[FT PT Enrollment Trends.xlsx]Sheet1'!$C$28:$C$32</c:f>
              <c:numCache>
                <c:formatCode>_(* #,##0_);_(* \(#,##0\);_(* "-"??_);_(@_)</c:formatCode>
                <c:ptCount val="5"/>
                <c:pt idx="0">
                  <c:v>3548</c:v>
                </c:pt>
                <c:pt idx="1">
                  <c:v>3310</c:v>
                </c:pt>
                <c:pt idx="2">
                  <c:v>3037</c:v>
                </c:pt>
                <c:pt idx="3">
                  <c:v>2827</c:v>
                </c:pt>
                <c:pt idx="4">
                  <c:v>2687</c:v>
                </c:pt>
              </c:numCache>
            </c:numRef>
          </c:val>
          <c:smooth val="0"/>
          <c:extLst>
            <c:ext xmlns:c16="http://schemas.microsoft.com/office/drawing/2014/chart" uri="{C3380CC4-5D6E-409C-BE32-E72D297353CC}">
              <c16:uniqueId val="{00000001-8F0E-464C-AAEF-50EC81F02E7D}"/>
            </c:ext>
          </c:extLst>
        </c:ser>
        <c:dLbls>
          <c:dLblPos val="t"/>
          <c:showLegendKey val="0"/>
          <c:showVal val="1"/>
          <c:showCatName val="0"/>
          <c:showSerName val="0"/>
          <c:showPercent val="0"/>
          <c:showBubbleSize val="0"/>
        </c:dLbls>
        <c:smooth val="0"/>
        <c:axId val="409757600"/>
        <c:axId val="409758016"/>
      </c:lineChart>
      <c:catAx>
        <c:axId val="4097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9758016"/>
        <c:crosses val="autoZero"/>
        <c:auto val="1"/>
        <c:lblAlgn val="ctr"/>
        <c:lblOffset val="100"/>
        <c:noMultiLvlLbl val="0"/>
      </c:catAx>
      <c:valAx>
        <c:axId val="409758016"/>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975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'[FT PT Enrollment Trends.xlsx]Sheet1'!$B$38</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Trends.xlsx]Sheet1'!$A$39:$A$41</c:f>
              <c:strCache>
                <c:ptCount val="3"/>
                <c:pt idx="0">
                  <c:v>12 or more units</c:v>
                </c:pt>
                <c:pt idx="1">
                  <c:v>6 to 12 units</c:v>
                </c:pt>
                <c:pt idx="2">
                  <c:v>6 or fewer</c:v>
                </c:pt>
              </c:strCache>
            </c:strRef>
          </c:cat>
          <c:val>
            <c:numRef>
              <c:f>'[FT PT Enrollment Trends.xlsx]Sheet1'!$B$39:$B$41</c:f>
              <c:numCache>
                <c:formatCode>0%</c:formatCode>
                <c:ptCount val="3"/>
                <c:pt idx="0">
                  <c:v>0.79</c:v>
                </c:pt>
                <c:pt idx="1">
                  <c:v>0.7</c:v>
                </c:pt>
                <c:pt idx="2">
                  <c:v>0.84</c:v>
                </c:pt>
              </c:numCache>
            </c:numRef>
          </c:val>
          <c:extLst>
            <c:ext xmlns:c16="http://schemas.microsoft.com/office/drawing/2014/chart" uri="{C3380CC4-5D6E-409C-BE32-E72D297353CC}">
              <c16:uniqueId val="{00000000-D78B-4556-9732-E02D307ED54B}"/>
            </c:ext>
          </c:extLst>
        </c:ser>
        <c:dLbls>
          <c:dLblPos val="outEnd"/>
          <c:showLegendKey val="0"/>
          <c:showVal val="1"/>
          <c:showCatName val="0"/>
          <c:showSerName val="0"/>
          <c:showPercent val="0"/>
          <c:showBubbleSize val="0"/>
        </c:dLbls>
        <c:gapWidth val="219"/>
        <c:overlap val="-27"/>
        <c:axId val="571103904"/>
        <c:axId val="571102656"/>
      </c:barChart>
      <c:catAx>
        <c:axId val="57110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1102656"/>
        <c:crosses val="autoZero"/>
        <c:auto val="1"/>
        <c:lblAlgn val="ctr"/>
        <c:lblOffset val="100"/>
        <c:noMultiLvlLbl val="0"/>
      </c:catAx>
      <c:valAx>
        <c:axId val="5711026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1103904"/>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Sheet2!$R$7</c:f>
              <c:strCache>
                <c:ptCount val="1"/>
                <c:pt idx="0">
                  <c:v>Rapid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Sheet2!$S$6:$T$6</c:f>
              <c:strCache>
                <c:ptCount val="2"/>
                <c:pt idx="0">
                  <c:v>Average Units Attempted Fall 2016</c:v>
                </c:pt>
                <c:pt idx="1">
                  <c:v>Average 5 year total attempted</c:v>
                </c:pt>
              </c:strCache>
            </c:strRef>
          </c:cat>
          <c:val>
            <c:numRef>
              <c:f>Sheet2!$S$7:$T$7</c:f>
              <c:numCache>
                <c:formatCode>0</c:formatCode>
                <c:ptCount val="2"/>
                <c:pt idx="0">
                  <c:v>14.592176470588235</c:v>
                </c:pt>
                <c:pt idx="1">
                  <c:v>81.436294117647066</c:v>
                </c:pt>
              </c:numCache>
            </c:numRef>
          </c:val>
          <c:extLst>
            <c:ext xmlns:c16="http://schemas.microsoft.com/office/drawing/2014/chart" uri="{C3380CC4-5D6E-409C-BE32-E72D297353CC}">
              <c16:uniqueId val="{00000000-D185-40B1-9A5C-2F81180FF9D5}"/>
            </c:ext>
          </c:extLst>
        </c:ser>
        <c:ser>
          <c:idx val="1"/>
          <c:order val="1"/>
          <c:tx>
            <c:strRef>
              <c:f>Sheet2!$R$8</c:f>
              <c:strCache>
                <c:ptCount val="1"/>
                <c:pt idx="0">
                  <c:v>Steady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Sheet2!$S$6:$T$6</c:f>
              <c:strCache>
                <c:ptCount val="2"/>
                <c:pt idx="0">
                  <c:v>Average Units Attempted Fall 2016</c:v>
                </c:pt>
                <c:pt idx="1">
                  <c:v>Average 5 year total attempted</c:v>
                </c:pt>
              </c:strCache>
            </c:strRef>
          </c:cat>
          <c:val>
            <c:numRef>
              <c:f>Sheet2!$S$8:$T$8</c:f>
              <c:numCache>
                <c:formatCode>0</c:formatCode>
                <c:ptCount val="2"/>
                <c:pt idx="0">
                  <c:v>11.095238095238095</c:v>
                </c:pt>
                <c:pt idx="1">
                  <c:v>91.979365079365095</c:v>
                </c:pt>
              </c:numCache>
            </c:numRef>
          </c:val>
          <c:extLst>
            <c:ext xmlns:c16="http://schemas.microsoft.com/office/drawing/2014/chart" uri="{C3380CC4-5D6E-409C-BE32-E72D297353CC}">
              <c16:uniqueId val="{00000001-D185-40B1-9A5C-2F81180FF9D5}"/>
            </c:ext>
          </c:extLst>
        </c:ser>
        <c:ser>
          <c:idx val="2"/>
          <c:order val="2"/>
          <c:tx>
            <c:strRef>
              <c:f>Sheet2!$R$9</c:f>
              <c:strCache>
                <c:ptCount val="1"/>
                <c:pt idx="0">
                  <c:v>Low</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Sheet2!$S$6:$T$6</c:f>
              <c:strCache>
                <c:ptCount val="2"/>
                <c:pt idx="0">
                  <c:v>Average Units Attempted Fall 2016</c:v>
                </c:pt>
                <c:pt idx="1">
                  <c:v>Average 5 year total attempted</c:v>
                </c:pt>
              </c:strCache>
            </c:strRef>
          </c:cat>
          <c:val>
            <c:numRef>
              <c:f>Sheet2!$S$9:$T$9</c:f>
              <c:numCache>
                <c:formatCode>0</c:formatCode>
                <c:ptCount val="2"/>
                <c:pt idx="0">
                  <c:v>9.2609427609427613</c:v>
                </c:pt>
                <c:pt idx="1">
                  <c:v>32.634680134680131</c:v>
                </c:pt>
              </c:numCache>
            </c:numRef>
          </c:val>
          <c:extLst>
            <c:ext xmlns:c16="http://schemas.microsoft.com/office/drawing/2014/chart" uri="{C3380CC4-5D6E-409C-BE32-E72D297353CC}">
              <c16:uniqueId val="{00000002-D185-40B1-9A5C-2F81180FF9D5}"/>
            </c:ext>
          </c:extLst>
        </c:ser>
        <c:dLbls>
          <c:dLblPos val="outEnd"/>
          <c:showLegendKey val="0"/>
          <c:showVal val="1"/>
          <c:showCatName val="0"/>
          <c:showSerName val="0"/>
          <c:showPercent val="0"/>
          <c:showBubbleSize val="0"/>
        </c:dLbls>
        <c:gapWidth val="219"/>
        <c:overlap val="-27"/>
        <c:axId val="1422053743"/>
        <c:axId val="2011255119"/>
      </c:barChart>
      <c:catAx>
        <c:axId val="1422053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11255119"/>
        <c:crosses val="autoZero"/>
        <c:auto val="1"/>
        <c:lblAlgn val="ctr"/>
        <c:lblOffset val="100"/>
        <c:noMultiLvlLbl val="0"/>
      </c:catAx>
      <c:valAx>
        <c:axId val="2011255119"/>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Units Attempted</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2205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'[FT PT Enrollment Trends.xlsx]Sheet1'!$B$43</c:f>
              <c:strCache>
                <c:ptCount val="1"/>
                <c:pt idx="0">
                  <c:v>First Term Success Rate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Trends.xlsx]Sheet1'!$A$44:$A$46</c:f>
              <c:strCache>
                <c:ptCount val="3"/>
                <c:pt idx="0">
                  <c:v>Rapid</c:v>
                </c:pt>
                <c:pt idx="1">
                  <c:v>Steady</c:v>
                </c:pt>
                <c:pt idx="2">
                  <c:v>Low</c:v>
                </c:pt>
              </c:strCache>
            </c:strRef>
          </c:cat>
          <c:val>
            <c:numRef>
              <c:f>'[FT PT Enrollment Trends.xlsx]Sheet1'!$B$44:$B$46</c:f>
              <c:numCache>
                <c:formatCode>0%</c:formatCode>
                <c:ptCount val="3"/>
                <c:pt idx="0">
                  <c:v>0.88</c:v>
                </c:pt>
                <c:pt idx="1">
                  <c:v>0.82</c:v>
                </c:pt>
                <c:pt idx="2">
                  <c:v>0.7</c:v>
                </c:pt>
              </c:numCache>
            </c:numRef>
          </c:val>
          <c:extLst>
            <c:ext xmlns:c16="http://schemas.microsoft.com/office/drawing/2014/chart" uri="{C3380CC4-5D6E-409C-BE32-E72D297353CC}">
              <c16:uniqueId val="{00000000-18AF-415B-B7FD-44D18A7032DE}"/>
            </c:ext>
          </c:extLst>
        </c:ser>
        <c:ser>
          <c:idx val="1"/>
          <c:order val="1"/>
          <c:tx>
            <c:strRef>
              <c:f>'[FT PT Enrollment Trends.xlsx]Sheet1'!$C$43</c:f>
              <c:strCache>
                <c:ptCount val="1"/>
                <c:pt idx="0">
                  <c:v>Success Rate Over 5 Years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Trends.xlsx]Sheet1'!$A$44:$A$46</c:f>
              <c:strCache>
                <c:ptCount val="3"/>
                <c:pt idx="0">
                  <c:v>Rapid</c:v>
                </c:pt>
                <c:pt idx="1">
                  <c:v>Steady</c:v>
                </c:pt>
                <c:pt idx="2">
                  <c:v>Low</c:v>
                </c:pt>
              </c:strCache>
            </c:strRef>
          </c:cat>
          <c:val>
            <c:numRef>
              <c:f>'[FT PT Enrollment Trends.xlsx]Sheet1'!$C$44:$C$46</c:f>
              <c:numCache>
                <c:formatCode>0%</c:formatCode>
                <c:ptCount val="3"/>
                <c:pt idx="0">
                  <c:v>0.86</c:v>
                </c:pt>
                <c:pt idx="1">
                  <c:v>0.84</c:v>
                </c:pt>
                <c:pt idx="2">
                  <c:v>0.56000000000000005</c:v>
                </c:pt>
              </c:numCache>
            </c:numRef>
          </c:val>
          <c:extLst>
            <c:ext xmlns:c16="http://schemas.microsoft.com/office/drawing/2014/chart" uri="{C3380CC4-5D6E-409C-BE32-E72D297353CC}">
              <c16:uniqueId val="{00000001-18AF-415B-B7FD-44D18A7032DE}"/>
            </c:ext>
          </c:extLst>
        </c:ser>
        <c:dLbls>
          <c:dLblPos val="outEnd"/>
          <c:showLegendKey val="0"/>
          <c:showVal val="1"/>
          <c:showCatName val="0"/>
          <c:showSerName val="0"/>
          <c:showPercent val="0"/>
          <c:showBubbleSize val="0"/>
        </c:dLbls>
        <c:gapWidth val="219"/>
        <c:overlap val="-27"/>
        <c:axId val="404923744"/>
        <c:axId val="404919584"/>
      </c:barChart>
      <c:catAx>
        <c:axId val="40492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04919584"/>
        <c:crosses val="autoZero"/>
        <c:auto val="1"/>
        <c:lblAlgn val="ctr"/>
        <c:lblOffset val="100"/>
        <c:noMultiLvlLbl val="0"/>
      </c:catAx>
      <c:valAx>
        <c:axId val="4049195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0492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'18-19 pivot'!$I$2:$I$6</c:f>
              <c:strCache>
                <c:ptCount val="5"/>
                <c:pt idx="0">
                  <c:v>24 or more</c:v>
                </c:pt>
                <c:pt idx="1">
                  <c:v>12 to 23.5</c:v>
                </c:pt>
                <c:pt idx="2">
                  <c:v>6.5 to 11.5</c:v>
                </c:pt>
                <c:pt idx="3">
                  <c:v>3 to 6</c:v>
                </c:pt>
                <c:pt idx="4">
                  <c:v>3 or fewer</c:v>
                </c:pt>
              </c:strCache>
            </c:strRef>
          </c:cat>
          <c:val>
            <c:numRef>
              <c:f>'18-19 pivot'!$K$2:$K$6</c:f>
              <c:numCache>
                <c:formatCode>General</c:formatCode>
                <c:ptCount val="5"/>
                <c:pt idx="0">
                  <c:v>1</c:v>
                </c:pt>
                <c:pt idx="1">
                  <c:v>1.7470427516592388</c:v>
                </c:pt>
                <c:pt idx="2">
                  <c:v>3.1746449098733112</c:v>
                </c:pt>
                <c:pt idx="3">
                  <c:v>5.5193011984008198</c:v>
                </c:pt>
                <c:pt idx="4">
                  <c:v>10.165311840564978</c:v>
                </c:pt>
              </c:numCache>
            </c:numRef>
          </c:val>
          <c:extLst>
            <c:ext xmlns:c16="http://schemas.microsoft.com/office/drawing/2014/chart" uri="{C3380CC4-5D6E-409C-BE32-E72D297353CC}">
              <c16:uniqueId val="{00000000-E2CD-4595-A40E-0A28439DE9F5}"/>
            </c:ext>
          </c:extLst>
        </c:ser>
        <c:dLbls>
          <c:showLegendKey val="0"/>
          <c:showVal val="0"/>
          <c:showCatName val="0"/>
          <c:showSerName val="0"/>
          <c:showPercent val="0"/>
          <c:showBubbleSize val="0"/>
        </c:dLbls>
        <c:gapWidth val="219"/>
        <c:overlap val="-27"/>
        <c:axId val="1342253536"/>
        <c:axId val="1427783056"/>
      </c:barChart>
      <c:catAx>
        <c:axId val="13422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783056"/>
        <c:crosses val="autoZero"/>
        <c:auto val="1"/>
        <c:lblAlgn val="ctr"/>
        <c:lblOffset val="100"/>
        <c:noMultiLvlLbl val="0"/>
      </c:catAx>
      <c:valAx>
        <c:axId val="14277830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42253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'Post-COVID Preferences'!$Z$65</c:f>
              <c:strCache>
                <c:ptCount val="1"/>
                <c:pt idx="0">
                  <c:v>American Indian/Alaskan Native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Preferences'!$AA$65:$AC$65</c:f>
              <c:numCache>
                <c:formatCode>0%</c:formatCode>
                <c:ptCount val="3"/>
                <c:pt idx="0">
                  <c:v>0.67</c:v>
                </c:pt>
                <c:pt idx="1">
                  <c:v>0</c:v>
                </c:pt>
                <c:pt idx="2">
                  <c:v>0.33</c:v>
                </c:pt>
              </c:numCache>
            </c:numRef>
          </c:val>
          <c:extLst>
            <c:ext xmlns:c16="http://schemas.microsoft.com/office/drawing/2014/chart" uri="{C3380CC4-5D6E-409C-BE32-E72D297353CC}">
              <c16:uniqueId val="{00000000-590F-489F-8B24-A93297BB1718}"/>
            </c:ext>
          </c:extLst>
        </c:ser>
        <c:ser>
          <c:idx val="1"/>
          <c:order val="1"/>
          <c:tx>
            <c:strRef>
              <c:f>'Post-COVID Preferences'!$Z$66</c:f>
              <c:strCache>
                <c:ptCount val="1"/>
                <c:pt idx="0">
                  <c:v>Asian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Preferences'!$AA$66:$AC$66</c:f>
              <c:numCache>
                <c:formatCode>0%</c:formatCode>
                <c:ptCount val="3"/>
                <c:pt idx="0">
                  <c:v>0.27</c:v>
                </c:pt>
                <c:pt idx="1">
                  <c:v>0.44</c:v>
                </c:pt>
                <c:pt idx="2">
                  <c:v>0.28999999999999998</c:v>
                </c:pt>
              </c:numCache>
            </c:numRef>
          </c:val>
          <c:extLst>
            <c:ext xmlns:c16="http://schemas.microsoft.com/office/drawing/2014/chart" uri="{C3380CC4-5D6E-409C-BE32-E72D297353CC}">
              <c16:uniqueId val="{00000001-590F-489F-8B24-A93297BB1718}"/>
            </c:ext>
          </c:extLst>
        </c:ser>
        <c:ser>
          <c:idx val="2"/>
          <c:order val="2"/>
          <c:tx>
            <c:strRef>
              <c:f>'Post-COVID Preferences'!$Z$67</c:f>
              <c:strCache>
                <c:ptCount val="1"/>
                <c:pt idx="0">
                  <c:v>Black/African American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Preferences'!$AA$67:$AC$67</c:f>
              <c:numCache>
                <c:formatCode>0%</c:formatCode>
                <c:ptCount val="3"/>
                <c:pt idx="0">
                  <c:v>0.16</c:v>
                </c:pt>
                <c:pt idx="1">
                  <c:v>0.49</c:v>
                </c:pt>
                <c:pt idx="2">
                  <c:v>0.35</c:v>
                </c:pt>
              </c:numCache>
            </c:numRef>
          </c:val>
          <c:extLst>
            <c:ext xmlns:c16="http://schemas.microsoft.com/office/drawing/2014/chart" uri="{C3380CC4-5D6E-409C-BE32-E72D297353CC}">
              <c16:uniqueId val="{00000002-590F-489F-8B24-A93297BB1718}"/>
            </c:ext>
          </c:extLst>
        </c:ser>
        <c:ser>
          <c:idx val="3"/>
          <c:order val="3"/>
          <c:tx>
            <c:strRef>
              <c:f>'Post-COVID Preferences'!$Z$68</c:f>
              <c:strCache>
                <c:ptCount val="1"/>
                <c:pt idx="0">
                  <c:v>Filipino</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Preferences'!$AA$68:$AC$68</c:f>
              <c:numCache>
                <c:formatCode>0%</c:formatCode>
                <c:ptCount val="3"/>
                <c:pt idx="0">
                  <c:v>0.23</c:v>
                </c:pt>
                <c:pt idx="1">
                  <c:v>0.51</c:v>
                </c:pt>
                <c:pt idx="2">
                  <c:v>0.26</c:v>
                </c:pt>
              </c:numCache>
            </c:numRef>
          </c:val>
          <c:extLst>
            <c:ext xmlns:c16="http://schemas.microsoft.com/office/drawing/2014/chart" uri="{C3380CC4-5D6E-409C-BE32-E72D297353CC}">
              <c16:uniqueId val="{00000003-590F-489F-8B24-A93297BB1718}"/>
            </c:ext>
          </c:extLst>
        </c:ser>
        <c:ser>
          <c:idx val="4"/>
          <c:order val="4"/>
          <c:tx>
            <c:strRef>
              <c:f>'Post-COVID Preferences'!$Z$69</c:f>
              <c:strCache>
                <c:ptCount val="1"/>
                <c:pt idx="0">
                  <c:v>Hispanic/Latinx</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Preferences'!$AA$69:$AC$69</c:f>
              <c:numCache>
                <c:formatCode>0%</c:formatCode>
                <c:ptCount val="3"/>
                <c:pt idx="0">
                  <c:v>0.28000000000000003</c:v>
                </c:pt>
                <c:pt idx="1">
                  <c:v>0.44</c:v>
                </c:pt>
                <c:pt idx="2">
                  <c:v>0.28000000000000003</c:v>
                </c:pt>
              </c:numCache>
            </c:numRef>
          </c:val>
          <c:extLst>
            <c:ext xmlns:c16="http://schemas.microsoft.com/office/drawing/2014/chart" uri="{C3380CC4-5D6E-409C-BE32-E72D297353CC}">
              <c16:uniqueId val="{00000004-590F-489F-8B24-A93297BB1718}"/>
            </c:ext>
          </c:extLst>
        </c:ser>
        <c:ser>
          <c:idx val="5"/>
          <c:order val="5"/>
          <c:tx>
            <c:strRef>
              <c:f>'Post-COVID Preferences'!$Z$70</c:f>
              <c:strCache>
                <c:ptCount val="1"/>
                <c:pt idx="0">
                  <c:v>Multiraces</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Preferences'!$AA$70:$AC$70</c:f>
              <c:numCache>
                <c:formatCode>0%</c:formatCode>
                <c:ptCount val="3"/>
                <c:pt idx="0">
                  <c:v>0.35</c:v>
                </c:pt>
                <c:pt idx="1">
                  <c:v>0.46</c:v>
                </c:pt>
                <c:pt idx="2">
                  <c:v>0.2</c:v>
                </c:pt>
              </c:numCache>
            </c:numRef>
          </c:val>
          <c:extLst>
            <c:ext xmlns:c16="http://schemas.microsoft.com/office/drawing/2014/chart" uri="{C3380CC4-5D6E-409C-BE32-E72D297353CC}">
              <c16:uniqueId val="{00000005-590F-489F-8B24-A93297BB1718}"/>
            </c:ext>
          </c:extLst>
        </c:ser>
        <c:ser>
          <c:idx val="6"/>
          <c:order val="6"/>
          <c:tx>
            <c:strRef>
              <c:f>'Post-COVID Preferences'!$Z$71</c:f>
              <c:strCache>
                <c:ptCount val="1"/>
                <c:pt idx="0">
                  <c:v>Pacific Islander</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Preferences'!$AA$71:$AC$71</c:f>
              <c:numCache>
                <c:formatCode>0%</c:formatCode>
                <c:ptCount val="3"/>
                <c:pt idx="0">
                  <c:v>0.28999999999999998</c:v>
                </c:pt>
                <c:pt idx="1">
                  <c:v>0.47</c:v>
                </c:pt>
                <c:pt idx="2">
                  <c:v>0.24</c:v>
                </c:pt>
              </c:numCache>
            </c:numRef>
          </c:val>
          <c:extLst>
            <c:ext xmlns:c16="http://schemas.microsoft.com/office/drawing/2014/chart" uri="{C3380CC4-5D6E-409C-BE32-E72D297353CC}">
              <c16:uniqueId val="{00000006-590F-489F-8B24-A93297BB1718}"/>
            </c:ext>
          </c:extLst>
        </c:ser>
        <c:ser>
          <c:idx val="7"/>
          <c:order val="7"/>
          <c:tx>
            <c:strRef>
              <c:f>'Post-COVID Preferences'!$Z$72</c:f>
              <c:strCache>
                <c:ptCount val="1"/>
                <c:pt idx="0">
                  <c:v>Unknown</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Preferences'!$AA$72:$AC$72</c:f>
              <c:numCache>
                <c:formatCode>0%</c:formatCode>
                <c:ptCount val="3"/>
                <c:pt idx="0">
                  <c:v>0.26</c:v>
                </c:pt>
                <c:pt idx="1">
                  <c:v>0.36</c:v>
                </c:pt>
                <c:pt idx="2">
                  <c:v>0.37</c:v>
                </c:pt>
              </c:numCache>
            </c:numRef>
          </c:val>
          <c:extLst>
            <c:ext xmlns:c16="http://schemas.microsoft.com/office/drawing/2014/chart" uri="{C3380CC4-5D6E-409C-BE32-E72D297353CC}">
              <c16:uniqueId val="{00000007-590F-489F-8B24-A93297BB1718}"/>
            </c:ext>
          </c:extLst>
        </c:ser>
        <c:ser>
          <c:idx val="8"/>
          <c:order val="8"/>
          <c:tx>
            <c:strRef>
              <c:f>'Post-COVID Preferences'!$Z$73</c:f>
              <c:strCache>
                <c:ptCount val="1"/>
                <c:pt idx="0">
                  <c:v>White</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Preferences'!$AA$73:$AC$73</c:f>
              <c:numCache>
                <c:formatCode>0%</c:formatCode>
                <c:ptCount val="3"/>
                <c:pt idx="0">
                  <c:v>0.28999999999999998</c:v>
                </c:pt>
                <c:pt idx="1">
                  <c:v>0.44</c:v>
                </c:pt>
                <c:pt idx="2">
                  <c:v>0.27</c:v>
                </c:pt>
              </c:numCache>
            </c:numRef>
          </c:val>
          <c:extLst>
            <c:ext xmlns:c16="http://schemas.microsoft.com/office/drawing/2014/chart" uri="{C3380CC4-5D6E-409C-BE32-E72D297353CC}">
              <c16:uniqueId val="{00000008-590F-489F-8B24-A93297BB1718}"/>
            </c:ext>
          </c:extLst>
        </c:ser>
        <c:dLbls>
          <c:dLblPos val="outEnd"/>
          <c:showLegendKey val="0"/>
          <c:showVal val="1"/>
          <c:showCatName val="0"/>
          <c:showSerName val="0"/>
          <c:showPercent val="0"/>
          <c:showBubbleSize val="0"/>
        </c:dLbls>
        <c:gapWidth val="219"/>
        <c:overlap val="-27"/>
        <c:axId val="2073308351"/>
        <c:axId val="2073305855"/>
      </c:barChart>
      <c:catAx>
        <c:axId val="207330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3305855"/>
        <c:crosses val="autoZero"/>
        <c:auto val="1"/>
        <c:lblAlgn val="ctr"/>
        <c:lblOffset val="100"/>
        <c:noMultiLvlLbl val="0"/>
      </c:catAx>
      <c:valAx>
        <c:axId val="207330585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330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Sheet1!$X$30:$Z$30</c:f>
              <c:strCache>
                <c:ptCount val="3"/>
                <c:pt idx="0">
                  <c:v>Not Working</c:v>
                </c:pt>
                <c:pt idx="1">
                  <c:v>Working Full Time</c:v>
                </c:pt>
                <c:pt idx="2">
                  <c:v>Working Part Time</c:v>
                </c:pt>
              </c:strCache>
            </c:strRef>
          </c:cat>
          <c:val>
            <c:numRef>
              <c:f>Sheet1!$X$31:$Z$31</c:f>
              <c:numCache>
                <c:formatCode>0%</c:formatCode>
                <c:ptCount val="3"/>
                <c:pt idx="0">
                  <c:v>0.34752624122277198</c:v>
                </c:pt>
                <c:pt idx="1">
                  <c:v>0.28707542169306044</c:v>
                </c:pt>
                <c:pt idx="2">
                  <c:v>0.32913498494150356</c:v>
                </c:pt>
              </c:numCache>
            </c:numRef>
          </c:val>
          <c:extLst>
            <c:ext xmlns:c16="http://schemas.microsoft.com/office/drawing/2014/chart" uri="{C3380CC4-5D6E-409C-BE32-E72D297353CC}">
              <c16:uniqueId val="{00000000-8382-4202-ABE7-D97AEBCF9FF1}"/>
            </c:ext>
          </c:extLst>
        </c:ser>
        <c:dLbls>
          <c:dLblPos val="outEnd"/>
          <c:showLegendKey val="0"/>
          <c:showVal val="1"/>
          <c:showCatName val="0"/>
          <c:showSerName val="0"/>
          <c:showPercent val="0"/>
          <c:showBubbleSize val="0"/>
        </c:dLbls>
        <c:gapWidth val="219"/>
        <c:overlap val="-27"/>
        <c:axId val="1535817007"/>
        <c:axId val="1452793599"/>
      </c:barChart>
      <c:catAx>
        <c:axId val="1535817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52793599"/>
        <c:crosses val="autoZero"/>
        <c:auto val="1"/>
        <c:lblAlgn val="ctr"/>
        <c:lblOffset val="100"/>
        <c:noMultiLvlLbl val="0"/>
      </c:catAx>
      <c:valAx>
        <c:axId val="1452793599"/>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Proportion</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35817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Sheet1!$K$10</c:f>
              <c:strCache>
                <c:ptCount val="1"/>
                <c:pt idx="0">
                  <c:v>Full Time Students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Sheet1!$L$9:$N$9</c:f>
              <c:strCache>
                <c:ptCount val="3"/>
                <c:pt idx="0">
                  <c:v>Not Working</c:v>
                </c:pt>
                <c:pt idx="1">
                  <c:v>Working Full Time</c:v>
                </c:pt>
                <c:pt idx="2">
                  <c:v>Working Part Time</c:v>
                </c:pt>
              </c:strCache>
            </c:strRef>
          </c:cat>
          <c:val>
            <c:numRef>
              <c:f>Sheet1!$L$10:$N$10</c:f>
              <c:numCache>
                <c:formatCode>0%</c:formatCode>
                <c:ptCount val="3"/>
                <c:pt idx="0">
                  <c:v>0.67984189723320154</c:v>
                </c:pt>
                <c:pt idx="1">
                  <c:v>0.39520958083832336</c:v>
                </c:pt>
                <c:pt idx="2">
                  <c:v>0.54028436018957349</c:v>
                </c:pt>
              </c:numCache>
            </c:numRef>
          </c:val>
          <c:extLst>
            <c:ext xmlns:c16="http://schemas.microsoft.com/office/drawing/2014/chart" uri="{C3380CC4-5D6E-409C-BE32-E72D297353CC}">
              <c16:uniqueId val="{00000000-6DCF-4517-86FE-38C10055BF1F}"/>
            </c:ext>
          </c:extLst>
        </c:ser>
        <c:ser>
          <c:idx val="1"/>
          <c:order val="1"/>
          <c:tx>
            <c:strRef>
              <c:f>Sheet1!$K$11</c:f>
              <c:strCache>
                <c:ptCount val="1"/>
                <c:pt idx="0">
                  <c:v>Part Time Students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Sheet1!$L$9:$N$9</c:f>
              <c:strCache>
                <c:ptCount val="3"/>
                <c:pt idx="0">
                  <c:v>Not Working</c:v>
                </c:pt>
                <c:pt idx="1">
                  <c:v>Working Full Time</c:v>
                </c:pt>
                <c:pt idx="2">
                  <c:v>Working Part Time</c:v>
                </c:pt>
              </c:strCache>
            </c:strRef>
          </c:cat>
          <c:val>
            <c:numRef>
              <c:f>Sheet1!$L$11:$N$11</c:f>
              <c:numCache>
                <c:formatCode>0%</c:formatCode>
                <c:ptCount val="3"/>
                <c:pt idx="0">
                  <c:v>0.27272727272727271</c:v>
                </c:pt>
                <c:pt idx="1">
                  <c:v>0.56886227544910184</c:v>
                </c:pt>
                <c:pt idx="2">
                  <c:v>0.44075829383886256</c:v>
                </c:pt>
              </c:numCache>
            </c:numRef>
          </c:val>
          <c:extLst>
            <c:ext xmlns:c16="http://schemas.microsoft.com/office/drawing/2014/chart" uri="{C3380CC4-5D6E-409C-BE32-E72D297353CC}">
              <c16:uniqueId val="{00000001-6DCF-4517-86FE-38C10055BF1F}"/>
            </c:ext>
          </c:extLst>
        </c:ser>
        <c:dLbls>
          <c:dLblPos val="outEnd"/>
          <c:showLegendKey val="0"/>
          <c:showVal val="1"/>
          <c:showCatName val="0"/>
          <c:showSerName val="0"/>
          <c:showPercent val="0"/>
          <c:showBubbleSize val="0"/>
        </c:dLbls>
        <c:gapWidth val="219"/>
        <c:overlap val="-27"/>
        <c:axId val="2019199536"/>
        <c:axId val="2061351936"/>
      </c:barChart>
      <c:catAx>
        <c:axId val="20191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61351936"/>
        <c:crosses val="autoZero"/>
        <c:auto val="1"/>
        <c:lblAlgn val="ctr"/>
        <c:lblOffset val="100"/>
        <c:noMultiLvlLbl val="0"/>
      </c:catAx>
      <c:valAx>
        <c:axId val="20613519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919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Sheet1!$E$5</c:f>
              <c:strCache>
                <c:ptCount val="1"/>
                <c:pt idx="0">
                  <c:v>Full Time Students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Sheet1!$F$4:$H$4</c:f>
              <c:strCache>
                <c:ptCount val="3"/>
                <c:pt idx="0">
                  <c:v>Financial Aid</c:v>
                </c:pt>
                <c:pt idx="1">
                  <c:v>Tutoring Learning Center</c:v>
                </c:pt>
                <c:pt idx="2">
                  <c:v>Academic Advising</c:v>
                </c:pt>
              </c:strCache>
            </c:strRef>
          </c:cat>
          <c:val>
            <c:numRef>
              <c:f>Sheet1!$F$5:$H$5</c:f>
              <c:numCache>
                <c:formatCode>0%</c:formatCode>
                <c:ptCount val="3"/>
                <c:pt idx="0">
                  <c:v>0.61538461538461542</c:v>
                </c:pt>
                <c:pt idx="1">
                  <c:v>0.63313609467455623</c:v>
                </c:pt>
                <c:pt idx="2">
                  <c:v>0.63555555555555554</c:v>
                </c:pt>
              </c:numCache>
            </c:numRef>
          </c:val>
          <c:extLst>
            <c:ext xmlns:c16="http://schemas.microsoft.com/office/drawing/2014/chart" uri="{C3380CC4-5D6E-409C-BE32-E72D297353CC}">
              <c16:uniqueId val="{00000000-855A-4FB7-806F-86A979C5BB7B}"/>
            </c:ext>
          </c:extLst>
        </c:ser>
        <c:ser>
          <c:idx val="1"/>
          <c:order val="1"/>
          <c:tx>
            <c:strRef>
              <c:f>Sheet1!$E$6</c:f>
              <c:strCache>
                <c:ptCount val="1"/>
                <c:pt idx="0">
                  <c:v>Part Time Students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Sheet1!$F$4:$H$4</c:f>
              <c:strCache>
                <c:ptCount val="3"/>
                <c:pt idx="0">
                  <c:v>Financial Aid</c:v>
                </c:pt>
                <c:pt idx="1">
                  <c:v>Tutoring Learning Center</c:v>
                </c:pt>
                <c:pt idx="2">
                  <c:v>Academic Advising</c:v>
                </c:pt>
              </c:strCache>
            </c:strRef>
          </c:cat>
          <c:val>
            <c:numRef>
              <c:f>Sheet1!$F$6:$H$6</c:f>
              <c:numCache>
                <c:formatCode>0%</c:formatCode>
                <c:ptCount val="3"/>
                <c:pt idx="0">
                  <c:v>0.35164835164835168</c:v>
                </c:pt>
                <c:pt idx="1">
                  <c:v>0.33136094674556216</c:v>
                </c:pt>
                <c:pt idx="2">
                  <c:v>0.34222222222222221</c:v>
                </c:pt>
              </c:numCache>
            </c:numRef>
          </c:val>
          <c:extLst>
            <c:ext xmlns:c16="http://schemas.microsoft.com/office/drawing/2014/chart" uri="{C3380CC4-5D6E-409C-BE32-E72D297353CC}">
              <c16:uniqueId val="{00000001-855A-4FB7-806F-86A979C5BB7B}"/>
            </c:ext>
          </c:extLst>
        </c:ser>
        <c:dLbls>
          <c:dLblPos val="outEnd"/>
          <c:showLegendKey val="0"/>
          <c:showVal val="1"/>
          <c:showCatName val="0"/>
          <c:showSerName val="0"/>
          <c:showPercent val="0"/>
          <c:showBubbleSize val="0"/>
        </c:dLbls>
        <c:gapWidth val="219"/>
        <c:overlap val="-27"/>
        <c:axId val="2142965504"/>
        <c:axId val="99276895"/>
      </c:barChart>
      <c:catAx>
        <c:axId val="21429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9276895"/>
        <c:crosses val="autoZero"/>
        <c:auto val="1"/>
        <c:lblAlgn val="ctr"/>
        <c:lblOffset val="100"/>
        <c:noMultiLvlLbl val="0"/>
      </c:catAx>
      <c:valAx>
        <c:axId val="9927689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4296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Sheet1!$E$3</c:f>
              <c:strCache>
                <c:ptCount val="1"/>
                <c:pt idx="0">
                  <c:v>Utilization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Sheet1!$F$2:$H$2</c:f>
              <c:strCache>
                <c:ptCount val="3"/>
                <c:pt idx="0">
                  <c:v>Financial Aid</c:v>
                </c:pt>
                <c:pt idx="1">
                  <c:v>Tutoring Learning Center</c:v>
                </c:pt>
                <c:pt idx="2">
                  <c:v>Academic Advising</c:v>
                </c:pt>
              </c:strCache>
            </c:strRef>
          </c:cat>
          <c:val>
            <c:numRef>
              <c:f>Sheet1!$F$3:$H$3</c:f>
              <c:numCache>
                <c:formatCode>0%</c:formatCode>
                <c:ptCount val="3"/>
                <c:pt idx="0">
                  <c:v>0.27871362940275651</c:v>
                </c:pt>
                <c:pt idx="1">
                  <c:v>0.25880551301684535</c:v>
                </c:pt>
                <c:pt idx="2">
                  <c:v>0.3445635528330781</c:v>
                </c:pt>
              </c:numCache>
            </c:numRef>
          </c:val>
          <c:extLst>
            <c:ext xmlns:c16="http://schemas.microsoft.com/office/drawing/2014/chart" uri="{C3380CC4-5D6E-409C-BE32-E72D297353CC}">
              <c16:uniqueId val="{00000000-F917-42B3-BC74-AD416351ED1C}"/>
            </c:ext>
          </c:extLst>
        </c:ser>
        <c:dLbls>
          <c:dLblPos val="outEnd"/>
          <c:showLegendKey val="0"/>
          <c:showVal val="1"/>
          <c:showCatName val="0"/>
          <c:showSerName val="0"/>
          <c:showPercent val="0"/>
          <c:showBubbleSize val="0"/>
        </c:dLbls>
        <c:gapWidth val="219"/>
        <c:overlap val="-27"/>
        <c:axId val="2081437872"/>
        <c:axId val="1074835520"/>
      </c:barChart>
      <c:catAx>
        <c:axId val="208143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4835520"/>
        <c:crosses val="autoZero"/>
        <c:auto val="1"/>
        <c:lblAlgn val="ctr"/>
        <c:lblOffset val="100"/>
        <c:noMultiLvlLbl val="0"/>
      </c:catAx>
      <c:valAx>
        <c:axId val="10748355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81437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Enrollments taken at CAN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'[Where home campus take core and selctv.xlsx]Sheet1'!$A$27</c:f>
              <c:strCache>
                <c:ptCount val="1"/>
                <c:pt idx="0">
                  <c:v>Core (required for the major)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selctv.xlsx]Sheet1'!$B$25:$C$26</c:f>
              <c:strCache>
                <c:ptCount val="2"/>
                <c:pt idx="0">
                  <c:v>Pre Pandemic</c:v>
                </c:pt>
                <c:pt idx="1">
                  <c:v>During the Pandemic</c:v>
                </c:pt>
              </c:strCache>
            </c:strRef>
          </c:cat>
          <c:val>
            <c:numRef>
              <c:f>'[Where home campus take core and selctv.xlsx]Sheet1'!$B$27:$C$27</c:f>
              <c:numCache>
                <c:formatCode>0%</c:formatCode>
                <c:ptCount val="2"/>
                <c:pt idx="0">
                  <c:v>0.90469999999999995</c:v>
                </c:pt>
                <c:pt idx="1">
                  <c:v>0.83150000000000002</c:v>
                </c:pt>
              </c:numCache>
            </c:numRef>
          </c:val>
          <c:extLst>
            <c:ext xmlns:c16="http://schemas.microsoft.com/office/drawing/2014/chart" uri="{C3380CC4-5D6E-409C-BE32-E72D297353CC}">
              <c16:uniqueId val="{00000000-2745-4399-92CC-D24D24FDDCED}"/>
            </c:ext>
          </c:extLst>
        </c:ser>
        <c:ser>
          <c:idx val="1"/>
          <c:order val="1"/>
          <c:tx>
            <c:strRef>
              <c:f>'[Where home campus take core and selctv.xlsx]Sheet1'!$A$28</c:f>
              <c:strCache>
                <c:ptCount val="1"/>
                <c:pt idx="0">
                  <c:v>Selective for the major/GE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selctv.xlsx]Sheet1'!$B$25:$C$26</c:f>
              <c:strCache>
                <c:ptCount val="2"/>
                <c:pt idx="0">
                  <c:v>Pre Pandemic</c:v>
                </c:pt>
                <c:pt idx="1">
                  <c:v>During the Pandemic</c:v>
                </c:pt>
              </c:strCache>
            </c:strRef>
          </c:cat>
          <c:val>
            <c:numRef>
              <c:f>'[Where home campus take core and selctv.xlsx]Sheet1'!$B$28:$C$28</c:f>
              <c:numCache>
                <c:formatCode>0%</c:formatCode>
                <c:ptCount val="2"/>
                <c:pt idx="0">
                  <c:v>0.86309999999999998</c:v>
                </c:pt>
                <c:pt idx="1">
                  <c:v>0.75019999999999998</c:v>
                </c:pt>
              </c:numCache>
            </c:numRef>
          </c:val>
          <c:extLst>
            <c:ext xmlns:c16="http://schemas.microsoft.com/office/drawing/2014/chart" uri="{C3380CC4-5D6E-409C-BE32-E72D297353CC}">
              <c16:uniqueId val="{00000001-2745-4399-92CC-D24D24FDDCED}"/>
            </c:ext>
          </c:extLst>
        </c:ser>
        <c:dLbls>
          <c:dLblPos val="outEnd"/>
          <c:showLegendKey val="0"/>
          <c:showVal val="1"/>
          <c:showCatName val="0"/>
          <c:showSerName val="0"/>
          <c:showPercent val="0"/>
          <c:showBubbleSize val="0"/>
        </c:dLbls>
        <c:gapWidth val="219"/>
        <c:overlap val="-27"/>
        <c:axId val="324374080"/>
        <c:axId val="324365344"/>
      </c:barChart>
      <c:catAx>
        <c:axId val="32437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65344"/>
        <c:crosses val="autoZero"/>
        <c:auto val="1"/>
        <c:lblAlgn val="ctr"/>
        <c:lblOffset val="100"/>
        <c:noMultiLvlLbl val="0"/>
      </c:catAx>
      <c:valAx>
        <c:axId val="324365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7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2"/>
      </a:solidFill>
    </a:ln>
    <a:effectLst/>
  </c:spPr>
  <c:txPr>
    <a:bodyPr/>
    <a:lstStyle/>
    <a:p>
      <a:pPr>
        <a:defRPr sz="14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Enrollments at SKY or CSM</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'[Where home campus take core and selctv.xlsx]Sheet1'!$A$34</c:f>
              <c:strCache>
                <c:ptCount val="1"/>
                <c:pt idx="0">
                  <c:v>Core (required for the major)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selctv.xlsx]Sheet1'!$B$33:$C$33</c:f>
              <c:strCache>
                <c:ptCount val="2"/>
                <c:pt idx="0">
                  <c:v>Pre Pandemic</c:v>
                </c:pt>
                <c:pt idx="1">
                  <c:v>During the Pandemic</c:v>
                </c:pt>
              </c:strCache>
            </c:strRef>
          </c:cat>
          <c:val>
            <c:numRef>
              <c:f>'[Where home campus take core and selctv.xlsx]Sheet1'!$B$34:$C$34</c:f>
              <c:numCache>
                <c:formatCode>0%</c:formatCode>
                <c:ptCount val="2"/>
                <c:pt idx="0">
                  <c:v>9.5299999999999996E-2</c:v>
                </c:pt>
                <c:pt idx="1">
                  <c:v>0.16850000000000001</c:v>
                </c:pt>
              </c:numCache>
            </c:numRef>
          </c:val>
          <c:extLst>
            <c:ext xmlns:c16="http://schemas.microsoft.com/office/drawing/2014/chart" uri="{C3380CC4-5D6E-409C-BE32-E72D297353CC}">
              <c16:uniqueId val="{00000000-31CF-4157-91CB-938CED30424C}"/>
            </c:ext>
          </c:extLst>
        </c:ser>
        <c:ser>
          <c:idx val="1"/>
          <c:order val="1"/>
          <c:tx>
            <c:strRef>
              <c:f>'[Where home campus take core and selctv.xlsx]Sheet1'!$A$35</c:f>
              <c:strCache>
                <c:ptCount val="1"/>
                <c:pt idx="0">
                  <c:v>Selective for the major/GE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selctv.xlsx]Sheet1'!$B$33:$C$33</c:f>
              <c:strCache>
                <c:ptCount val="2"/>
                <c:pt idx="0">
                  <c:v>Pre Pandemic</c:v>
                </c:pt>
                <c:pt idx="1">
                  <c:v>During the Pandemic</c:v>
                </c:pt>
              </c:strCache>
            </c:strRef>
          </c:cat>
          <c:val>
            <c:numRef>
              <c:f>'[Where home campus take core and selctv.xlsx]Sheet1'!$B$35:$C$35</c:f>
              <c:numCache>
                <c:formatCode>0%</c:formatCode>
                <c:ptCount val="2"/>
                <c:pt idx="0">
                  <c:v>0.13689999999999999</c:v>
                </c:pt>
                <c:pt idx="1">
                  <c:v>0.24979999999999999</c:v>
                </c:pt>
              </c:numCache>
            </c:numRef>
          </c:val>
          <c:extLst>
            <c:ext xmlns:c16="http://schemas.microsoft.com/office/drawing/2014/chart" uri="{C3380CC4-5D6E-409C-BE32-E72D297353CC}">
              <c16:uniqueId val="{00000001-31CF-4157-91CB-938CED30424C}"/>
            </c:ext>
          </c:extLst>
        </c:ser>
        <c:dLbls>
          <c:dLblPos val="outEnd"/>
          <c:showLegendKey val="0"/>
          <c:showVal val="1"/>
          <c:showCatName val="0"/>
          <c:showSerName val="0"/>
          <c:showPercent val="0"/>
          <c:showBubbleSize val="0"/>
        </c:dLbls>
        <c:gapWidth val="219"/>
        <c:overlap val="-27"/>
        <c:axId val="324373664"/>
        <c:axId val="324365760"/>
      </c:barChart>
      <c:catAx>
        <c:axId val="32437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65760"/>
        <c:crosses val="autoZero"/>
        <c:auto val="1"/>
        <c:lblAlgn val="ctr"/>
        <c:lblOffset val="100"/>
        <c:noMultiLvlLbl val="0"/>
      </c:catAx>
      <c:valAx>
        <c:axId val="3243657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7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2"/>
      </a:solidFill>
    </a:ln>
    <a:effectLst/>
  </c:spPr>
  <c:txPr>
    <a:bodyPr/>
    <a:lstStyle/>
    <a:p>
      <a:pPr>
        <a:defRPr sz="14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sections by enrollment size:  planned v. actual in 2019-20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'CAN Classes unfiltered'!$H$18</c:f>
              <c:strCache>
                <c:ptCount val="1"/>
                <c:pt idx="0">
                  <c:v>Planned sections at this size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Classes unfiltered'!$I$17:$L$17</c:f>
              <c:strCache>
                <c:ptCount val="4"/>
                <c:pt idx="0">
                  <c:v>1 to 19</c:v>
                </c:pt>
                <c:pt idx="1">
                  <c:v>20 to 35</c:v>
                </c:pt>
                <c:pt idx="2">
                  <c:v>36 to 74</c:v>
                </c:pt>
                <c:pt idx="3">
                  <c:v>75 or more</c:v>
                </c:pt>
              </c:strCache>
            </c:strRef>
          </c:cat>
          <c:val>
            <c:numRef>
              <c:f>'CAN Classes unfiltered'!$I$18:$L$18</c:f>
              <c:numCache>
                <c:formatCode>General</c:formatCode>
                <c:ptCount val="4"/>
                <c:pt idx="0">
                  <c:v>20</c:v>
                </c:pt>
                <c:pt idx="1">
                  <c:v>516</c:v>
                </c:pt>
                <c:pt idx="2">
                  <c:v>440</c:v>
                </c:pt>
                <c:pt idx="3">
                  <c:v>22</c:v>
                </c:pt>
              </c:numCache>
            </c:numRef>
          </c:val>
          <c:extLst>
            <c:ext xmlns:c16="http://schemas.microsoft.com/office/drawing/2014/chart" uri="{C3380CC4-5D6E-409C-BE32-E72D297353CC}">
              <c16:uniqueId val="{00000000-6348-4DC5-B1E4-8463BF9172C9}"/>
            </c:ext>
          </c:extLst>
        </c:ser>
        <c:ser>
          <c:idx val="1"/>
          <c:order val="1"/>
          <c:tx>
            <c:strRef>
              <c:f>'CAN Classes unfiltered'!$H$19</c:f>
              <c:strCache>
                <c:ptCount val="1"/>
                <c:pt idx="0">
                  <c:v>Actual sections at this size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Classes unfiltered'!$I$17:$L$17</c:f>
              <c:strCache>
                <c:ptCount val="4"/>
                <c:pt idx="0">
                  <c:v>1 to 19</c:v>
                </c:pt>
                <c:pt idx="1">
                  <c:v>20 to 35</c:v>
                </c:pt>
                <c:pt idx="2">
                  <c:v>36 to 74</c:v>
                </c:pt>
                <c:pt idx="3">
                  <c:v>75 or more</c:v>
                </c:pt>
              </c:strCache>
            </c:strRef>
          </c:cat>
          <c:val>
            <c:numRef>
              <c:f>'CAN Classes unfiltered'!$I$19:$L$19</c:f>
              <c:numCache>
                <c:formatCode>General</c:formatCode>
                <c:ptCount val="4"/>
                <c:pt idx="0">
                  <c:v>252</c:v>
                </c:pt>
                <c:pt idx="1">
                  <c:v>517</c:v>
                </c:pt>
                <c:pt idx="2">
                  <c:v>218</c:v>
                </c:pt>
                <c:pt idx="3">
                  <c:v>11</c:v>
                </c:pt>
              </c:numCache>
            </c:numRef>
          </c:val>
          <c:extLst>
            <c:ext xmlns:c16="http://schemas.microsoft.com/office/drawing/2014/chart" uri="{C3380CC4-5D6E-409C-BE32-E72D297353CC}">
              <c16:uniqueId val="{00000001-6348-4DC5-B1E4-8463BF9172C9}"/>
            </c:ext>
          </c:extLst>
        </c:ser>
        <c:dLbls>
          <c:dLblPos val="outEnd"/>
          <c:showLegendKey val="0"/>
          <c:showVal val="1"/>
          <c:showCatName val="0"/>
          <c:showSerName val="0"/>
          <c:showPercent val="0"/>
          <c:showBubbleSize val="0"/>
        </c:dLbls>
        <c:gapWidth val="219"/>
        <c:overlap val="-27"/>
        <c:axId val="1409863855"/>
        <c:axId val="1787624831"/>
      </c:barChart>
      <c:catAx>
        <c:axId val="140986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87624831"/>
        <c:crosses val="autoZero"/>
        <c:auto val="1"/>
        <c:lblAlgn val="ctr"/>
        <c:lblOffset val="100"/>
        <c:noMultiLvlLbl val="0"/>
      </c:catAx>
      <c:valAx>
        <c:axId val="178762483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0986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 of courses grouped by # of sections offered per academic year (2020-21)</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Sheet4!$H$1</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Sheet4!$G$2:$G$10</c:f>
              <c:strCache>
                <c:ptCount val="9"/>
                <c:pt idx="0">
                  <c:v>1</c:v>
                </c:pt>
                <c:pt idx="1">
                  <c:v>2</c:v>
                </c:pt>
                <c:pt idx="2">
                  <c:v>3</c:v>
                </c:pt>
                <c:pt idx="3">
                  <c:v>4</c:v>
                </c:pt>
                <c:pt idx="4">
                  <c:v>5</c:v>
                </c:pt>
                <c:pt idx="5">
                  <c:v>6</c:v>
                </c:pt>
                <c:pt idx="6">
                  <c:v>7 to 10</c:v>
                </c:pt>
                <c:pt idx="7">
                  <c:v>11 to 20</c:v>
                </c:pt>
                <c:pt idx="8">
                  <c:v>More than 20</c:v>
                </c:pt>
              </c:strCache>
            </c:strRef>
          </c:cat>
          <c:val>
            <c:numRef>
              <c:f>Sheet4!$H$2:$H$10</c:f>
              <c:numCache>
                <c:formatCode>General</c:formatCode>
                <c:ptCount val="9"/>
                <c:pt idx="0">
                  <c:v>202</c:v>
                </c:pt>
                <c:pt idx="1">
                  <c:v>105</c:v>
                </c:pt>
                <c:pt idx="2">
                  <c:v>43</c:v>
                </c:pt>
                <c:pt idx="3">
                  <c:v>20</c:v>
                </c:pt>
                <c:pt idx="4">
                  <c:v>10</c:v>
                </c:pt>
                <c:pt idx="5">
                  <c:v>15</c:v>
                </c:pt>
                <c:pt idx="6">
                  <c:v>20</c:v>
                </c:pt>
                <c:pt idx="7">
                  <c:v>17</c:v>
                </c:pt>
                <c:pt idx="8">
                  <c:v>3</c:v>
                </c:pt>
              </c:numCache>
            </c:numRef>
          </c:val>
          <c:extLst>
            <c:ext xmlns:c16="http://schemas.microsoft.com/office/drawing/2014/chart" uri="{C3380CC4-5D6E-409C-BE32-E72D297353CC}">
              <c16:uniqueId val="{00000000-FF19-44C1-AF72-71A7FA5FCCFB}"/>
            </c:ext>
          </c:extLst>
        </c:ser>
        <c:dLbls>
          <c:dLblPos val="outEnd"/>
          <c:showLegendKey val="0"/>
          <c:showVal val="1"/>
          <c:showCatName val="0"/>
          <c:showSerName val="0"/>
          <c:showPercent val="0"/>
          <c:showBubbleSize val="0"/>
        </c:dLbls>
        <c:gapWidth val="219"/>
        <c:overlap val="-27"/>
        <c:axId val="975121776"/>
        <c:axId val="975138832"/>
      </c:barChart>
      <c:catAx>
        <c:axId val="97512177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Number of sections per course offered in 2020-21</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5138832"/>
        <c:crosses val="autoZero"/>
        <c:auto val="1"/>
        <c:lblAlgn val="ctr"/>
        <c:lblOffset val="100"/>
        <c:noMultiLvlLbl val="0"/>
      </c:catAx>
      <c:valAx>
        <c:axId val="97513883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 of courses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5121776"/>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1-1212-4945-BED5-313EA80F705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'[Units taken 5 year trends.xlsx]Sheet1'!$A$2:$A$6</c:f>
              <c:strCache>
                <c:ptCount val="5"/>
                <c:pt idx="0">
                  <c:v>24 or more</c:v>
                </c:pt>
                <c:pt idx="1">
                  <c:v>12 to 23.5</c:v>
                </c:pt>
                <c:pt idx="2">
                  <c:v>6.5 to 11.5</c:v>
                </c:pt>
                <c:pt idx="3">
                  <c:v>3 to 6 </c:v>
                </c:pt>
                <c:pt idx="4">
                  <c:v>3 or fewer</c:v>
                </c:pt>
              </c:strCache>
            </c:strRef>
          </c:cat>
          <c:val>
            <c:numRef>
              <c:f>'[Units taken 5 year trends.xlsx]Sheet1'!$B$2:$B$6</c:f>
              <c:numCache>
                <c:formatCode>0%</c:formatCode>
                <c:ptCount val="5"/>
                <c:pt idx="0">
                  <c:v>-0.311</c:v>
                </c:pt>
                <c:pt idx="1">
                  <c:v>-0.249</c:v>
                </c:pt>
                <c:pt idx="2">
                  <c:v>-0.08</c:v>
                </c:pt>
                <c:pt idx="3">
                  <c:v>0.17799999999999999</c:v>
                </c:pt>
                <c:pt idx="4">
                  <c:v>-0.26800000000000002</c:v>
                </c:pt>
              </c:numCache>
            </c:numRef>
          </c:val>
          <c:extLst>
            <c:ext xmlns:c16="http://schemas.microsoft.com/office/drawing/2014/chart" uri="{C3380CC4-5D6E-409C-BE32-E72D297353CC}">
              <c16:uniqueId val="{00000002-1212-4945-BED5-313EA80F7054}"/>
            </c:ext>
          </c:extLst>
        </c:ser>
        <c:dLbls>
          <c:dLblPos val="ctr"/>
          <c:showLegendKey val="0"/>
          <c:showVal val="1"/>
          <c:showCatName val="0"/>
          <c:showSerName val="0"/>
          <c:showPercent val="0"/>
          <c:showBubbleSize val="0"/>
        </c:dLbls>
        <c:gapWidth val="219"/>
        <c:overlap val="-27"/>
        <c:axId val="2027484496"/>
        <c:axId val="2027485328"/>
      </c:barChart>
      <c:catAx>
        <c:axId val="2027484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85328"/>
        <c:crosses val="autoZero"/>
        <c:auto val="1"/>
        <c:lblAlgn val="ctr"/>
        <c:lblOffset val="100"/>
        <c:noMultiLvlLbl val="0"/>
      </c:catAx>
      <c:valAx>
        <c:axId val="20274853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84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610400262467191E-2"/>
          <c:y val="0.29183284899176876"/>
          <c:w val="0.92005626640419946"/>
          <c:h val="0.60776849114989329"/>
        </c:manualLayout>
      </c:layout>
      <c:barChart>
        <c:barDir val="col"/>
        <c:grouping val="clustered"/>
        <c:varyColors val="0"/>
        <c:ser>
          <c:idx val="0"/>
          <c:order val="0"/>
          <c:tx>
            <c:strRef>
              <c:f>'CAN 20 year trends'!$A$47</c:f>
              <c:strCache>
                <c:ptCount val="1"/>
                <c:pt idx="0">
                  <c:v>2-year change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trends'!$B$47:$E$47</c:f>
              <c:numCache>
                <c:formatCode>0%</c:formatCode>
                <c:ptCount val="4"/>
                <c:pt idx="0">
                  <c:v>-7.0457976849521889E-2</c:v>
                </c:pt>
                <c:pt idx="1">
                  <c:v>-0.15494791666666666</c:v>
                </c:pt>
                <c:pt idx="2">
                  <c:v>-3.1319910514541388E-2</c:v>
                </c:pt>
                <c:pt idx="3">
                  <c:v>-0.12727272727272726</c:v>
                </c:pt>
              </c:numCache>
            </c:numRef>
          </c:val>
          <c:extLst>
            <c:ext xmlns:c16="http://schemas.microsoft.com/office/drawing/2014/chart" uri="{C3380CC4-5D6E-409C-BE32-E72D297353CC}">
              <c16:uniqueId val="{00000000-0C13-4069-923E-4A75DBD5480E}"/>
            </c:ext>
          </c:extLst>
        </c:ser>
        <c:ser>
          <c:idx val="2"/>
          <c:order val="2"/>
          <c:tx>
            <c:strRef>
              <c:f>'CAN 20 year trends'!$A$49</c:f>
              <c:strCache>
                <c:ptCount val="1"/>
                <c:pt idx="0">
                  <c:v>5-year change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trends'!$B$49:$E$49</c:f>
              <c:numCache>
                <c:formatCode>0%</c:formatCode>
                <c:ptCount val="4"/>
                <c:pt idx="0">
                  <c:v>-0.12173086067522587</c:v>
                </c:pt>
                <c:pt idx="1">
                  <c:v>-0.20563035495716034</c:v>
                </c:pt>
                <c:pt idx="2">
                  <c:v>-2.4774774774774775E-2</c:v>
                </c:pt>
                <c:pt idx="3">
                  <c:v>-0.16376306620209058</c:v>
                </c:pt>
              </c:numCache>
            </c:numRef>
          </c:val>
          <c:extLst>
            <c:ext xmlns:c16="http://schemas.microsoft.com/office/drawing/2014/chart" uri="{C3380CC4-5D6E-409C-BE32-E72D297353CC}">
              <c16:uniqueId val="{00000001-0C13-4069-923E-4A75DBD5480E}"/>
            </c:ext>
          </c:extLst>
        </c:ser>
        <c:ser>
          <c:idx val="4"/>
          <c:order val="4"/>
          <c:tx>
            <c:strRef>
              <c:f>'CAN 20 year trends'!$A$51</c:f>
              <c:strCache>
                <c:ptCount val="1"/>
                <c:pt idx="0">
                  <c:v>10-year change</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trends'!$B$51:$E$51</c:f>
              <c:numCache>
                <c:formatCode>0%</c:formatCode>
                <c:ptCount val="4"/>
                <c:pt idx="0">
                  <c:v>-0.22253402553669147</c:v>
                </c:pt>
                <c:pt idx="1">
                  <c:v>-0.4198015041713053</c:v>
                </c:pt>
                <c:pt idx="2">
                  <c:v>-0.1640926640926641</c:v>
                </c:pt>
                <c:pt idx="3">
                  <c:v>-0.2749244712990937</c:v>
                </c:pt>
              </c:numCache>
            </c:numRef>
          </c:val>
          <c:extLst>
            <c:ext xmlns:c16="http://schemas.microsoft.com/office/drawing/2014/chart" uri="{C3380CC4-5D6E-409C-BE32-E72D297353CC}">
              <c16:uniqueId val="{00000002-0C13-4069-923E-4A75DBD5480E}"/>
            </c:ext>
          </c:extLst>
        </c:ser>
        <c:dLbls>
          <c:dLblPos val="outEnd"/>
          <c:showLegendKey val="0"/>
          <c:showVal val="1"/>
          <c:showCatName val="0"/>
          <c:showSerName val="0"/>
          <c:showPercent val="0"/>
          <c:showBubbleSize val="0"/>
        </c:dLbls>
        <c:gapWidth val="219"/>
        <c:overlap val="-27"/>
        <c:axId val="377260592"/>
        <c:axId val="377263504"/>
        <c:extLst>
          <c:ext xmlns:c15="http://schemas.microsoft.com/office/drawing/2012/chart" uri="{02D57815-91ED-43cb-92C2-25804820EDAC}">
            <c15:filteredBarSeries>
              <c15:ser>
                <c:idx val="1"/>
                <c:order val="1"/>
                <c:tx>
                  <c:strRef>
                    <c:extLst>
                      <c:ext uri="{02D57815-91ED-43cb-92C2-25804820EDAC}">
                        <c15:formulaRef>
                          <c15:sqref>'CAN 20 year trends'!$A$48</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'CAN 20 year trends'!$B$46:$E$46</c15:sqref>
                        </c15:formulaRef>
                      </c:ext>
                    </c:extLst>
                    <c:strCache>
                      <c:ptCount val="4"/>
                      <c:pt idx="0">
                        <c:v>Headcount</c:v>
                      </c:pt>
                      <c:pt idx="1">
                        <c:v>Full Time Equivalent Students</c:v>
                      </c:pt>
                      <c:pt idx="2">
                        <c:v># of Sections</c:v>
                      </c:pt>
                      <c:pt idx="3">
                        <c:v>Enrollment per Section (after census)</c:v>
                      </c:pt>
                    </c:strCache>
                  </c:strRef>
                </c:cat>
                <c:val>
                  <c:numRef>
                    <c:extLst>
                      <c:ext uri="{02D57815-91ED-43cb-92C2-25804820EDAC}">
                        <c15:formulaRef>
                          <c15:sqref>'CAN 20 year trends'!$B$48:$E$48</c15:sqref>
                        </c15:formulaRef>
                      </c:ext>
                    </c:extLst>
                    <c:numCache>
                      <c:formatCode>General</c:formatCode>
                      <c:ptCount val="4"/>
                    </c:numCache>
                  </c:numRef>
                </c:val>
                <c:extLst>
                  <c:ext xmlns:c16="http://schemas.microsoft.com/office/drawing/2014/chart" uri="{C3380CC4-5D6E-409C-BE32-E72D297353CC}">
                    <c16:uniqueId val="{00000003-0C13-4069-923E-4A75DBD5480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'CAN 20 year trends'!$A$50</c15:sqref>
                        </c15:formulaRef>
                      </c:ext>
                    </c:extLst>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'CAN 20 year trends'!$B$46:$E$46</c15:sqref>
                        </c15:formulaRef>
                      </c:ext>
                    </c:extLst>
                    <c:strCache>
                      <c:ptCount val="4"/>
                      <c:pt idx="0">
                        <c:v>Headcount</c:v>
                      </c:pt>
                      <c:pt idx="1">
                        <c:v>Full Time Equivalent Students</c:v>
                      </c:pt>
                      <c:pt idx="2">
                        <c:v># of Sections</c:v>
                      </c:pt>
                      <c:pt idx="3">
                        <c:v>Enrollment per Section (after census)</c:v>
                      </c:pt>
                    </c:strCache>
                  </c:strRef>
                </c:cat>
                <c:val>
                  <c:numRef>
                    <c:extLst xmlns:c15="http://schemas.microsoft.com/office/drawing/2012/chart">
                      <c:ext xmlns:c15="http://schemas.microsoft.com/office/drawing/2012/chart" uri="{02D57815-91ED-43cb-92C2-25804820EDAC}">
                        <c15:formulaRef>
                          <c15:sqref>'CAN 20 year trends'!$B$50:$E$50</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4-0C13-4069-923E-4A75DBD5480E}"/>
                  </c:ext>
                </c:extLst>
              </c15:ser>
            </c15:filteredBarSeries>
          </c:ext>
        </c:extLst>
      </c:barChart>
      <c:catAx>
        <c:axId val="37726059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263504"/>
        <c:crosses val="autoZero"/>
        <c:auto val="1"/>
        <c:lblAlgn val="ctr"/>
        <c:lblOffset val="100"/>
        <c:noMultiLvlLbl val="0"/>
      </c:catAx>
      <c:valAx>
        <c:axId val="3772635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260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CAN FTES as % of Total District FTES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SMCCCD!$V$17</c:f>
              <c:strCache>
                <c:ptCount val="1"/>
                <c:pt idx="0">
                  <c:v>CAN % of Total District FTES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SMCCCD!$U$18:$U$28</c:f>
              <c:strCache>
                <c:ptCount val="11"/>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strCache>
            </c:strRef>
          </c:cat>
          <c:val>
            <c:numRef>
              <c:f>SMCCCD!$V$18:$V$28</c:f>
              <c:numCache>
                <c:formatCode>0.0%</c:formatCode>
                <c:ptCount val="11"/>
                <c:pt idx="0">
                  <c:v>0.22674253147475215</c:v>
                </c:pt>
                <c:pt idx="1">
                  <c:v>0.22124979891147195</c:v>
                </c:pt>
                <c:pt idx="2">
                  <c:v>0.21720049856422977</c:v>
                </c:pt>
                <c:pt idx="3">
                  <c:v>0.21628446884688587</c:v>
                </c:pt>
                <c:pt idx="4">
                  <c:v>0.21430801450997367</c:v>
                </c:pt>
                <c:pt idx="5">
                  <c:v>0.21671293975674605</c:v>
                </c:pt>
                <c:pt idx="6">
                  <c:v>0.21724761322366681</c:v>
                </c:pt>
                <c:pt idx="7">
                  <c:v>0.20789530247093271</c:v>
                </c:pt>
                <c:pt idx="8">
                  <c:v>0.20978692746779859</c:v>
                </c:pt>
                <c:pt idx="9">
                  <c:v>0.21037118376304795</c:v>
                </c:pt>
                <c:pt idx="10">
                  <c:v>0.21496322463556641</c:v>
                </c:pt>
              </c:numCache>
            </c:numRef>
          </c:val>
          <c:extLst>
            <c:ext xmlns:c16="http://schemas.microsoft.com/office/drawing/2014/chart" uri="{C3380CC4-5D6E-409C-BE32-E72D297353CC}">
              <c16:uniqueId val="{00000000-A178-4986-B983-1E95A0C14740}"/>
            </c:ext>
          </c:extLst>
        </c:ser>
        <c:dLbls>
          <c:dLblPos val="outEnd"/>
          <c:showLegendKey val="0"/>
          <c:showVal val="1"/>
          <c:showCatName val="0"/>
          <c:showSerName val="0"/>
          <c:showPercent val="0"/>
          <c:showBubbleSize val="0"/>
        </c:dLbls>
        <c:gapWidth val="219"/>
        <c:overlap val="-27"/>
        <c:axId val="2038598848"/>
        <c:axId val="2038606752"/>
      </c:barChart>
      <c:catAx>
        <c:axId val="203859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606752"/>
        <c:crosses val="autoZero"/>
        <c:auto val="1"/>
        <c:lblAlgn val="ctr"/>
        <c:lblOffset val="100"/>
        <c:noMultiLvlLbl val="0"/>
      </c:catAx>
      <c:valAx>
        <c:axId val="203860675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59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2019-2020 Enrollments and FTES Comparison: </a:t>
            </a:r>
          </a:p>
          <a:p>
            <a:pPr>
              <a:defRPr/>
            </a:pPr>
            <a:r>
              <a:rPr lang="en-US"/>
              <a:t>Cañada vs. 38 similar CA colleges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IPEDS!$J$2</c:f>
              <c:strCache>
                <c:ptCount val="1"/>
                <c:pt idx="0">
                  <c:v>Headcount: 2019-20</c:v>
                </c:pt>
              </c:strCache>
            </c:strRef>
          </c:tx>
          <c:spPr>
            <a:solidFill>
              <a:schemeClr val="accent1"/>
            </a:solidFill>
            <a:ln>
              <a:noFill/>
            </a:ln>
            <a:effectLst/>
          </c:spPr>
          <c:invertIfNegative val="0"/>
          <c:dLbls>
            <c:dLbl>
              <c:idx val="1"/>
              <c:layout>
                <c:manualLayout>
                  <c:x val="7.599309153713299E-2"/>
                  <c:y val="7.575757575757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3F-4D2D-85B1-56396C2AB758}"/>
                </c:ext>
              </c:extLst>
            </c:dLbl>
            <c:dLbl>
              <c:idx val="3"/>
              <c:layout>
                <c:manualLayout>
                  <c:x val="8.2901554404145081E-2"/>
                  <c:y val="4.166666666666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3F-4D2D-85B1-56396C2AB75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IPEDS!$J$3:$J$6</c:f>
              <c:numCache>
                <c:formatCode>_(* #,##0_);_(* \(#,##0\);_(* "-"??_);_(@_)</c:formatCode>
                <c:ptCount val="4"/>
                <c:pt idx="0">
                  <c:v>9575</c:v>
                </c:pt>
                <c:pt idx="1">
                  <c:v>14900</c:v>
                </c:pt>
                <c:pt idx="2">
                  <c:v>12649</c:v>
                </c:pt>
                <c:pt idx="3">
                  <c:v>22184.57894736842</c:v>
                </c:pt>
              </c:numCache>
            </c:numRef>
          </c:val>
          <c:extLst>
            <c:ext xmlns:c16="http://schemas.microsoft.com/office/drawing/2014/chart" uri="{C3380CC4-5D6E-409C-BE32-E72D297353CC}">
              <c16:uniqueId val="{00000002-B83F-4D2D-85B1-56396C2AB758}"/>
            </c:ext>
          </c:extLst>
        </c:ser>
        <c:ser>
          <c:idx val="1"/>
          <c:order val="1"/>
          <c:tx>
            <c:strRef>
              <c:f>IPEDS!$K$2</c:f>
              <c:strCache>
                <c:ptCount val="1"/>
                <c:pt idx="0">
                  <c:v>FTES: 2019-20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IPEDS!$K$3:$K$6</c:f>
              <c:numCache>
                <c:formatCode>_(* #,##0_);_(* \(#,##0\);_(* "-"??_);_(@_)</c:formatCode>
                <c:ptCount val="4"/>
                <c:pt idx="0">
                  <c:v>2382</c:v>
                </c:pt>
                <c:pt idx="1">
                  <c:v>4394</c:v>
                </c:pt>
                <c:pt idx="2">
                  <c:v>4120</c:v>
                </c:pt>
                <c:pt idx="3">
                  <c:v>9452.9473684210534</c:v>
                </c:pt>
              </c:numCache>
            </c:numRef>
          </c:val>
          <c:extLst>
            <c:ext xmlns:c16="http://schemas.microsoft.com/office/drawing/2014/chart" uri="{C3380CC4-5D6E-409C-BE32-E72D297353CC}">
              <c16:uniqueId val="{00000003-B83F-4D2D-85B1-56396C2AB758}"/>
            </c:ext>
          </c:extLst>
        </c:ser>
        <c:dLbls>
          <c:showLegendKey val="0"/>
          <c:showVal val="0"/>
          <c:showCatName val="0"/>
          <c:showSerName val="0"/>
          <c:showPercent val="0"/>
          <c:showBubbleSize val="0"/>
        </c:dLbls>
        <c:gapWidth val="219"/>
        <c:axId val="1289767072"/>
        <c:axId val="1289767488"/>
      </c:barChart>
      <c:lineChart>
        <c:grouping val="standard"/>
        <c:varyColors val="0"/>
        <c:ser>
          <c:idx val="2"/>
          <c:order val="2"/>
          <c:tx>
            <c:strRef>
              <c:f>IPEDS!$L$2</c:f>
              <c:strCache>
                <c:ptCount val="1"/>
                <c:pt idx="0">
                  <c:v>Ratio</c:v>
                </c:pt>
              </c:strCache>
            </c:strRef>
          </c:tx>
          <c:spPr>
            <a:ln w="28575" cap="rnd">
              <a:solidFill>
                <a:schemeClr val="accent3"/>
              </a:solidFill>
              <a:round/>
            </a:ln>
            <a:effectLst/>
          </c:spPr>
          <c:marker>
            <c:symbol val="none"/>
          </c:marker>
          <c:dLbls>
            <c:dLbl>
              <c:idx val="0"/>
              <c:layout>
                <c:manualLayout>
                  <c:x val="6.2597798791944629E-3"/>
                  <c:y val="-7.3664825046040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3F-4D2D-85B1-56396C2AB758}"/>
                </c:ext>
              </c:extLst>
            </c:dLbl>
            <c:dLbl>
              <c:idx val="1"/>
              <c:layout>
                <c:manualLayout>
                  <c:x val="-1.2519559758388926E-2"/>
                  <c:y val="-6.2615101289134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3F-4D2D-85B1-56396C2AB758}"/>
                </c:ext>
              </c:extLst>
            </c:dLbl>
            <c:dLbl>
              <c:idx val="2"/>
              <c:layout>
                <c:manualLayout>
                  <c:x val="-2.9212306102907572E-2"/>
                  <c:y val="-5.5248618784530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3F-4D2D-85B1-56396C2AB758}"/>
                </c:ext>
              </c:extLst>
            </c:dLbl>
            <c:dLbl>
              <c:idx val="3"/>
              <c:layout>
                <c:manualLayout>
                  <c:x val="-0.10015647806711141"/>
                  <c:y val="-7.36648250460403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3F-4D2D-85B1-56396C2AB75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IPEDS!$L$3:$L$6</c:f>
              <c:numCache>
                <c:formatCode>0%</c:formatCode>
                <c:ptCount val="4"/>
                <c:pt idx="0">
                  <c:v>0.24877284595300261</c:v>
                </c:pt>
                <c:pt idx="1">
                  <c:v>0.29489932885906039</c:v>
                </c:pt>
                <c:pt idx="2">
                  <c:v>0.32571744801960628</c:v>
                </c:pt>
                <c:pt idx="3">
                  <c:v>0.4261044300569149</c:v>
                </c:pt>
              </c:numCache>
            </c:numRef>
          </c:val>
          <c:smooth val="0"/>
          <c:extLst>
            <c:ext xmlns:c16="http://schemas.microsoft.com/office/drawing/2014/chart" uri="{C3380CC4-5D6E-409C-BE32-E72D297353CC}">
              <c16:uniqueId val="{00000008-B83F-4D2D-85B1-56396C2AB758}"/>
            </c:ext>
          </c:extLst>
        </c:ser>
        <c:dLbls>
          <c:showLegendKey val="0"/>
          <c:showVal val="0"/>
          <c:showCatName val="0"/>
          <c:showSerName val="0"/>
          <c:showPercent val="0"/>
          <c:showBubbleSize val="0"/>
        </c:dLbls>
        <c:marker val="1"/>
        <c:smooth val="0"/>
        <c:axId val="1077005664"/>
        <c:axId val="1077006080"/>
      </c:lineChart>
      <c:catAx>
        <c:axId val="128976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89767488"/>
        <c:crosses val="autoZero"/>
        <c:auto val="1"/>
        <c:lblAlgn val="ctr"/>
        <c:lblOffset val="100"/>
        <c:noMultiLvlLbl val="0"/>
      </c:catAx>
      <c:valAx>
        <c:axId val="1289767488"/>
        <c:scaling>
          <c:orientation val="minMax"/>
        </c:scaling>
        <c:delete val="0"/>
        <c:axPos val="l"/>
        <c:numFmt formatCode="_(* #,##0_);_(* \(#,##0\);_(* &quot;-&quot;??_);_(@_)"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89767072"/>
        <c:crosses val="autoZero"/>
        <c:crossBetween val="between"/>
      </c:valAx>
      <c:valAx>
        <c:axId val="1077006080"/>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7005664"/>
        <c:crosses val="max"/>
        <c:crossBetween val="between"/>
      </c:valAx>
      <c:catAx>
        <c:axId val="1077005664"/>
        <c:scaling>
          <c:orientation val="minMax"/>
        </c:scaling>
        <c:delete val="1"/>
        <c:axPos val="b"/>
        <c:numFmt formatCode="General" sourceLinked="1"/>
        <c:majorTickMark val="out"/>
        <c:minorTickMark val="none"/>
        <c:tickLblPos val="nextTo"/>
        <c:crossAx val="1077006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Median Total Units Taken (Districtwide) </a:t>
            </a:r>
          </a:p>
          <a:p>
            <a:pPr>
              <a:defRPr/>
            </a:pPr>
            <a:r>
              <a:rPr lang="en-US"/>
              <a:t>by Students' Home Campus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'[Average and Median Units taken by home campus fall 2019 20 21.xlsx]Sheet1'!$J$37</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21.xlsx]Sheet1'!$J$38:$J$40</c:f>
              <c:numCache>
                <c:formatCode>General</c:formatCode>
                <c:ptCount val="3"/>
                <c:pt idx="0">
                  <c:v>7</c:v>
                </c:pt>
                <c:pt idx="1">
                  <c:v>11</c:v>
                </c:pt>
                <c:pt idx="2">
                  <c:v>10</c:v>
                </c:pt>
              </c:numCache>
            </c:numRef>
          </c:val>
          <c:extLst>
            <c:ext xmlns:c16="http://schemas.microsoft.com/office/drawing/2014/chart" uri="{C3380CC4-5D6E-409C-BE32-E72D297353CC}">
              <c16:uniqueId val="{00000000-AD9C-4603-9D77-AC813668B4AC}"/>
            </c:ext>
          </c:extLst>
        </c:ser>
        <c:ser>
          <c:idx val="1"/>
          <c:order val="1"/>
          <c:tx>
            <c:strRef>
              <c:f>'[Average and Median Units taken by home campus fall 2019 20 21.xlsx]Sheet1'!$K$37</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21.xlsx]Sheet1'!$K$38:$K$40</c:f>
              <c:numCache>
                <c:formatCode>General</c:formatCode>
                <c:ptCount val="3"/>
                <c:pt idx="0">
                  <c:v>8</c:v>
                </c:pt>
                <c:pt idx="1">
                  <c:v>12</c:v>
                </c:pt>
                <c:pt idx="2">
                  <c:v>10</c:v>
                </c:pt>
              </c:numCache>
            </c:numRef>
          </c:val>
          <c:extLst>
            <c:ext xmlns:c16="http://schemas.microsoft.com/office/drawing/2014/chart" uri="{C3380CC4-5D6E-409C-BE32-E72D297353CC}">
              <c16:uniqueId val="{00000001-AD9C-4603-9D77-AC813668B4AC}"/>
            </c:ext>
          </c:extLst>
        </c:ser>
        <c:ser>
          <c:idx val="2"/>
          <c:order val="2"/>
          <c:tx>
            <c:strRef>
              <c:f>'[Average and Median Units taken by home campus fall 2019 20 21.xlsx]Sheet1'!$L$37</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21.xlsx]Sheet1'!$L$38:$L$40</c:f>
              <c:numCache>
                <c:formatCode>General</c:formatCode>
                <c:ptCount val="3"/>
                <c:pt idx="0">
                  <c:v>9</c:v>
                </c:pt>
                <c:pt idx="1">
                  <c:v>11</c:v>
                </c:pt>
                <c:pt idx="2">
                  <c:v>10.5</c:v>
                </c:pt>
              </c:numCache>
            </c:numRef>
          </c:val>
          <c:extLst>
            <c:ext xmlns:c16="http://schemas.microsoft.com/office/drawing/2014/chart" uri="{C3380CC4-5D6E-409C-BE32-E72D297353CC}">
              <c16:uniqueId val="{00000002-AD9C-4603-9D77-AC813668B4AC}"/>
            </c:ext>
          </c:extLst>
        </c:ser>
        <c:dLbls>
          <c:dLblPos val="outEnd"/>
          <c:showLegendKey val="0"/>
          <c:showVal val="1"/>
          <c:showCatName val="0"/>
          <c:showSerName val="0"/>
          <c:showPercent val="0"/>
          <c:showBubbleSize val="0"/>
        </c:dLbls>
        <c:gapWidth val="219"/>
        <c:overlap val="-27"/>
        <c:axId val="1281371663"/>
        <c:axId val="1281372495"/>
      </c:barChart>
      <c:catAx>
        <c:axId val="128137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1372495"/>
        <c:crosses val="autoZero"/>
        <c:auto val="1"/>
        <c:lblAlgn val="ctr"/>
        <c:lblOffset val="100"/>
        <c:noMultiLvlLbl val="0"/>
      </c:catAx>
      <c:valAx>
        <c:axId val="12813724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137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a:t>Ca</a:t>
            </a:r>
            <a:r>
              <a:rPr lang="en-US" sz="1400" b="0" i="0" u="none" strike="noStrike" kern="1200" spc="0" baseline="0" dirty="0">
                <a:solidFill>
                  <a:prstClr val="black">
                    <a:lumMod val="65000"/>
                    <a:lumOff val="35000"/>
                  </a:prstClr>
                </a:solidFill>
                <a:effectLst/>
                <a:latin typeface="Calibri" panose="020F0502020204030204"/>
              </a:rPr>
              <a:t>ñ</a:t>
            </a:r>
            <a:r>
              <a:rPr lang="en-US" dirty="0"/>
              <a:t>ada 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sz="1400"/>
                </a:pPr>
                <a:endParaRPr lang="en-US" sz="1400"/>
              </a:p>
            </cx:txPr>
            <cx:visibility seriesName="0" categoryName="1" value="1"/>
            <cx:separator>, </cx:separator>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a:t>Ca</a:t>
            </a:r>
            <a:r>
              <a:rPr lang="en-US" sz="1400" b="0" i="0" u="none" strike="noStrike" kern="1200" spc="0" baseline="0" dirty="0">
                <a:solidFill>
                  <a:prstClr val="black">
                    <a:lumMod val="65000"/>
                    <a:lumOff val="35000"/>
                  </a:prstClr>
                </a:solidFill>
                <a:effectLst/>
                <a:latin typeface="Calibri" panose="020F0502020204030204"/>
              </a:rPr>
              <a:t>ñ</a:t>
            </a:r>
            <a:r>
              <a:rPr lang="en-US" dirty="0"/>
              <a:t>ada 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lang="en-US" sz="1400" b="0" i="0" u="none" strike="noStrike" kern="1200" baseline="0">
                    <a:solidFill>
                      <a:prstClr val="white"/>
                    </a:solidFill>
                    <a:latin typeface="Calibri" panose="020F0502020204030204"/>
                  </a:defRPr>
                </a:pPr>
                <a:endParaRPr lang="en-US" sz="1400"/>
              </a:p>
            </cx:txPr>
            <cx:visibility seriesName="0" categoryName="1" value="1"/>
            <cx:separator>, </cx:separator>
            <cx:dataLabel idx="3" pos="ctr">
              <cx:txPr>
                <a:bodyPr spcFirstLastPara="1" vertOverflow="ellipsis" wrap="square" lIns="0" tIns="0" rIns="0" bIns="0" anchor="ctr" anchorCtr="1">
                  <a:spAutoFit/>
                </a:bodyPr>
                <a:lstStyle/>
                <a:p>
                  <a:pPr>
                    <a:defRPr lang="en-US" sz="1400" b="0" i="0" u="none" strike="noStrike" kern="1200" baseline="0">
                      <a:solidFill>
                        <a:prstClr val="white"/>
                      </a:solidFill>
                      <a:latin typeface="Calibri" panose="020F0502020204030204"/>
                    </a:defRPr>
                  </a:pPr>
                  <a:r>
                    <a:rPr lang="en-US" sz="1400"/>
                    <a:t>Earn AA AS and Transfer to 4 yr., 41%</a:t>
                  </a:r>
                  <a:endParaRPr lang="en-US" sz="1050"/>
                </a:p>
              </cx:txPr>
              <cx:visibility seriesName="0" categoryName="1" value="1"/>
              <cx:separator>, </cx:separator>
            </cx:dataLabel>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a:t>Ca</a:t>
            </a:r>
            <a:r>
              <a:rPr lang="en-US" sz="1400" b="0" i="0" u="none" strike="noStrike" kern="1200" spc="0" baseline="0" dirty="0">
                <a:solidFill>
                  <a:prstClr val="black">
                    <a:lumMod val="65000"/>
                    <a:lumOff val="35000"/>
                  </a:prstClr>
                </a:solidFill>
                <a:effectLst/>
                <a:latin typeface="Calibri" panose="020F0502020204030204"/>
              </a:rPr>
              <a:t>ñ</a:t>
            </a:r>
            <a:r>
              <a:rPr lang="en-US" dirty="0"/>
              <a:t>ada 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sz="1400"/>
                </a:pPr>
                <a:endParaRPr lang="en-US" sz="1400"/>
              </a:p>
            </cx:txPr>
            <cx:visibility seriesName="0" categoryName="1" value="1"/>
            <cx:separator>, </cx:separator>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'[Course Enrollments and Program Completion.xlsx]2020-21 Course Enrollments'!$A$2:$A$368</cx:f>
        <cx:lvl ptCount="367">
          <cx:pt idx="0">MATH-200</cx:pt>
          <cx:pt idx="1">ENGL-100</cx:pt>
          <cx:pt idx="2">ENGL-110</cx:pt>
          <cx:pt idx="3">PSYC-100</cx:pt>
          <cx:pt idx="4">BIOL-130</cx:pt>
          <cx:pt idx="5">BUS.-100</cx:pt>
          <cx:pt idx="6">PHIL-100</cx:pt>
          <cx:pt idx="7">CRER-137</cx:pt>
          <cx:pt idx="8">FITN-304.1</cx:pt>
          <cx:pt idx="9">SOCI-100</cx:pt>
          <cx:pt idx="10">OCEN-100</cx:pt>
          <cx:pt idx="11">HIST-201</cx:pt>
          <cx:pt idx="12">ECON-100</cx:pt>
          <cx:pt idx="13">PLSC-210</cx:pt>
          <cx:pt idx="14">HIST-202</cx:pt>
          <cx:pt idx="15">COMM-110</cx:pt>
          <cx:pt idx="16">MATH-120</cx:pt>
          <cx:pt idx="17">COMM-130</cx:pt>
          <cx:pt idx="18">CHEM-210</cx:pt>
          <cx:pt idx="19">BIOL-250</cx:pt>
          <cx:pt idx="20">ENGL-105</cx:pt>
          <cx:pt idx="21">MATH-800</cx:pt>
          <cx:pt idx="22">BUS.-103</cx:pt>
          <cx:pt idx="23">PSYC-200</cx:pt>
          <cx:pt idx="24">ACTG-121</cx:pt>
          <cx:pt idx="25">MATH-251</cx:pt>
          <cx:pt idx="26">MATH-252</cx:pt>
          <cx:pt idx="27">BIOL-110</cx:pt>
          <cx:pt idx="28">ASTR-100</cx:pt>
          <cx:pt idx="29">BIOL-240</cx:pt>
          <cx:pt idx="30">MATH-225</cx:pt>
          <cx:pt idx="31">BIOL-260</cx:pt>
          <cx:pt idx="32">CIS-118</cx:pt>
          <cx:pt idx="33">ASTR-101</cx:pt>
          <cx:pt idx="34">CHEM-220</cx:pt>
          <cx:pt idx="35">ECE.-201</cx:pt>
          <cx:pt idx="36">FITN-334.1</cx:pt>
          <cx:pt idx="37">ECON-102</cx:pt>
          <cx:pt idx="38">BUS.-201</cx:pt>
          <cx:pt idx="39">ANTH-125</cx:pt>
          <cx:pt idx="40">ART-101</cx:pt>
          <cx:pt idx="41">COMM-150</cx:pt>
          <cx:pt idx="42">SPAN-110</cx:pt>
          <cx:pt idx="43">PSYC-300</cx:pt>
          <cx:pt idx="44">BIOL-100</cx:pt>
          <cx:pt idx="45">ECE.-210</cx:pt>
          <cx:pt idx="46">ANTH-110</cx:pt>
          <cx:pt idx="47">ECE.-212</cx:pt>
          <cx:pt idx="48">HIST-245</cx:pt>
          <cx:pt idx="49">CHEM-410</cx:pt>
          <cx:pt idx="50">BIOL-310</cx:pt>
          <cx:pt idx="51">CIS-250</cx:pt>
          <cx:pt idx="52">DRAM-140</cx:pt>
          <cx:pt idx="53">MATH-241</cx:pt>
          <cx:pt idx="54">DANC-100</cx:pt>
          <cx:pt idx="55">MATH-110</cx:pt>
          <cx:pt idx="56">ACTG-131</cx:pt>
          <cx:pt idx="57">MUS.-100</cx:pt>
          <cx:pt idx="58">ESL-400</cx:pt>
          <cx:pt idx="59">INTD-115</cx:pt>
          <cx:pt idx="60">SOCI-105</cx:pt>
          <cx:pt idx="61">PSYC-205</cx:pt>
          <cx:pt idx="62">MATH-270</cx:pt>
          <cx:pt idx="63">MATH-253</cx:pt>
          <cx:pt idx="64">MEDA-110</cx:pt>
          <cx:pt idx="65">ARCH-110</cx:pt>
          <cx:pt idx="66">ENVS-115</cx:pt>
          <cx:pt idx="67">FITN-304.2</cx:pt>
          <cx:pt idx="68">CBOT-435</cx:pt>
          <cx:pt idx="69">COOP-670</cx:pt>
          <cx:pt idx="70">PLSC-310</cx:pt>
          <cx:pt idx="71">MATH-275</cx:pt>
          <cx:pt idx="72">ECE.-211</cx:pt>
          <cx:pt idx="73">BUS.-180</cx:pt>
          <cx:pt idx="74">ECE.-260</cx:pt>
          <cx:pt idx="75">HIST-104</cx:pt>
          <cx:pt idx="76">ECE.-254</cx:pt>
          <cx:pt idx="77">ESL-921</cx:pt>
          <cx:pt idx="78">ESL-922</cx:pt>
          <cx:pt idx="79">INTD-148</cx:pt>
          <cx:pt idx="80">CHEM-192</cx:pt>
          <cx:pt idx="81">ESL-924</cx:pt>
          <cx:pt idx="82">OCEN-101</cx:pt>
          <cx:pt idx="83">BUS.-150</cx:pt>
          <cx:pt idx="84">ANTH-126</cx:pt>
          <cx:pt idx="85">PHIL-103</cx:pt>
          <cx:pt idx="86">ENGR-100</cx:pt>
          <cx:pt idx="87">ECE.-313</cx:pt>
          <cx:pt idx="88">ART-102</cx:pt>
          <cx:pt idx="89">PHYS-260</cx:pt>
          <cx:pt idx="90">ACTG-200</cx:pt>
          <cx:pt idx="91">HMSV-100</cx:pt>
          <cx:pt idx="92">MGMT-100</cx:pt>
          <cx:pt idx="93">ENGL-165</cx:pt>
          <cx:pt idx="94">ESL-914</cx:pt>
          <cx:pt idx="95">ART-104</cx:pt>
          <cx:pt idx="96">CIS-252</cx:pt>
          <cx:pt idx="97">FASH-110</cx:pt>
          <cx:pt idx="98">LIBR-100</cx:pt>
          <cx:pt idx="99">MART-314</cx:pt>
          <cx:pt idx="100">MEDA-100</cx:pt>
          <cx:pt idx="101">MEDA-190</cx:pt>
          <cx:pt idx="102">PSYC-106</cx:pt>
          <cx:pt idx="103">BIOL-230</cx:pt>
          <cx:pt idx="104">ESL-836</cx:pt>
          <cx:pt idx="105">PHYS-250</cx:pt>
          <cx:pt idx="106">HIST-100</cx:pt>
          <cx:pt idx="107">LEGL-249</cx:pt>
          <cx:pt idx="108">SOCI-141</cx:pt>
          <cx:pt idx="109">BUS.-101</cx:pt>
          <cx:pt idx="110">PSYC-340</cx:pt>
          <cx:pt idx="111">BIOL-132</cx:pt>
          <cx:pt idx="112">ACTG-100</cx:pt>
          <cx:pt idx="113">BIOL-225</cx:pt>
          <cx:pt idx="114">CIS-284</cx:pt>
          <cx:pt idx="115">FASH-118</cx:pt>
          <cx:pt idx="116">ART-103</cx:pt>
          <cx:pt idx="117">ESL-923</cx:pt>
          <cx:pt idx="118">ECE.-366</cx:pt>
          <cx:pt idx="119">MATH-825</cx:pt>
          <cx:pt idx="120">SPAN-120</cx:pt>
          <cx:pt idx="121">LEGL-241</cx:pt>
          <cx:pt idx="122">LIT.-442</cx:pt>
          <cx:pt idx="123">KINE-109</cx:pt>
          <cx:pt idx="124">MART-420</cx:pt>
          <cx:pt idx="125">MART-379</cx:pt>
          <cx:pt idx="126">ESL-913</cx:pt>
          <cx:pt idx="127">BUS.-125</cx:pt>
          <cx:pt idx="128">BUS.-401</cx:pt>
          <cx:pt idx="129">PHIL-240</cx:pt>
          <cx:pt idx="130">MART-376</cx:pt>
          <cx:pt idx="131">PSYC-410</cx:pt>
          <cx:pt idx="132">CBOT-415</cx:pt>
          <cx:pt idx="133">CBOT-432</cx:pt>
          <cx:pt idx="134">INTD-450</cx:pt>
          <cx:pt idx="135">KINE-105</cx:pt>
          <cx:pt idx="136">MATH-190</cx:pt>
          <cx:pt idx="137">FASH-115</cx:pt>
          <cx:pt idx="138">CRER-110</cx:pt>
          <cx:pt idx="139">FASH-113</cx:pt>
          <cx:pt idx="140">INTD-175</cx:pt>
          <cx:pt idx="141">INTD-360</cx:pt>
          <cx:pt idx="142">PHIL-200</cx:pt>
          <cx:pt idx="143">ECE.-333</cx:pt>
          <cx:pt idx="144">ESL-912</cx:pt>
          <cx:pt idx="145">GEOG-100</cx:pt>
          <cx:pt idx="146">MART-441</cx:pt>
          <cx:pt idx="147">ART-204</cx:pt>
          <cx:pt idx="148">KINE-101</cx:pt>
          <cx:pt idx="149">CIS-262</cx:pt>
          <cx:pt idx="150">MART-362</cx:pt>
          <cx:pt idx="151">CIS-242</cx:pt>
          <cx:pt idx="152">INTD-361</cx:pt>
          <cx:pt idx="153">MART-371</cx:pt>
          <cx:pt idx="154">MEDA-150</cx:pt>
          <cx:pt idx="155">SPAN-131</cx:pt>
          <cx:pt idx="156">CIS-122</cx:pt>
          <cx:pt idx="157">FITN-334.2</cx:pt>
          <cx:pt idx="158">INTD-128</cx:pt>
          <cx:pt idx="159">TEAM-184</cx:pt>
          <cx:pt idx="160">CIS-295</cx:pt>
          <cx:pt idx="161">MATH-841</cx:pt>
          <cx:pt idx="162">PHYS-270</cx:pt>
          <cx:pt idx="163">KINE-137</cx:pt>
          <cx:pt idx="164">ECE.-191</cx:pt>
          <cx:pt idx="165">ART-207</cx:pt>
          <cx:pt idx="166">FASH-100</cx:pt>
          <cx:pt idx="167">FASH-173</cx:pt>
          <cx:pt idx="168">INTD-260</cx:pt>
          <cx:pt idx="169">INTD-400</cx:pt>
          <cx:pt idx="170">PHYS-220</cx:pt>
          <cx:pt idx="171">ECE.-263</cx:pt>
          <cx:pt idx="172">INTD-672</cx:pt>
          <cx:pt idx="173">MUS.-202</cx:pt>
          <cx:pt idx="174">FASH-146</cx:pt>
          <cx:pt idx="175">FASH-150</cx:pt>
          <cx:pt idx="176">INTD-150</cx:pt>
          <cx:pt idx="177">LIT.-441</cx:pt>
          <cx:pt idx="178">VARS-154</cx:pt>
          <cx:pt idx="179">ESL-808</cx:pt>
          <cx:pt idx="180">GEOL-100</cx:pt>
          <cx:pt idx="181">MART-325</cx:pt>
          <cx:pt idx="182">FITN-210</cx:pt>
          <cx:pt idx="183">MART-416</cx:pt>
          <cx:pt idx="184">TEAM-105</cx:pt>
          <cx:pt idx="185">COMM-140</cx:pt>
          <cx:pt idx="186">ECE.-242</cx:pt>
          <cx:pt idx="187">INTD-250</cx:pt>
          <cx:pt idx="188">LEGL-250</cx:pt>
          <cx:pt idx="189">MART-389</cx:pt>
          <cx:pt idx="190">PHYS-210</cx:pt>
          <cx:pt idx="191">VARS-104</cx:pt>
          <cx:pt idx="192">FASH-171</cx:pt>
          <cx:pt idx="193">MART-418</cx:pt>
          <cx:pt idx="194">COMM-180</cx:pt>
          <cx:pt idx="195">LCTR-840</cx:pt>
          <cx:pt idx="196">LEGL-252</cx:pt>
          <cx:pt idx="197">MART-405</cx:pt>
          <cx:pt idx="198">PLSC-130</cx:pt>
          <cx:pt idx="199">RADT-400</cx:pt>
          <cx:pt idx="200">SPAN-150</cx:pt>
          <cx:pt idx="201">CHEM-231</cx:pt>
          <cx:pt idx="202">ECE.-241</cx:pt>
          <cx:pt idx="203">ESL-837</cx:pt>
          <cx:pt idx="204">INTD-126</cx:pt>
          <cx:pt idx="205">INTD-151</cx:pt>
          <cx:pt idx="206">INTD-272</cx:pt>
          <cx:pt idx="207">PLSC-103</cx:pt>
          <cx:pt idx="208">PLSC-150</cx:pt>
          <cx:pt idx="209">CHEM-232</cx:pt>
          <cx:pt idx="210">DANC-150.1</cx:pt>
          <cx:pt idx="211">ESL-911</cx:pt>
          <cx:pt idx="212">FASH-170</cx:pt>
          <cx:pt idx="213">FITN-117</cx:pt>
          <cx:pt idx="214">MEDA-160</cx:pt>
          <cx:pt idx="215">VARS-114</cx:pt>
          <cx:pt idx="216">ENGR-230</cx:pt>
          <cx:pt idx="217">ESL-800</cx:pt>
          <cx:pt idx="218">FASH-132</cx:pt>
          <cx:pt idx="219">MART-366</cx:pt>
          <cx:pt idx="220">ECE.-223</cx:pt>
          <cx:pt idx="221">KINE-138</cx:pt>
          <cx:pt idx="222">LEGL-272</cx:pt>
          <cx:pt idx="223">MART-372</cx:pt>
          <cx:pt idx="224">MART-385</cx:pt>
          <cx:pt idx="225">MEDA-167</cx:pt>
          <cx:pt idx="226">CBOT-472</cx:pt>
          <cx:pt idx="227">DANC-125.1</cx:pt>
          <cx:pt idx="228">ECE.-240</cx:pt>
          <cx:pt idx="229">ENGL-161</cx:pt>
          <cx:pt idx="230">FASH-116</cx:pt>
          <cx:pt idx="231">FASH-123</cx:pt>
          <cx:pt idx="232">HIST-247</cx:pt>
          <cx:pt idx="233">MART-400</cx:pt>
          <cx:pt idx="234">SPAN-132</cx:pt>
          <cx:pt idx="235">ECE.-275</cx:pt>
          <cx:pt idx="236">ECE.-362</cx:pt>
          <cx:pt idx="237">FITN-153</cx:pt>
          <cx:pt idx="238">INTD-357</cx:pt>
          <cx:pt idx="239">LCTR-698</cx:pt>
          <cx:pt idx="240">MEDA-115</cx:pt>
          <cx:pt idx="241">MEDA-140</cx:pt>
          <cx:pt idx="242">MEDA-164</cx:pt>
          <cx:pt idx="243">SOCI-205</cx:pt>
          <cx:pt idx="244">FASH-168</cx:pt>
          <cx:pt idx="245">HIST-106</cx:pt>
          <cx:pt idx="246">MART-390</cx:pt>
          <cx:pt idx="247">MEDA-169</cx:pt>
          <cx:pt idx="248">SPAN-152</cx:pt>
          <cx:pt idx="249">SPAN-162</cx:pt>
          <cx:pt idx="250">CBOT-476</cx:pt>
          <cx:pt idx="251">CRER-401</cx:pt>
          <cx:pt idx="252">EDUC-265</cx:pt>
          <cx:pt idx="253">HIST-422</cx:pt>
          <cx:pt idx="254">INTD-367</cx:pt>
          <cx:pt idx="255">MEDA-168</cx:pt>
          <cx:pt idx="256">ECE.-225</cx:pt>
          <cx:pt idx="257">ENGR-260</cx:pt>
          <cx:pt idx="258">INTD-276</cx:pt>
          <cx:pt idx="259">METE-100</cx:pt>
          <cx:pt idx="260">MUS.-301</cx:pt>
          <cx:pt idx="261">EDUC-249</cx:pt>
          <cx:pt idx="262">LEGL-264</cx:pt>
          <cx:pt idx="263">MART-417</cx:pt>
          <cx:pt idx="264">MEDA-120</cx:pt>
          <cx:pt idx="265">CIS-286</cx:pt>
          <cx:pt idx="266">FASH-169</cx:pt>
          <cx:pt idx="267">HIST-101</cx:pt>
          <cx:pt idx="268">LCTR-810</cx:pt>
          <cx:pt idx="269">MART-378</cx:pt>
          <cx:pt idx="270">MART-442</cx:pt>
          <cx:pt idx="271">MART-446</cx:pt>
          <cx:pt idx="272">MATH-243</cx:pt>
          <cx:pt idx="273">MUS.-371</cx:pt>
          <cx:pt idx="274">RADT-435</cx:pt>
          <cx:pt idx="275">RADT-438</cx:pt>
          <cx:pt idx="276">RADT-441</cx:pt>
          <cx:pt idx="277">RADT-442</cx:pt>
          <cx:pt idx="278">ART-214</cx:pt>
          <cx:pt idx="279">EDUC-300</cx:pt>
          <cx:pt idx="280">LEGL-261</cx:pt>
          <cx:pt idx="281">MEDA-165</cx:pt>
          <cx:pt idx="282">MUS.-240</cx:pt>
          <cx:pt idx="283">PHIL-312</cx:pt>
          <cx:pt idx="284">RADT-420</cx:pt>
          <cx:pt idx="285">RADT-440</cx:pt>
          <cx:pt idx="286">RADT-448</cx:pt>
          <cx:pt idx="287">RADT-450</cx:pt>
          <cx:pt idx="288">RADT-471</cx:pt>
          <cx:pt idx="289">RADT-474</cx:pt>
          <cx:pt idx="290">ENGR-215</cx:pt>
          <cx:pt idx="291">ENGR-270</cx:pt>
          <cx:pt idx="292">FASH-162</cx:pt>
          <cx:pt idx="293">FASH-163</cx:pt>
          <cx:pt idx="294">FITN-152</cx:pt>
          <cx:pt idx="295">LCTR-822</cx:pt>
          <cx:pt idx="296">MEDA-166</cx:pt>
          <cx:pt idx="297">MEDA-672</cx:pt>
          <cx:pt idx="298">RADT-408</cx:pt>
          <cx:pt idx="299">RADT-410</cx:pt>
          <cx:pt idx="300">RADT-415</cx:pt>
          <cx:pt idx="301">RADT-428</cx:pt>
          <cx:pt idx="302">RADT-430</cx:pt>
          <cx:pt idx="303">ANTH-351</cx:pt>
          <cx:pt idx="304">DRAM-200</cx:pt>
          <cx:pt idx="305">LEGL-269</cx:pt>
          <cx:pt idx="306">LING-200</cx:pt>
          <cx:pt idx="307">PHYS-405</cx:pt>
          <cx:pt idx="308">TEAM-186</cx:pt>
          <cx:pt idx="309">CBOT-474</cx:pt>
          <cx:pt idx="310">FASH-151</cx:pt>
          <cx:pt idx="311">LCTR-151</cx:pt>
          <cx:pt idx="312">MEDA-121</cx:pt>
          <cx:pt idx="313">ENGR-261</cx:pt>
          <cx:pt idx="314">FASH-178</cx:pt>
          <cx:pt idx="315">MART-445</cx:pt>
          <cx:pt idx="316">ENGL-200</cx:pt>
          <cx:pt idx="317">LCTR-100</cx:pt>
          <cx:pt idx="318">MART-380</cx:pt>
          <cx:pt idx="319">RADT-470</cx:pt>
          <cx:pt idx="320">SPAN-140</cx:pt>
          <cx:pt idx="321">TEAM-187</cx:pt>
          <cx:pt idx="322">CBOT-448</cx:pt>
          <cx:pt idx="323">CBOT-470</cx:pt>
          <cx:pt idx="324">ENGR-210</cx:pt>
          <cx:pt idx="325">MART-422</cx:pt>
          <cx:pt idx="326">MUS.-210</cx:pt>
          <cx:pt idx="327">ART-221</cx:pt>
          <cx:pt idx="328">FITN-335.1</cx:pt>
          <cx:pt idx="329">LEGL-672</cx:pt>
          <cx:pt idx="330">MART-432</cx:pt>
          <cx:pt idx="331">MART-443</cx:pt>
          <cx:pt idx="332">SPAN-111</cx:pt>
          <cx:pt idx="333">VARS-170</cx:pt>
          <cx:pt idx="334">CIS-296</cx:pt>
          <cx:pt idx="335">FITN-334.3</cx:pt>
          <cx:pt idx="336">MART-421</cx:pt>
          <cx:pt idx="337">MART-424</cx:pt>
          <cx:pt idx="338">MART-447</cx:pt>
          <cx:pt idx="339">MUS.-302</cx:pt>
          <cx:pt idx="340">CRER-430</cx:pt>
          <cx:pt idx="341">LCTR-139</cx:pt>
          <cx:pt idx="342">LCTR-140</cx:pt>
          <cx:pt idx="343">FITN-334.4</cx:pt>
          <cx:pt idx="344">ENGR-240</cx:pt>
          <cx:pt idx="345">FASH-122</cx:pt>
          <cx:pt idx="346">ART-213</cx:pt>
          <cx:pt idx="347">CBOT-417</cx:pt>
          <cx:pt idx="348">FITN-118</cx:pt>
          <cx:pt idx="349">DANC-150.2</cx:pt>
          <cx:pt idx="350">ENGL-162</cx:pt>
          <cx:pt idx="351">INTD-695</cx:pt>
          <cx:pt idx="352">LCTR-823</cx:pt>
          <cx:pt idx="353">LCTR-841</cx:pt>
          <cx:pt idx="354">LCTR-843</cx:pt>
          <cx:pt idx="355">MUS.-303</cx:pt>
          <cx:pt idx="356">MUS.-372</cx:pt>
          <cx:pt idx="357">SPAN-112</cx:pt>
          <cx:pt idx="358">SPAN-122</cx:pt>
          <cx:pt idx="359">ART-200</cx:pt>
          <cx:pt idx="360">ECE.-695</cx:pt>
          <cx:pt idx="361">FASH-672</cx:pt>
          <cx:pt idx="362">FITN-335.2</cx:pt>
          <cx:pt idx="363">FITN-335.4</cx:pt>
          <cx:pt idx="364">MUS.-304</cx:pt>
          <cx:pt idx="365">MUS.-373</cx:pt>
          <cx:pt idx="366">RADT-695</cx:pt>
        </cx:lvl>
      </cx:strDim>
      <cx:numDim type="val">
        <cx:f>'[Course Enrollments and Program Completion.xlsx]2020-21 Course Enrollments'!$B$2:$B$368</cx:f>
        <cx:lvl ptCount="367" formatCode="General">
          <cx:pt idx="0">1364</cx:pt>
          <cx:pt idx="1">831</cx:pt>
          <cx:pt idx="2">742</cx:pt>
          <cx:pt idx="3">651</cx:pt>
          <cx:pt idx="4">536</cx:pt>
          <cx:pt idx="5">446</cx:pt>
          <cx:pt idx="6">440</cx:pt>
          <cx:pt idx="7">406</cx:pt>
          <cx:pt idx="8">402</cx:pt>
          <cx:pt idx="9">392</cx:pt>
          <cx:pt idx="10">384</cx:pt>
          <cx:pt idx="11">350</cx:pt>
          <cx:pt idx="12">341</cx:pt>
          <cx:pt idx="13">333</cx:pt>
          <cx:pt idx="14">332</cx:pt>
          <cx:pt idx="15">321</cx:pt>
          <cx:pt idx="16">305</cx:pt>
          <cx:pt idx="17">298</cx:pt>
          <cx:pt idx="18">296</cx:pt>
          <cx:pt idx="19">266</cx:pt>
          <cx:pt idx="20">259</cx:pt>
          <cx:pt idx="21">258</cx:pt>
          <cx:pt idx="22">256</cx:pt>
          <cx:pt idx="23">242</cx:pt>
          <cx:pt idx="24">239</cx:pt>
          <cx:pt idx="25">230</cx:pt>
          <cx:pt idx="26">224</cx:pt>
          <cx:pt idx="27">219</cx:pt>
          <cx:pt idx="28">214</cx:pt>
          <cx:pt idx="29">213</cx:pt>
          <cx:pt idx="30">211</cx:pt>
          <cx:pt idx="31">210</cx:pt>
          <cx:pt idx="32">208</cx:pt>
          <cx:pt idx="33">206</cx:pt>
          <cx:pt idx="34">193</cx:pt>
          <cx:pt idx="35">189</cx:pt>
          <cx:pt idx="36">186</cx:pt>
          <cx:pt idx="37">182</cx:pt>
          <cx:pt idx="38">181</cx:pt>
          <cx:pt idx="39">178</cx:pt>
          <cx:pt idx="40">176</cx:pt>
          <cx:pt idx="41">167</cx:pt>
          <cx:pt idx="42">167</cx:pt>
          <cx:pt idx="43">162</cx:pt>
          <cx:pt idx="44">158</cx:pt>
          <cx:pt idx="45">158</cx:pt>
          <cx:pt idx="46">157</cx:pt>
          <cx:pt idx="47">156</cx:pt>
          <cx:pt idx="48">155</cx:pt>
          <cx:pt idx="49">151</cx:pt>
          <cx:pt idx="50">150</cx:pt>
          <cx:pt idx="51">146</cx:pt>
          <cx:pt idx="52">143</cx:pt>
          <cx:pt idx="53">143</cx:pt>
          <cx:pt idx="54">142</cx:pt>
          <cx:pt idx="55">140</cx:pt>
          <cx:pt idx="56">135</cx:pt>
          <cx:pt idx="57">135</cx:pt>
          <cx:pt idx="58">130</cx:pt>
          <cx:pt idx="59">127</cx:pt>
          <cx:pt idx="60">125</cx:pt>
          <cx:pt idx="61">115</cx:pt>
          <cx:pt idx="62">114</cx:pt>
          <cx:pt idx="63">113</cx:pt>
          <cx:pt idx="64">110</cx:pt>
          <cx:pt idx="65">108</cx:pt>
          <cx:pt idx="66">107</cx:pt>
          <cx:pt idx="67">107</cx:pt>
          <cx:pt idx="68">106</cx:pt>
          <cx:pt idx="69">101</cx:pt>
          <cx:pt idx="70">99</cx:pt>
          <cx:pt idx="71">97</cx:pt>
          <cx:pt idx="72">95</cx:pt>
          <cx:pt idx="73">94</cx:pt>
          <cx:pt idx="74">93</cx:pt>
          <cx:pt idx="75">89</cx:pt>
          <cx:pt idx="76">84</cx:pt>
          <cx:pt idx="77">83</cx:pt>
          <cx:pt idx="78">83</cx:pt>
          <cx:pt idx="79">82</cx:pt>
          <cx:pt idx="80">79</cx:pt>
          <cx:pt idx="81">79</cx:pt>
          <cx:pt idx="82">79</cx:pt>
          <cx:pt idx="83">78</cx:pt>
          <cx:pt idx="84">77</cx:pt>
          <cx:pt idx="85">76</cx:pt>
          <cx:pt idx="86">74</cx:pt>
          <cx:pt idx="87">73</cx:pt>
          <cx:pt idx="88">70</cx:pt>
          <cx:pt idx="89">69</cx:pt>
          <cx:pt idx="90">68</cx:pt>
          <cx:pt idx="91">68</cx:pt>
          <cx:pt idx="92">68</cx:pt>
          <cx:pt idx="93">67</cx:pt>
          <cx:pt idx="94">66</cx:pt>
          <cx:pt idx="95">65</cx:pt>
          <cx:pt idx="96">65</cx:pt>
          <cx:pt idx="97">65</cx:pt>
          <cx:pt idx="98">65</cx:pt>
          <cx:pt idx="99">65</cx:pt>
          <cx:pt idx="100">65</cx:pt>
          <cx:pt idx="101">65</cx:pt>
          <cx:pt idx="102">65</cx:pt>
          <cx:pt idx="103">64</cx:pt>
          <cx:pt idx="104">64</cx:pt>
          <cx:pt idx="105">64</cx:pt>
          <cx:pt idx="106">63</cx:pt>
          <cx:pt idx="107">63</cx:pt>
          <cx:pt idx="108">63</cx:pt>
          <cx:pt idx="109">62</cx:pt>
          <cx:pt idx="110">61</cx:pt>
          <cx:pt idx="111">60</cx:pt>
          <cx:pt idx="112">59</cx:pt>
          <cx:pt idx="113">59</cx:pt>
          <cx:pt idx="114">59</cx:pt>
          <cx:pt idx="115">59</cx:pt>
          <cx:pt idx="116">58</cx:pt>
          <cx:pt idx="117">58</cx:pt>
          <cx:pt idx="118">56</cx:pt>
          <cx:pt idx="119">56</cx:pt>
          <cx:pt idx="120">56</cx:pt>
          <cx:pt idx="121">55</cx:pt>
          <cx:pt idx="122">55</cx:pt>
          <cx:pt idx="123">54</cx:pt>
          <cx:pt idx="124">54</cx:pt>
          <cx:pt idx="125">53</cx:pt>
          <cx:pt idx="126">51</cx:pt>
          <cx:pt idx="127">50</cx:pt>
          <cx:pt idx="128">50</cx:pt>
          <cx:pt idx="129">50</cx:pt>
          <cx:pt idx="130">49</cx:pt>
          <cx:pt idx="131">48</cx:pt>
          <cx:pt idx="132">47</cx:pt>
          <cx:pt idx="133">47</cx:pt>
          <cx:pt idx="134">47</cx:pt>
          <cx:pt idx="135">47</cx:pt>
          <cx:pt idx="136">47</cx:pt>
          <cx:pt idx="137">46</cx:pt>
          <cx:pt idx="138">45</cx:pt>
          <cx:pt idx="139">44</cx:pt>
          <cx:pt idx="140">44</cx:pt>
          <cx:pt idx="141">44</cx:pt>
          <cx:pt idx="142">44</cx:pt>
          <cx:pt idx="143">43</cx:pt>
          <cx:pt idx="144">43</cx:pt>
          <cx:pt idx="145">43</cx:pt>
          <cx:pt idx="146">43</cx:pt>
          <cx:pt idx="147">42</cx:pt>
          <cx:pt idx="148">42</cx:pt>
          <cx:pt idx="149">41</cx:pt>
          <cx:pt idx="150">41</cx:pt>
          <cx:pt idx="151">40</cx:pt>
          <cx:pt idx="152">40</cx:pt>
          <cx:pt idx="153">40</cx:pt>
          <cx:pt idx="154">40</cx:pt>
          <cx:pt idx="155">40</cx:pt>
          <cx:pt idx="156">39</cx:pt>
          <cx:pt idx="157">39</cx:pt>
          <cx:pt idx="158">39</cx:pt>
          <cx:pt idx="159">39</cx:pt>
          <cx:pt idx="160">38</cx:pt>
          <cx:pt idx="161">38</cx:pt>
          <cx:pt idx="162">38</cx:pt>
          <cx:pt idx="163">37</cx:pt>
          <cx:pt idx="164">36</cx:pt>
          <cx:pt idx="165">35</cx:pt>
          <cx:pt idx="166">35</cx:pt>
          <cx:pt idx="167">35</cx:pt>
          <cx:pt idx="168">35</cx:pt>
          <cx:pt idx="169">35</cx:pt>
          <cx:pt idx="170">35</cx:pt>
          <cx:pt idx="171">34</cx:pt>
          <cx:pt idx="172">34</cx:pt>
          <cx:pt idx="173">34</cx:pt>
          <cx:pt idx="174">33</cx:pt>
          <cx:pt idx="175">33</cx:pt>
          <cx:pt idx="176">33</cx:pt>
          <cx:pt idx="177">33</cx:pt>
          <cx:pt idx="178">33</cx:pt>
          <cx:pt idx="179">32</cx:pt>
          <cx:pt idx="180">32</cx:pt>
          <cx:pt idx="181">32</cx:pt>
          <cx:pt idx="182">31</cx:pt>
          <cx:pt idx="183">31</cx:pt>
          <cx:pt idx="184">31</cx:pt>
          <cx:pt idx="185">30</cx:pt>
          <cx:pt idx="186">30</cx:pt>
          <cx:pt idx="187">30</cx:pt>
          <cx:pt idx="188">30</cx:pt>
          <cx:pt idx="189">30</cx:pt>
          <cx:pt idx="190">30</cx:pt>
          <cx:pt idx="191">30</cx:pt>
          <cx:pt idx="192">29</cx:pt>
          <cx:pt idx="193">29</cx:pt>
          <cx:pt idx="194">28</cx:pt>
          <cx:pt idx="195">28</cx:pt>
          <cx:pt idx="196">28</cx:pt>
          <cx:pt idx="197">28</cx:pt>
          <cx:pt idx="198">28</cx:pt>
          <cx:pt idx="199">28</cx:pt>
          <cx:pt idx="200">28</cx:pt>
          <cx:pt idx="201">27</cx:pt>
          <cx:pt idx="202">27</cx:pt>
          <cx:pt idx="203">27</cx:pt>
          <cx:pt idx="204">27</cx:pt>
          <cx:pt idx="205">27</cx:pt>
          <cx:pt idx="206">27</cx:pt>
          <cx:pt idx="207">27</cx:pt>
          <cx:pt idx="208">27</cx:pt>
          <cx:pt idx="209">26</cx:pt>
          <cx:pt idx="210">26</cx:pt>
          <cx:pt idx="211">26</cx:pt>
          <cx:pt idx="212">26</cx:pt>
          <cx:pt idx="213">26</cx:pt>
          <cx:pt idx="214">26</cx:pt>
          <cx:pt idx="215">26</cx:pt>
          <cx:pt idx="216">25</cx:pt>
          <cx:pt idx="217">25</cx:pt>
          <cx:pt idx="218">25</cx:pt>
          <cx:pt idx="219">25</cx:pt>
          <cx:pt idx="220">24</cx:pt>
          <cx:pt idx="221">24</cx:pt>
          <cx:pt idx="222">24</cx:pt>
          <cx:pt idx="223">24</cx:pt>
          <cx:pt idx="224">24</cx:pt>
          <cx:pt idx="225">24</cx:pt>
          <cx:pt idx="226">23</cx:pt>
          <cx:pt idx="227">23</cx:pt>
          <cx:pt idx="228">23</cx:pt>
          <cx:pt idx="229">23</cx:pt>
          <cx:pt idx="230">23</cx:pt>
          <cx:pt idx="231">23</cx:pt>
          <cx:pt idx="232">23</cx:pt>
          <cx:pt idx="233">23</cx:pt>
          <cx:pt idx="234">23</cx:pt>
          <cx:pt idx="235">22</cx:pt>
          <cx:pt idx="236">22</cx:pt>
          <cx:pt idx="237">22</cx:pt>
          <cx:pt idx="238">22</cx:pt>
          <cx:pt idx="239">22</cx:pt>
          <cx:pt idx="240">22</cx:pt>
          <cx:pt idx="241">22</cx:pt>
          <cx:pt idx="242">22</cx:pt>
          <cx:pt idx="243">22</cx:pt>
          <cx:pt idx="244">21</cx:pt>
          <cx:pt idx="245">21</cx:pt>
          <cx:pt idx="246">21</cx:pt>
          <cx:pt idx="247">21</cx:pt>
          <cx:pt idx="248">21</cx:pt>
          <cx:pt idx="249">21</cx:pt>
          <cx:pt idx="250">20</cx:pt>
          <cx:pt idx="251">20</cx:pt>
          <cx:pt idx="252">20</cx:pt>
          <cx:pt idx="253">20</cx:pt>
          <cx:pt idx="254">20</cx:pt>
          <cx:pt idx="255">20</cx:pt>
          <cx:pt idx="256">19</cx:pt>
          <cx:pt idx="257">19</cx:pt>
          <cx:pt idx="258">19</cx:pt>
          <cx:pt idx="259">19</cx:pt>
          <cx:pt idx="260">19</cx:pt>
          <cx:pt idx="261">18</cx:pt>
          <cx:pt idx="262">18</cx:pt>
          <cx:pt idx="263">18</cx:pt>
          <cx:pt idx="264">18</cx:pt>
          <cx:pt idx="265">17</cx:pt>
          <cx:pt idx="266">17</cx:pt>
          <cx:pt idx="267">17</cx:pt>
          <cx:pt idx="268">17</cx:pt>
          <cx:pt idx="269">17</cx:pt>
          <cx:pt idx="270">17</cx:pt>
          <cx:pt idx="271">17</cx:pt>
          <cx:pt idx="272">17</cx:pt>
          <cx:pt idx="273">17</cx:pt>
          <cx:pt idx="274">17</cx:pt>
          <cx:pt idx="275">17</cx:pt>
          <cx:pt idx="276">17</cx:pt>
          <cx:pt idx="277">17</cx:pt>
          <cx:pt idx="278">16</cx:pt>
          <cx:pt idx="279">16</cx:pt>
          <cx:pt idx="280">16</cx:pt>
          <cx:pt idx="281">16</cx:pt>
          <cx:pt idx="282">16</cx:pt>
          <cx:pt idx="283">16</cx:pt>
          <cx:pt idx="284">16</cx:pt>
          <cx:pt idx="285">16</cx:pt>
          <cx:pt idx="286">16</cx:pt>
          <cx:pt idx="287">16</cx:pt>
          <cx:pt idx="288">16</cx:pt>
          <cx:pt idx="289">16</cx:pt>
          <cx:pt idx="290">15</cx:pt>
          <cx:pt idx="291">15</cx:pt>
          <cx:pt idx="292">15</cx:pt>
          <cx:pt idx="293">15</cx:pt>
          <cx:pt idx="294">15</cx:pt>
          <cx:pt idx="295">15</cx:pt>
          <cx:pt idx="296">15</cx:pt>
          <cx:pt idx="297">15</cx:pt>
          <cx:pt idx="298">15</cx:pt>
          <cx:pt idx="299">15</cx:pt>
          <cx:pt idx="300">15</cx:pt>
          <cx:pt idx="301">15</cx:pt>
          <cx:pt idx="302">15</cx:pt>
          <cx:pt idx="303">14</cx:pt>
          <cx:pt idx="304">14</cx:pt>
          <cx:pt idx="305">14</cx:pt>
          <cx:pt idx="306">14</cx:pt>
          <cx:pt idx="307">14</cx:pt>
          <cx:pt idx="308">14</cx:pt>
          <cx:pt idx="309">13</cx:pt>
          <cx:pt idx="310">13</cx:pt>
          <cx:pt idx="311">13</cx:pt>
          <cx:pt idx="312">13</cx:pt>
          <cx:pt idx="313">12</cx:pt>
          <cx:pt idx="314">12</cx:pt>
          <cx:pt idx="315">12</cx:pt>
          <cx:pt idx="316">11</cx:pt>
          <cx:pt idx="317">11</cx:pt>
          <cx:pt idx="318">11</cx:pt>
          <cx:pt idx="319">11</cx:pt>
          <cx:pt idx="320">11</cx:pt>
          <cx:pt idx="321">11</cx:pt>
          <cx:pt idx="322">10</cx:pt>
          <cx:pt idx="323">10</cx:pt>
          <cx:pt idx="324">10</cx:pt>
          <cx:pt idx="325">10</cx:pt>
          <cx:pt idx="326">10</cx:pt>
          <cx:pt idx="327">9</cx:pt>
          <cx:pt idx="328">9</cx:pt>
          <cx:pt idx="329">9</cx:pt>
          <cx:pt idx="330">9</cx:pt>
          <cx:pt idx="331">9</cx:pt>
          <cx:pt idx="332">9</cx:pt>
          <cx:pt idx="333">9</cx:pt>
          <cx:pt idx="334">8</cx:pt>
          <cx:pt idx="335">8</cx:pt>
          <cx:pt idx="336">8</cx:pt>
          <cx:pt idx="337">8</cx:pt>
          <cx:pt idx="338">8</cx:pt>
          <cx:pt idx="339">8</cx:pt>
          <cx:pt idx="340">7</cx:pt>
          <cx:pt idx="341">6</cx:pt>
          <cx:pt idx="342">6</cx:pt>
          <cx:pt idx="343">5</cx:pt>
          <cx:pt idx="344">4</cx:pt>
          <cx:pt idx="345">4</cx:pt>
          <cx:pt idx="346">3</cx:pt>
          <cx:pt idx="347">3</cx:pt>
          <cx:pt idx="348">3</cx:pt>
          <cx:pt idx="349">2</cx:pt>
          <cx:pt idx="350">2</cx:pt>
          <cx:pt idx="351">2</cx:pt>
          <cx:pt idx="352">2</cx:pt>
          <cx:pt idx="353">2</cx:pt>
          <cx:pt idx="354">2</cx:pt>
          <cx:pt idx="355">2</cx:pt>
          <cx:pt idx="356">2</cx:pt>
          <cx:pt idx="357">2</cx:pt>
          <cx:pt idx="358">2</cx:pt>
          <cx:pt idx="359">1</cx:pt>
          <cx:pt idx="360">1</cx:pt>
          <cx:pt idx="361">1</cx:pt>
          <cx:pt idx="362">1</cx:pt>
          <cx:pt idx="363">1</cx:pt>
          <cx:pt idx="364">1</cx:pt>
          <cx:pt idx="365">1</cx:pt>
          <cx:pt idx="366">1</cx:pt>
        </cx:lvl>
      </cx:numDim>
    </cx:data>
  </cx:chartData>
  <cx:chart>
    <cx:plotArea>
      <cx:plotAreaRegion>
        <cx:series layoutId="clusteredColumn" uniqueId="{CEF7CF2E-EAC4-4879-ADEC-8D0AF34338C5}">
          <cx:tx>
            <cx:txData>
              <cx:f>'[Course Enrollments and Program Completion.xlsx]2020-21 Course Enrollments'!$B$1</cx:f>
              <cx:v/>
            </cx:txData>
          </cx:tx>
          <cx:dataId val="0"/>
          <cx:layoutPr>
            <cx:aggregation/>
          </cx:layoutPr>
          <cx:axisId val="1"/>
        </cx:series>
        <cx:series layoutId="paretoLine" ownerIdx="0" uniqueId="{83AB4DA5-A01F-4F31-B647-A12AFF19EF5F}">
          <cx:axisId val="2"/>
        </cx:series>
      </cx:plotAreaRegion>
      <cx:axis id="0">
        <cx:catScaling gapWidth="0"/>
        <cx:tickLabels/>
      </cx:axis>
      <cx:axis id="1">
        <cx:valScaling/>
        <cx:majorGridlines/>
        <cx:tickLabels/>
      </cx:axis>
      <cx:axis id="2">
        <cx:valScaling max="1" min="0"/>
        <cx:units unit="percentage"/>
        <cx:tickLabels/>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withinLinear" id="15">
  <a:schemeClr val="accent2"/>
</cs:colorStyle>
</file>

<file path=ppt/charts/colors29.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0.05645</cdr:x>
      <cdr:y>0.027</cdr:y>
    </cdr:from>
    <cdr:to>
      <cdr:x>0.99185</cdr:x>
      <cdr:y>0.93105</cdr:y>
    </cdr:to>
    <cdr:sp macro="" textlink="">
      <cdr:nvSpPr>
        <cdr:cNvPr id="2" name="Rectangle 1">
          <a:extLst xmlns:a="http://schemas.openxmlformats.org/drawingml/2006/main">
            <a:ext uri="{FF2B5EF4-FFF2-40B4-BE49-F238E27FC236}">
              <a16:creationId xmlns:a16="http://schemas.microsoft.com/office/drawing/2014/main" id="{844E305D-1538-4542-8FAF-2553C0AAC1B0}"/>
            </a:ext>
          </a:extLst>
        </cdr:cNvPr>
        <cdr:cNvSpPr/>
      </cdr:nvSpPr>
      <cdr:spPr>
        <a:xfrm xmlns:a="http://schemas.openxmlformats.org/drawingml/2006/main">
          <a:off x="621792" y="117486"/>
          <a:ext cx="10303904" cy="39338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0.05645</cdr:x>
      <cdr:y>0.027</cdr:y>
    </cdr:from>
    <cdr:to>
      <cdr:x>0.99185</cdr:x>
      <cdr:y>0.93105</cdr:y>
    </cdr:to>
    <cdr:sp macro="" textlink="">
      <cdr:nvSpPr>
        <cdr:cNvPr id="2" name="Rectangle 1">
          <a:extLst xmlns:a="http://schemas.openxmlformats.org/drawingml/2006/main">
            <a:ext uri="{FF2B5EF4-FFF2-40B4-BE49-F238E27FC236}">
              <a16:creationId xmlns:a16="http://schemas.microsoft.com/office/drawing/2014/main" id="{844E305D-1538-4542-8FAF-2553C0AAC1B0}"/>
            </a:ext>
          </a:extLst>
        </cdr:cNvPr>
        <cdr:cNvSpPr/>
      </cdr:nvSpPr>
      <cdr:spPr>
        <a:xfrm xmlns:a="http://schemas.openxmlformats.org/drawingml/2006/main">
          <a:off x="621792" y="117486"/>
          <a:ext cx="10303904" cy="39338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0.87681</cdr:x>
      <cdr:y>0.09956</cdr:y>
    </cdr:from>
    <cdr:to>
      <cdr:x>0.90482</cdr:x>
      <cdr:y>0.17718</cdr:y>
    </cdr:to>
    <cdr:sp macro="" textlink="">
      <cdr:nvSpPr>
        <cdr:cNvPr id="2" name="TextBox 7">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9395353" y="473753"/>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0.7709</cdr:x>
      <cdr:y>0.09015</cdr:y>
    </cdr:from>
    <cdr:to>
      <cdr:x>0.79891</cdr:x>
      <cdr:y>0.16777</cdr:y>
    </cdr:to>
    <cdr:sp macro="" textlink="">
      <cdr:nvSpPr>
        <cdr:cNvPr id="4" name="TextBox 5">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8260491" y="428979"/>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0.61772</cdr:x>
      <cdr:y>0.09216</cdr:y>
    </cdr:from>
    <cdr:to>
      <cdr:x>0.64573</cdr:x>
      <cdr:y>0.16978</cdr:y>
    </cdr:to>
    <cdr:sp macro="" textlink="">
      <cdr:nvSpPr>
        <cdr:cNvPr id="5" name="TextBox 7">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6619098" y="438536"/>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0.57652</cdr:x>
      <cdr:y>0.09216</cdr:y>
    </cdr:from>
    <cdr:to>
      <cdr:x>0.60453</cdr:x>
      <cdr:y>0.16978</cdr:y>
    </cdr:to>
    <cdr:sp macro="" textlink="">
      <cdr:nvSpPr>
        <cdr:cNvPr id="6" name="TextBox 20">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6177616" y="438536"/>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0.81414</cdr:x>
      <cdr:y>0.08739</cdr:y>
    </cdr:from>
    <cdr:to>
      <cdr:x>0.98473</cdr:x>
      <cdr:y>0.41272</cdr:y>
    </cdr:to>
    <cdr:sp macro="" textlink="">
      <cdr:nvSpPr>
        <cdr:cNvPr id="2" name="Oval 1"/>
        <cdr:cNvSpPr/>
      </cdr:nvSpPr>
      <cdr:spPr>
        <a:xfrm xmlns:a="http://schemas.openxmlformats.org/drawingml/2006/main">
          <a:off x="5916825" y="290507"/>
          <a:ext cx="1239747" cy="1081461"/>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0.05711</cdr:x>
      <cdr:y>0.33271</cdr:y>
    </cdr:from>
    <cdr:to>
      <cdr:x>0.13152</cdr:x>
      <cdr:y>0.40544</cdr:y>
    </cdr:to>
    <cdr:sp macro="" textlink="">
      <cdr:nvSpPr>
        <cdr:cNvPr id="4" name="TextBox 3"/>
        <cdr:cNvSpPr txBox="1"/>
      </cdr:nvSpPr>
      <cdr:spPr>
        <a:xfrm xmlns:a="http://schemas.openxmlformats.org/drawingml/2006/main">
          <a:off x="415071" y="1106000"/>
          <a:ext cx="540726" cy="241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rgbClr val="FF0000"/>
              </a:solidFill>
            </a:rPr>
            <a:t>gap</a:t>
          </a:r>
        </a:p>
      </cdr:txBody>
    </cdr:sp>
  </cdr:relSizeAnchor>
  <cdr:relSizeAnchor xmlns:cdr="http://schemas.openxmlformats.org/drawingml/2006/chartDrawing">
    <cdr:from>
      <cdr:x>0.88794</cdr:x>
      <cdr:y>0.20906</cdr:y>
    </cdr:from>
    <cdr:to>
      <cdr:x>0.92061</cdr:x>
      <cdr:y>0.20906</cdr:y>
    </cdr:to>
    <cdr:cxnSp macro="">
      <cdr:nvCxnSpPr>
        <cdr:cNvPr id="6" name="Straight Arrow Connector 5">
          <a:extLst xmlns:a="http://schemas.openxmlformats.org/drawingml/2006/main">
            <a:ext uri="{FF2B5EF4-FFF2-40B4-BE49-F238E27FC236}">
              <a16:creationId xmlns:a16="http://schemas.microsoft.com/office/drawing/2014/main" id="{33346840-4B5A-454B-9506-89D97E5E9E7D}"/>
            </a:ext>
          </a:extLst>
        </cdr:cNvPr>
        <cdr:cNvCxnSpPr/>
      </cdr:nvCxnSpPr>
      <cdr:spPr>
        <a:xfrm xmlns:a="http://schemas.openxmlformats.org/drawingml/2006/main">
          <a:off x="6453188" y="694960"/>
          <a:ext cx="237393" cy="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0.75805</cdr:x>
      <cdr:y>0.7575</cdr:y>
    </cdr:from>
    <cdr:to>
      <cdr:x>0.92598</cdr:x>
      <cdr:y>0.90384</cdr:y>
    </cdr:to>
    <cdr:sp macro="" textlink="">
      <cdr:nvSpPr>
        <cdr:cNvPr id="2" name="TextBox 1"/>
        <cdr:cNvSpPr txBox="1"/>
      </cdr:nvSpPr>
      <cdr:spPr>
        <a:xfrm xmlns:a="http://schemas.openxmlformats.org/drawingml/2006/main">
          <a:off x="8871284" y="3296119"/>
          <a:ext cx="1965158" cy="636789"/>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gn="ctr"/>
          <a:r>
            <a:rPr lang="en-US" b="1" u="sng" dirty="0"/>
            <a:t>Persistence Rate Overall:</a:t>
          </a:r>
        </a:p>
        <a:p xmlns:a="http://schemas.openxmlformats.org/drawingml/2006/main">
          <a:pPr algn="ctr"/>
          <a:r>
            <a:rPr lang="en-US" sz="1100" dirty="0"/>
            <a:t>Fall 19 to Spring 20:  65%</a:t>
          </a:r>
        </a:p>
        <a:p xmlns:a="http://schemas.openxmlformats.org/drawingml/2006/main">
          <a:pPr algn="ctr"/>
          <a:r>
            <a:rPr lang="en-US" dirty="0"/>
            <a:t>Fall 20 to Spring 21:  69%</a:t>
          </a:r>
          <a:endParaRPr lang="en-US" sz="1100" dirty="0"/>
        </a:p>
      </cdr:txBody>
    </cdr:sp>
  </cdr:relSizeAnchor>
</c:userShapes>
</file>

<file path=ppt/ink/ink1.xml><?xml version="1.0" encoding="utf-8"?>
<inkml:ink xmlns:inkml="http://www.w3.org/2003/InkML">
  <inkml:definitions>
    <inkml:context xml:id="ctx0">
      <inkml:inkSource xml:id="inkSrc0">
        <inkml:traceFormat>
          <inkml:channel name="X" type="integer" min="-2400" max="1920" units="cm"/>
          <inkml:channel name="Y" type="integer" max="1350" units="cm"/>
          <inkml:channel name="T" type="integer" max="2.14748E9" units="dev"/>
        </inkml:traceFormat>
        <inkml:channelProperties>
          <inkml:channelProperty channel="X" name="resolution" value="139.80583" units="1/cm"/>
          <inkml:channelProperty channel="Y" name="resolution" value="78.03468" units="1/cm"/>
          <inkml:channelProperty channel="T" name="resolution" value="1" units="1/dev"/>
        </inkml:channelProperties>
      </inkml:inkSource>
      <inkml:timestamp xml:id="ts0" timeString="2021-10-27T21:54:25.90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90 0,'43'0'157,"21"0"-142,-21 0-15,64 0 16,-21 0-16,-1 0 16,-21 0-16,1 0 15,-1 0-15,43 0 16,-64 0-16,-22 0 15,65 0-15,-44 0 16,23 0 0,-1 0-16,21 0 15,1 0-15,-22 0 16,0 0-16,1 0 0,42 0 16,-43 0-1,0 0-15,0 0 16,22 0-16,-1 0 15,-20 0-15,20 0 16,-21 0-16,1 0 16,-1 0-16,64 36 15,-85-36-15,-22 0 16,44 0-16,-23 0 16,23 0-16,-44 0 15,43 0-15,0 0 16,-42 0-1,21 0-15,-22 0 0,0 0 16,22 0-16,0 0 16,21 0-16,22 0 15,-22 0 1,-21 0-16,42 0 16,-20 0-16,-23 0 15,1 0-15,21 0 16,22-18-16,-43 18 15,0 0-15,21 0 16,21-18-16,-63 18 16,-1 0-16,22 0 15,0 0-15,0 0 16,-1 0-16,1-17 16,21 17-16,-42 0 15,21 0-15,21 0 16,-43 0-1,22 0 1,-22 0-16,22 0 16,0 0-16,21 0 0,-42 0 15,42 0 1,-21 0 0,21 0-16,-21 0 15,0 0-15,21 0 16,-43 0-16,22 0 15,0 0 1,-22 0-16,22 0 16,-22 0-16,1 0 15,-1 0-15,1 0 16,42 0-16,-43 0 16,22 0-1,0 0 1,0 0-16,-1 0 0,23 0 15,42 0-15,-22 0 16,-63 0-16,63 0 16,-42 0-1,21 0-15,0 0 16,-42 0-16,21 0 16,-22 0-16,0 0 15,1 0 1,-1 0-1,1 0 1,-1 0-16,0 0 16,22 0-16,0 0 15,0 0-15,21 0 16,-21 0-16,-22 0 16,22 0-1,-22 0-15,22 0 16,-21 0-1,20 0-15,23 0 16,-1 0-16,-21 0 16,-1 0-16,-20 0 0,-1 0 15,65 0-15,-65 0 32,22 0-32,-22 0 31,22 0-31,-21 0 15,20 0-15,-20 0 16,63 0-16,-63 0 16,42 0-1,-43 0-15,1 0 16,-1 0-16,1 0 31,-1 0 79,43 0-95,-21 0 1,-22 0-16,1 0 94,-1 0-79,22 0 16,0 0-15,-22 0 0,1 0-16,-1 0 31,0 0-15,1 0-1,-1 0 173,22 0-188,-22 0 47,1 0-32,-1 17-15,22-17 31,-22 0-15,1 18-16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A6BE6-2159-411A-98EB-38419A810B40}"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FA357-B2C6-4397-A7DA-8A6351F549A6}" type="slidenum">
              <a:rPr lang="en-US" smtClean="0"/>
              <a:t>‹#›</a:t>
            </a:fld>
            <a:endParaRPr lang="en-US"/>
          </a:p>
        </p:txBody>
      </p:sp>
    </p:spTree>
    <p:extLst>
      <p:ext uri="{BB962C8B-B14F-4D97-AF65-F5344CB8AC3E}">
        <p14:creationId xmlns:p14="http://schemas.microsoft.com/office/powerpoint/2010/main" val="326191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301C1-500C-408F-96A0-93070BF34375}" type="slidenum">
              <a:rPr lang="en-US" smtClean="0"/>
              <a:t>6</a:t>
            </a:fld>
            <a:endParaRPr lang="en-US"/>
          </a:p>
        </p:txBody>
      </p:sp>
    </p:spTree>
    <p:extLst>
      <p:ext uri="{BB962C8B-B14F-4D97-AF65-F5344CB8AC3E}">
        <p14:creationId xmlns:p14="http://schemas.microsoft.com/office/powerpoint/2010/main" val="20123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 of FT students are in a special program</a:t>
            </a:r>
          </a:p>
        </p:txBody>
      </p:sp>
      <p:sp>
        <p:nvSpPr>
          <p:cNvPr id="4" name="Slide Number Placeholder 3"/>
          <p:cNvSpPr>
            <a:spLocks noGrp="1"/>
          </p:cNvSpPr>
          <p:nvPr>
            <p:ph type="sldNum" sz="quarter" idx="5"/>
          </p:nvPr>
        </p:nvSpPr>
        <p:spPr/>
        <p:txBody>
          <a:bodyPr/>
          <a:lstStyle/>
          <a:p>
            <a:fld id="{861F125B-46BA-42BD-94A5-81509B625E36}" type="slidenum">
              <a:rPr lang="en-US" smtClean="0"/>
              <a:t>38</a:t>
            </a:fld>
            <a:endParaRPr lang="en-US"/>
          </a:p>
        </p:txBody>
      </p:sp>
    </p:spTree>
    <p:extLst>
      <p:ext uri="{BB962C8B-B14F-4D97-AF65-F5344CB8AC3E}">
        <p14:creationId xmlns:p14="http://schemas.microsoft.com/office/powerpoint/2010/main" val="391244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 of degree earners who completed an award in the given time</a:t>
            </a:r>
          </a:p>
        </p:txBody>
      </p:sp>
      <p:sp>
        <p:nvSpPr>
          <p:cNvPr id="4" name="Slide Number Placeholder 3"/>
          <p:cNvSpPr>
            <a:spLocks noGrp="1"/>
          </p:cNvSpPr>
          <p:nvPr>
            <p:ph type="sldNum" sz="quarter" idx="5"/>
          </p:nvPr>
        </p:nvSpPr>
        <p:spPr/>
        <p:txBody>
          <a:bodyPr/>
          <a:lstStyle/>
          <a:p>
            <a:fld id="{67ECA736-81D6-4E44-9CCF-6104F9825254}" type="slidenum">
              <a:rPr lang="en-US" smtClean="0"/>
              <a:t>44</a:t>
            </a:fld>
            <a:endParaRPr lang="en-US"/>
          </a:p>
        </p:txBody>
      </p:sp>
    </p:spTree>
    <p:extLst>
      <p:ext uri="{BB962C8B-B14F-4D97-AF65-F5344CB8AC3E}">
        <p14:creationId xmlns:p14="http://schemas.microsoft.com/office/powerpoint/2010/main" val="62001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first time student cohort 2015</a:t>
            </a:r>
          </a:p>
        </p:txBody>
      </p:sp>
      <p:sp>
        <p:nvSpPr>
          <p:cNvPr id="4" name="Slide Number Placeholder 3"/>
          <p:cNvSpPr>
            <a:spLocks noGrp="1"/>
          </p:cNvSpPr>
          <p:nvPr>
            <p:ph type="sldNum" sz="quarter" idx="5"/>
          </p:nvPr>
        </p:nvSpPr>
        <p:spPr/>
        <p:txBody>
          <a:bodyPr/>
          <a:lstStyle/>
          <a:p>
            <a:fld id="{67ECA736-81D6-4E44-9CCF-6104F9825254}" type="slidenum">
              <a:rPr lang="en-US" smtClean="0"/>
              <a:t>47</a:t>
            </a:fld>
            <a:endParaRPr lang="en-US"/>
          </a:p>
        </p:txBody>
      </p:sp>
    </p:spTree>
    <p:extLst>
      <p:ext uri="{BB962C8B-B14F-4D97-AF65-F5344CB8AC3E}">
        <p14:creationId xmlns:p14="http://schemas.microsoft.com/office/powerpoint/2010/main" val="4216032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only years we have, new data comes out at a lag</a:t>
            </a:r>
          </a:p>
        </p:txBody>
      </p:sp>
      <p:sp>
        <p:nvSpPr>
          <p:cNvPr id="4" name="Slide Number Placeholder 3"/>
          <p:cNvSpPr>
            <a:spLocks noGrp="1"/>
          </p:cNvSpPr>
          <p:nvPr>
            <p:ph type="sldNum" sz="quarter" idx="5"/>
          </p:nvPr>
        </p:nvSpPr>
        <p:spPr/>
        <p:txBody>
          <a:bodyPr/>
          <a:lstStyle/>
          <a:p>
            <a:fld id="{67ECA736-81D6-4E44-9CCF-6104F9825254}" type="slidenum">
              <a:rPr lang="en-US" smtClean="0"/>
              <a:t>50</a:t>
            </a:fld>
            <a:endParaRPr lang="en-US"/>
          </a:p>
        </p:txBody>
      </p:sp>
    </p:spTree>
    <p:extLst>
      <p:ext uri="{BB962C8B-B14F-4D97-AF65-F5344CB8AC3E}">
        <p14:creationId xmlns:p14="http://schemas.microsoft.com/office/powerpoint/2010/main" val="425707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 of degree earners who completed an award in the given time</a:t>
            </a:r>
          </a:p>
        </p:txBody>
      </p:sp>
      <p:sp>
        <p:nvSpPr>
          <p:cNvPr id="4" name="Slide Number Placeholder 3"/>
          <p:cNvSpPr>
            <a:spLocks noGrp="1"/>
          </p:cNvSpPr>
          <p:nvPr>
            <p:ph type="sldNum" sz="quarter" idx="5"/>
          </p:nvPr>
        </p:nvSpPr>
        <p:spPr/>
        <p:txBody>
          <a:bodyPr/>
          <a:lstStyle/>
          <a:p>
            <a:fld id="{67ECA736-81D6-4E44-9CCF-6104F9825254}" type="slidenum">
              <a:rPr lang="en-US" smtClean="0"/>
              <a:t>58</a:t>
            </a:fld>
            <a:endParaRPr lang="en-US"/>
          </a:p>
        </p:txBody>
      </p:sp>
    </p:spTree>
    <p:extLst>
      <p:ext uri="{BB962C8B-B14F-4D97-AF65-F5344CB8AC3E}">
        <p14:creationId xmlns:p14="http://schemas.microsoft.com/office/powerpoint/2010/main" val="135867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first time student cohort 2015</a:t>
            </a:r>
          </a:p>
        </p:txBody>
      </p:sp>
      <p:sp>
        <p:nvSpPr>
          <p:cNvPr id="4" name="Slide Number Placeholder 3"/>
          <p:cNvSpPr>
            <a:spLocks noGrp="1"/>
          </p:cNvSpPr>
          <p:nvPr>
            <p:ph type="sldNum" sz="quarter" idx="5"/>
          </p:nvPr>
        </p:nvSpPr>
        <p:spPr/>
        <p:txBody>
          <a:bodyPr/>
          <a:lstStyle/>
          <a:p>
            <a:fld id="{67ECA736-81D6-4E44-9CCF-6104F9825254}" type="slidenum">
              <a:rPr lang="en-US" smtClean="0"/>
              <a:t>59</a:t>
            </a:fld>
            <a:endParaRPr lang="en-US"/>
          </a:p>
        </p:txBody>
      </p:sp>
    </p:spTree>
    <p:extLst>
      <p:ext uri="{BB962C8B-B14F-4D97-AF65-F5344CB8AC3E}">
        <p14:creationId xmlns:p14="http://schemas.microsoft.com/office/powerpoint/2010/main" val="28446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268f17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268f17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789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buFont typeface="Courier New" panose="02070309020205020404" pitchFamily="49" charset="0"/>
              <a:buNone/>
            </a:pPr>
            <a:r>
              <a:rPr lang="en-US" sz="3000" dirty="0"/>
              <a:t>Students in the Rapid Accumulation</a:t>
            </a:r>
            <a:r>
              <a:rPr lang="en-US" sz="3000" baseline="0" dirty="0"/>
              <a:t> were more likely to be…</a:t>
            </a:r>
            <a:endParaRPr lang="en-US" sz="3000" dirty="0"/>
          </a:p>
          <a:p>
            <a:pPr lvl="1">
              <a:lnSpc>
                <a:spcPct val="120000"/>
              </a:lnSpc>
              <a:buFont typeface="Courier New" panose="02070309020205020404" pitchFamily="49" charset="0"/>
              <a:buChar char="o"/>
            </a:pPr>
            <a:r>
              <a:rPr lang="en-US" sz="3000" dirty="0"/>
              <a:t>White than Hispanic (11x)</a:t>
            </a:r>
          </a:p>
          <a:p>
            <a:pPr lvl="1">
              <a:lnSpc>
                <a:spcPct val="120000"/>
              </a:lnSpc>
              <a:buFont typeface="Courier New" panose="02070309020205020404" pitchFamily="49" charset="0"/>
              <a:buChar char="o"/>
            </a:pPr>
            <a:r>
              <a:rPr lang="en-US" sz="3000" dirty="0"/>
              <a:t>Black or Multiracial than Hispanic (5x)</a:t>
            </a:r>
          </a:p>
          <a:p>
            <a:pPr lvl="1">
              <a:lnSpc>
                <a:spcPct val="120000"/>
              </a:lnSpc>
              <a:buFont typeface="Courier New" panose="02070309020205020404" pitchFamily="49" charset="0"/>
              <a:buChar char="o"/>
            </a:pPr>
            <a:r>
              <a:rPr lang="en-US" sz="3000" dirty="0"/>
              <a:t>AANAPI than Hispanic (5x)</a:t>
            </a:r>
          </a:p>
          <a:p>
            <a:pPr lvl="1">
              <a:lnSpc>
                <a:spcPct val="120000"/>
              </a:lnSpc>
              <a:buFont typeface="Courier New" panose="02070309020205020404" pitchFamily="49" charset="0"/>
              <a:buNone/>
            </a:pPr>
            <a:r>
              <a:rPr lang="en-US" sz="3000" dirty="0"/>
              <a:t>…than</a:t>
            </a:r>
            <a:r>
              <a:rPr lang="en-US" sz="3000" baseline="0" dirty="0"/>
              <a:t> the low accumulation group</a:t>
            </a:r>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70</a:t>
            </a:fld>
            <a:endParaRPr lang="en-US"/>
          </a:p>
        </p:txBody>
      </p:sp>
    </p:spTree>
    <p:extLst>
      <p:ext uri="{BB962C8B-B14F-4D97-AF65-F5344CB8AC3E}">
        <p14:creationId xmlns:p14="http://schemas.microsoft.com/office/powerpoint/2010/main" val="408941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396" indent="0">
              <a:buNone/>
            </a:pPr>
            <a:r>
              <a:rPr lang="en-US" sz="3600" dirty="0"/>
              <a:t>Students in the Rapid Accumulation Group are more likely to be…..</a:t>
            </a:r>
          </a:p>
          <a:p>
            <a:pPr marL="152396" indent="0">
              <a:buNone/>
            </a:pPr>
            <a:endParaRPr lang="en-US" dirty="0"/>
          </a:p>
          <a:p>
            <a:pPr marL="152396" indent="0">
              <a:lnSpc>
                <a:spcPct val="120000"/>
              </a:lnSpc>
              <a:buNone/>
            </a:pPr>
            <a:endParaRPr lang="en-US" dirty="0"/>
          </a:p>
          <a:p>
            <a:pPr lvl="1">
              <a:lnSpc>
                <a:spcPct val="120000"/>
              </a:lnSpc>
              <a:buFont typeface="Courier New" panose="02070309020205020404" pitchFamily="49" charset="0"/>
              <a:buChar char="o"/>
            </a:pPr>
            <a:r>
              <a:rPr lang="en-US" sz="3000" dirty="0"/>
              <a:t>Degree or Transfer seeking (24x)</a:t>
            </a:r>
          </a:p>
          <a:p>
            <a:pPr lvl="1">
              <a:lnSpc>
                <a:spcPct val="120000"/>
              </a:lnSpc>
              <a:buFont typeface="Courier New" panose="02070309020205020404" pitchFamily="49" charset="0"/>
              <a:buChar char="o"/>
            </a:pPr>
            <a:r>
              <a:rPr lang="en-US" sz="3000" dirty="0"/>
              <a:t>Ag 20 or younger when they start college (16x)</a:t>
            </a:r>
          </a:p>
          <a:p>
            <a:pPr lvl="1">
              <a:lnSpc>
                <a:spcPct val="120000"/>
              </a:lnSpc>
              <a:buFont typeface="Courier New" panose="02070309020205020404" pitchFamily="49" charset="0"/>
              <a:buChar char="o"/>
            </a:pPr>
            <a:endParaRPr lang="en-US" sz="3000" dirty="0"/>
          </a:p>
          <a:p>
            <a:pPr marL="152396" indent="0" algn="r">
              <a:buNone/>
            </a:pPr>
            <a:r>
              <a:rPr lang="en-US" sz="3600" dirty="0"/>
              <a:t>…than the Low Accumulation Group</a:t>
            </a:r>
          </a:p>
          <a:p>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71</a:t>
            </a:fld>
            <a:endParaRPr lang="en-US"/>
          </a:p>
        </p:txBody>
      </p:sp>
    </p:spTree>
    <p:extLst>
      <p:ext uri="{BB962C8B-B14F-4D97-AF65-F5344CB8AC3E}">
        <p14:creationId xmlns:p14="http://schemas.microsoft.com/office/powerpoint/2010/main" val="1817698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fd528dca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fd528dca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31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301C1-500C-408F-96A0-93070BF34375}" type="slidenum">
              <a:rPr lang="en-US" smtClean="0"/>
              <a:t>7</a:t>
            </a:fld>
            <a:endParaRPr lang="en-US"/>
          </a:p>
        </p:txBody>
      </p:sp>
    </p:spTree>
    <p:extLst>
      <p:ext uri="{BB962C8B-B14F-4D97-AF65-F5344CB8AC3E}">
        <p14:creationId xmlns:p14="http://schemas.microsoft.com/office/powerpoint/2010/main" val="1722987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4d863348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4d863348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396" indent="0">
              <a:buNone/>
            </a:pPr>
            <a:r>
              <a:rPr lang="en-US" sz="3600" dirty="0"/>
              <a:t>Students in the Rapid Accumulation Group are more likely to be…..</a:t>
            </a:r>
          </a:p>
          <a:p>
            <a:pPr marL="152396" indent="0">
              <a:buNone/>
            </a:pPr>
            <a:endParaRPr lang="en-US" dirty="0"/>
          </a:p>
          <a:p>
            <a:pPr marL="152396" indent="0">
              <a:lnSpc>
                <a:spcPct val="120000"/>
              </a:lnSpc>
              <a:buNone/>
            </a:pPr>
            <a:endParaRPr lang="en-US" dirty="0"/>
          </a:p>
          <a:p>
            <a:pPr lvl="1">
              <a:lnSpc>
                <a:spcPct val="120000"/>
              </a:lnSpc>
              <a:buFont typeface="Courier New" panose="02070309020205020404" pitchFamily="49" charset="0"/>
              <a:buChar char="o"/>
            </a:pPr>
            <a:r>
              <a:rPr lang="en-US" sz="3000" dirty="0"/>
              <a:t>Degree or Transfer seeking (24x)</a:t>
            </a:r>
          </a:p>
          <a:p>
            <a:pPr lvl="1">
              <a:lnSpc>
                <a:spcPct val="120000"/>
              </a:lnSpc>
              <a:buFont typeface="Courier New" panose="02070309020205020404" pitchFamily="49" charset="0"/>
              <a:buChar char="o"/>
            </a:pPr>
            <a:r>
              <a:rPr lang="en-US" sz="3000" dirty="0"/>
              <a:t>Ag 20 or younger when they start college (16x)</a:t>
            </a:r>
          </a:p>
          <a:p>
            <a:pPr lvl="1">
              <a:lnSpc>
                <a:spcPct val="120000"/>
              </a:lnSpc>
              <a:buFont typeface="Courier New" panose="02070309020205020404" pitchFamily="49" charset="0"/>
              <a:buChar char="o"/>
            </a:pPr>
            <a:r>
              <a:rPr lang="en-US" sz="3000" dirty="0"/>
              <a:t>White than Hispanic (11x)</a:t>
            </a:r>
          </a:p>
          <a:p>
            <a:pPr lvl="1">
              <a:lnSpc>
                <a:spcPct val="120000"/>
              </a:lnSpc>
              <a:buFont typeface="Courier New" panose="02070309020205020404" pitchFamily="49" charset="0"/>
              <a:buChar char="o"/>
            </a:pPr>
            <a:r>
              <a:rPr lang="en-US" sz="3000" dirty="0"/>
              <a:t>Black or Multiracial than Hispanic (5x)</a:t>
            </a:r>
          </a:p>
          <a:p>
            <a:pPr lvl="1">
              <a:lnSpc>
                <a:spcPct val="120000"/>
              </a:lnSpc>
              <a:buFont typeface="Courier New" panose="02070309020205020404" pitchFamily="49" charset="0"/>
              <a:buChar char="o"/>
            </a:pPr>
            <a:r>
              <a:rPr lang="en-US" sz="3000" dirty="0"/>
              <a:t>AANAPI than Hispanic (5x)</a:t>
            </a:r>
          </a:p>
          <a:p>
            <a:pPr marL="152396" indent="0" algn="r">
              <a:buNone/>
            </a:pPr>
            <a:r>
              <a:rPr lang="en-US" sz="3600" dirty="0"/>
              <a:t>…than the Low Accumulation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no</a:t>
            </a:r>
            <a:r>
              <a:rPr lang="en" dirty="0"/>
              <a:t> significant demographic differences betweem the Rapid and Steady Accumulation Groups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564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4d863348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4d863348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155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268f17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268f17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297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could be a remedial math and English issue….since this is a Fall 2016 cohort</a:t>
            </a:r>
          </a:p>
        </p:txBody>
      </p:sp>
      <p:sp>
        <p:nvSpPr>
          <p:cNvPr id="4" name="Slide Number Placeholder 3"/>
          <p:cNvSpPr>
            <a:spLocks noGrp="1"/>
          </p:cNvSpPr>
          <p:nvPr>
            <p:ph type="sldNum" sz="quarter" idx="10"/>
          </p:nvPr>
        </p:nvSpPr>
        <p:spPr/>
        <p:txBody>
          <a:bodyPr/>
          <a:lstStyle/>
          <a:p>
            <a:fld id="{5C09189A-FAA8-4ADB-9184-885662027801}" type="slidenum">
              <a:rPr lang="en-US" smtClean="0"/>
              <a:t>83</a:t>
            </a:fld>
            <a:endParaRPr lang="en-US"/>
          </a:p>
        </p:txBody>
      </p:sp>
    </p:spTree>
    <p:extLst>
      <p:ext uri="{BB962C8B-B14F-4D97-AF65-F5344CB8AC3E}">
        <p14:creationId xmlns:p14="http://schemas.microsoft.com/office/powerpoint/2010/main" val="3841823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Differences between Canada and CSM are statistically significant (</a:t>
            </a:r>
            <a:r>
              <a:rPr lang="en-US" i="1" dirty="0"/>
              <a:t>p</a:t>
            </a:r>
            <a:r>
              <a:rPr lang="en-US" dirty="0"/>
              <a:t>&lt;.05)</a:t>
            </a:r>
          </a:p>
        </p:txBody>
      </p:sp>
      <p:sp>
        <p:nvSpPr>
          <p:cNvPr id="4" name="Slide Number Placeholder 3"/>
          <p:cNvSpPr>
            <a:spLocks noGrp="1"/>
          </p:cNvSpPr>
          <p:nvPr>
            <p:ph type="sldNum" sz="quarter" idx="5"/>
          </p:nvPr>
        </p:nvSpPr>
        <p:spPr/>
        <p:txBody>
          <a:bodyPr/>
          <a:lstStyle/>
          <a:p>
            <a:fld id="{98627E26-67BF-4CFD-AB72-F95B8B084068}" type="slidenum">
              <a:rPr lang="en-US" smtClean="0"/>
              <a:t>88</a:t>
            </a:fld>
            <a:endParaRPr lang="en-US"/>
          </a:p>
        </p:txBody>
      </p:sp>
    </p:spTree>
    <p:extLst>
      <p:ext uri="{BB962C8B-B14F-4D97-AF65-F5344CB8AC3E}">
        <p14:creationId xmlns:p14="http://schemas.microsoft.com/office/powerpoint/2010/main" val="266831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p>
        </p:txBody>
      </p:sp>
      <p:sp>
        <p:nvSpPr>
          <p:cNvPr id="4" name="Slide Number Placeholder 3"/>
          <p:cNvSpPr>
            <a:spLocks noGrp="1"/>
          </p:cNvSpPr>
          <p:nvPr>
            <p:ph type="sldNum" sz="quarter" idx="10"/>
          </p:nvPr>
        </p:nvSpPr>
        <p:spPr/>
        <p:txBody>
          <a:bodyPr/>
          <a:lstStyle/>
          <a:p>
            <a:fld id="{98627E26-67BF-4CFD-AB72-F95B8B084068}" type="slidenum">
              <a:rPr lang="en-US" smtClean="0"/>
              <a:t>89</a:t>
            </a:fld>
            <a:endParaRPr lang="en-US"/>
          </a:p>
        </p:txBody>
      </p:sp>
    </p:spTree>
    <p:extLst>
      <p:ext uri="{BB962C8B-B14F-4D97-AF65-F5344CB8AC3E}">
        <p14:creationId xmlns:p14="http://schemas.microsoft.com/office/powerpoint/2010/main" val="3082393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Steinberg</a:t>
            </a:r>
            <a:r>
              <a:rPr lang="en-US" baseline="0" dirty="0"/>
              <a:t> &amp; Hart analysis, Facilities Master Planning consultants for SMCCCD 2021-22</a:t>
            </a:r>
            <a:endParaRPr lang="en-US" dirty="0"/>
          </a:p>
          <a:p>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96</a:t>
            </a:fld>
            <a:endParaRPr lang="en-US"/>
          </a:p>
        </p:txBody>
      </p:sp>
    </p:spTree>
    <p:extLst>
      <p:ext uri="{BB962C8B-B14F-4D97-AF65-F5344CB8AC3E}">
        <p14:creationId xmlns:p14="http://schemas.microsoft.com/office/powerpoint/2010/main" val="581182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102</a:t>
            </a:fld>
            <a:endParaRPr lang="en-US"/>
          </a:p>
        </p:txBody>
      </p:sp>
    </p:spTree>
    <p:extLst>
      <p:ext uri="{BB962C8B-B14F-4D97-AF65-F5344CB8AC3E}">
        <p14:creationId xmlns:p14="http://schemas.microsoft.com/office/powerpoint/2010/main" val="2738756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SMCCCD PRIE Districtwide survey of students</a:t>
            </a:r>
            <a:r>
              <a:rPr lang="en-US" baseline="0" dirty="0"/>
              <a:t> who had been enrolled at any point in 2019-20 but who had not re-enrolled at any point during the pandemic (through spring 2021)</a:t>
            </a:r>
            <a:endParaRPr lang="en-US" dirty="0"/>
          </a:p>
        </p:txBody>
      </p:sp>
      <p:sp>
        <p:nvSpPr>
          <p:cNvPr id="4" name="Slide Number Placeholder 3"/>
          <p:cNvSpPr>
            <a:spLocks noGrp="1"/>
          </p:cNvSpPr>
          <p:nvPr>
            <p:ph type="sldNum" sz="quarter" idx="10"/>
          </p:nvPr>
        </p:nvSpPr>
        <p:spPr/>
        <p:txBody>
          <a:bodyPr/>
          <a:lstStyle/>
          <a:p>
            <a:fld id="{D9FE1FF1-0E9C-4A1C-ACC2-AEC6216313AF}" type="slidenum">
              <a:rPr lang="en-US" smtClean="0"/>
              <a:t>109</a:t>
            </a:fld>
            <a:endParaRPr lang="en-US"/>
          </a:p>
        </p:txBody>
      </p:sp>
    </p:spTree>
    <p:extLst>
      <p:ext uri="{BB962C8B-B14F-4D97-AF65-F5344CB8AC3E}">
        <p14:creationId xmlns:p14="http://schemas.microsoft.com/office/powerpoint/2010/main" val="338861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IPEDS Report Data</a:t>
            </a:r>
            <a:r>
              <a:rPr lang="en-US" dirty="0"/>
              <a:t> </a:t>
            </a:r>
            <a:r>
              <a:rPr lang="en-US" sz="1200" b="0" i="0" u="none" strike="noStrike" kern="1200" dirty="0">
                <a:solidFill>
                  <a:schemeClr val="tx1"/>
                </a:solidFill>
                <a:effectLst/>
                <a:latin typeface="+mn-lt"/>
                <a:ea typeface="+mn-ea"/>
                <a:cs typeface="+mn-cs"/>
              </a:rPr>
              <a:t>College</a:t>
            </a:r>
            <a:r>
              <a:rPr lang="en-US" dirty="0"/>
              <a:t> </a:t>
            </a:r>
            <a:r>
              <a:rPr lang="en-US" sz="1200" b="0" i="0" u="none" strike="noStrike" kern="1200" dirty="0">
                <a:solidFill>
                  <a:schemeClr val="tx1"/>
                </a:solidFill>
                <a:effectLst/>
                <a:latin typeface="+mn-lt"/>
                <a:ea typeface="+mn-ea"/>
                <a:cs typeface="+mn-cs"/>
              </a:rPr>
              <a:t>Headcount: 2019-20</a:t>
            </a:r>
            <a:r>
              <a:rPr lang="en-US" dirty="0"/>
              <a:t> </a:t>
            </a:r>
            <a:r>
              <a:rPr lang="en-US" sz="1200" b="0" i="0" u="none" strike="noStrike" kern="1200" dirty="0">
                <a:solidFill>
                  <a:schemeClr val="tx1"/>
                </a:solidFill>
                <a:effectLst/>
                <a:latin typeface="+mn-lt"/>
                <a:ea typeface="+mn-ea"/>
                <a:cs typeface="+mn-cs"/>
              </a:rPr>
              <a:t>FTE: 2019-20</a:t>
            </a:r>
            <a:r>
              <a:rPr lang="en-US" dirty="0"/>
              <a:t> </a:t>
            </a:r>
            <a:r>
              <a:rPr lang="en-US" sz="1200" b="0" i="0" u="none" strike="noStrike" kern="1200" dirty="0">
                <a:solidFill>
                  <a:schemeClr val="tx1"/>
                </a:solidFill>
                <a:effectLst/>
                <a:latin typeface="+mn-lt"/>
                <a:ea typeface="+mn-ea"/>
                <a:cs typeface="+mn-cs"/>
              </a:rPr>
              <a:t>Ratio</a:t>
            </a:r>
            <a:r>
              <a:rPr lang="en-US" dirty="0"/>
              <a:t> </a:t>
            </a:r>
            <a:r>
              <a:rPr lang="en-US" sz="1200" b="0" i="0" u="none" strike="noStrike" kern="1200" dirty="0">
                <a:solidFill>
                  <a:schemeClr val="tx1"/>
                </a:solidFill>
                <a:effectLst/>
                <a:latin typeface="+mn-lt"/>
                <a:ea typeface="+mn-ea"/>
                <a:cs typeface="+mn-cs"/>
              </a:rPr>
              <a:t>Canada College</a:t>
            </a:r>
            <a:r>
              <a:rPr lang="en-US" dirty="0"/>
              <a:t> </a:t>
            </a:r>
            <a:r>
              <a:rPr lang="en-US" sz="1200" b="0" i="0" u="none" strike="noStrike" kern="1200" dirty="0">
                <a:solidFill>
                  <a:schemeClr val="tx1"/>
                </a:solidFill>
                <a:effectLst/>
                <a:latin typeface="+mn-lt"/>
                <a:ea typeface="+mn-ea"/>
                <a:cs typeface="+mn-cs"/>
              </a:rPr>
              <a:t>9575</a:t>
            </a:r>
            <a:r>
              <a:rPr lang="en-US" dirty="0"/>
              <a:t> </a:t>
            </a:r>
            <a:r>
              <a:rPr lang="en-US" sz="1200" b="0" i="0" u="none" strike="noStrike" kern="1200" dirty="0">
                <a:solidFill>
                  <a:schemeClr val="tx1"/>
                </a:solidFill>
                <a:effectLst/>
                <a:latin typeface="+mn-lt"/>
                <a:ea typeface="+mn-ea"/>
                <a:cs typeface="+mn-cs"/>
              </a:rPr>
              <a:t>2382</a:t>
            </a:r>
            <a:r>
              <a:rPr lang="en-US" dirty="0"/>
              <a:t> </a:t>
            </a:r>
            <a:r>
              <a:rPr lang="en-US" sz="1200" b="0" i="0" u="none" strike="noStrike" kern="1200" dirty="0">
                <a:solidFill>
                  <a:schemeClr val="tx1"/>
                </a:solidFill>
                <a:effectLst/>
                <a:latin typeface="+mn-lt"/>
                <a:ea typeface="+mn-ea"/>
                <a:cs typeface="+mn-cs"/>
              </a:rPr>
              <a:t>25%</a:t>
            </a:r>
            <a:r>
              <a:rPr lang="en-US" dirty="0"/>
              <a:t> </a:t>
            </a:r>
            <a:r>
              <a:rPr lang="en-US" sz="1200" b="0" i="0" u="none" strike="noStrike" kern="1200" dirty="0">
                <a:solidFill>
                  <a:schemeClr val="tx1"/>
                </a:solidFill>
                <a:effectLst/>
                <a:latin typeface="+mn-lt"/>
                <a:ea typeface="+mn-ea"/>
                <a:cs typeface="+mn-cs"/>
              </a:rPr>
              <a:t>Skyline College</a:t>
            </a:r>
            <a:r>
              <a:rPr lang="en-US" dirty="0"/>
              <a:t> </a:t>
            </a:r>
            <a:r>
              <a:rPr lang="en-US" sz="1200" b="0" i="0" u="none" strike="noStrike" kern="1200" dirty="0">
                <a:solidFill>
                  <a:schemeClr val="tx1"/>
                </a:solidFill>
                <a:effectLst/>
                <a:latin typeface="+mn-lt"/>
                <a:ea typeface="+mn-ea"/>
                <a:cs typeface="+mn-cs"/>
              </a:rPr>
              <a:t>14900</a:t>
            </a:r>
            <a:r>
              <a:rPr lang="en-US" dirty="0"/>
              <a:t> </a:t>
            </a:r>
            <a:r>
              <a:rPr lang="en-US" sz="1200" b="0" i="0" u="none" strike="noStrike" kern="1200" dirty="0">
                <a:solidFill>
                  <a:schemeClr val="tx1"/>
                </a:solidFill>
                <a:effectLst/>
                <a:latin typeface="+mn-lt"/>
                <a:ea typeface="+mn-ea"/>
                <a:cs typeface="+mn-cs"/>
              </a:rPr>
              <a:t>4394</a:t>
            </a:r>
            <a:r>
              <a:rPr lang="en-US" dirty="0"/>
              <a:t> </a:t>
            </a:r>
            <a:r>
              <a:rPr lang="en-US" sz="1200" b="0" i="0" u="none" strike="noStrike" kern="1200" dirty="0">
                <a:solidFill>
                  <a:schemeClr val="tx1"/>
                </a:solidFill>
                <a:effectLst/>
                <a:latin typeface="+mn-lt"/>
                <a:ea typeface="+mn-ea"/>
                <a:cs typeface="+mn-cs"/>
              </a:rPr>
              <a:t>29%</a:t>
            </a:r>
            <a:r>
              <a:rPr lang="en-US" dirty="0"/>
              <a:t> </a:t>
            </a:r>
            <a:r>
              <a:rPr lang="en-US" sz="1200" b="0" i="0" u="none" strike="noStrike" kern="1200" dirty="0">
                <a:solidFill>
                  <a:schemeClr val="tx1"/>
                </a:solidFill>
                <a:effectLst/>
                <a:latin typeface="+mn-lt"/>
                <a:ea typeface="+mn-ea"/>
                <a:cs typeface="+mn-cs"/>
              </a:rPr>
              <a:t>College of San Mateo</a:t>
            </a:r>
            <a:r>
              <a:rPr lang="en-US" dirty="0"/>
              <a:t> </a:t>
            </a:r>
            <a:r>
              <a:rPr lang="en-US" sz="1200" b="0" i="0" u="none" strike="noStrike" kern="1200" dirty="0">
                <a:solidFill>
                  <a:schemeClr val="tx1"/>
                </a:solidFill>
                <a:effectLst/>
                <a:latin typeface="+mn-lt"/>
                <a:ea typeface="+mn-ea"/>
                <a:cs typeface="+mn-cs"/>
              </a:rPr>
              <a:t>12649</a:t>
            </a:r>
            <a:r>
              <a:rPr lang="en-US" dirty="0"/>
              <a:t> </a:t>
            </a:r>
            <a:r>
              <a:rPr lang="en-US" sz="1200" b="0" i="0" u="none" strike="noStrike" kern="1200" dirty="0">
                <a:solidFill>
                  <a:schemeClr val="tx1"/>
                </a:solidFill>
                <a:effectLst/>
                <a:latin typeface="+mn-lt"/>
                <a:ea typeface="+mn-ea"/>
                <a:cs typeface="+mn-cs"/>
              </a:rPr>
              <a:t>4120</a:t>
            </a:r>
            <a:r>
              <a:rPr lang="en-US" dirty="0"/>
              <a:t> </a:t>
            </a:r>
            <a:r>
              <a:rPr lang="en-US" sz="1200" b="0" i="0" u="none" strike="noStrike" kern="1200" dirty="0">
                <a:solidFill>
                  <a:schemeClr val="tx1"/>
                </a:solidFill>
                <a:effectLst/>
                <a:latin typeface="+mn-lt"/>
                <a:ea typeface="+mn-ea"/>
                <a:cs typeface="+mn-cs"/>
              </a:rPr>
              <a:t>33%</a:t>
            </a:r>
            <a:r>
              <a:rPr lang="en-US" dirty="0"/>
              <a:t> </a:t>
            </a:r>
            <a:r>
              <a:rPr lang="en-US" sz="1200" b="0" i="0" u="none" strike="noStrike" kern="1200" dirty="0">
                <a:solidFill>
                  <a:schemeClr val="tx1"/>
                </a:solidFill>
                <a:effectLst/>
                <a:latin typeface="+mn-lt"/>
                <a:ea typeface="+mn-ea"/>
                <a:cs typeface="+mn-cs"/>
              </a:rPr>
              <a:t>Allan Hancock College</a:t>
            </a:r>
            <a:r>
              <a:rPr lang="en-US" dirty="0"/>
              <a:t> </a:t>
            </a:r>
            <a:r>
              <a:rPr lang="en-US" sz="1200" b="0" i="0" u="none" strike="noStrike" kern="1200" dirty="0">
                <a:solidFill>
                  <a:schemeClr val="tx1"/>
                </a:solidFill>
                <a:effectLst/>
                <a:latin typeface="+mn-lt"/>
                <a:ea typeface="+mn-ea"/>
                <a:cs typeface="+mn-cs"/>
              </a:rPr>
              <a:t>16609</a:t>
            </a:r>
            <a:r>
              <a:rPr lang="en-US" dirty="0"/>
              <a:t> </a:t>
            </a:r>
            <a:r>
              <a:rPr lang="en-US" sz="1200" b="0" i="0" u="none" strike="noStrike" kern="1200" dirty="0">
                <a:solidFill>
                  <a:schemeClr val="tx1"/>
                </a:solidFill>
                <a:effectLst/>
                <a:latin typeface="+mn-lt"/>
                <a:ea typeface="+mn-ea"/>
                <a:cs typeface="+mn-cs"/>
              </a:rPr>
              <a:t>6654</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College of the Canyons</a:t>
            </a:r>
            <a:r>
              <a:rPr lang="en-US" dirty="0"/>
              <a:t> </a:t>
            </a:r>
            <a:r>
              <a:rPr lang="en-US" sz="1200" b="0" i="0" u="none" strike="noStrike" kern="1200" dirty="0">
                <a:solidFill>
                  <a:schemeClr val="tx1"/>
                </a:solidFill>
                <a:effectLst/>
                <a:latin typeface="+mn-lt"/>
                <a:ea typeface="+mn-ea"/>
                <a:cs typeface="+mn-cs"/>
              </a:rPr>
              <a:t>32974</a:t>
            </a:r>
            <a:r>
              <a:rPr lang="en-US" dirty="0"/>
              <a:t> </a:t>
            </a:r>
            <a:r>
              <a:rPr lang="en-US" sz="1200" b="0" i="0" u="none" strike="noStrike" kern="1200" dirty="0">
                <a:solidFill>
                  <a:schemeClr val="tx1"/>
                </a:solidFill>
                <a:effectLst/>
                <a:latin typeface="+mn-lt"/>
                <a:ea typeface="+mn-ea"/>
                <a:cs typeface="+mn-cs"/>
              </a:rPr>
              <a:t>12473</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Chabot College</a:t>
            </a:r>
            <a:r>
              <a:rPr lang="en-US" dirty="0"/>
              <a:t> </a:t>
            </a:r>
            <a:r>
              <a:rPr lang="en-US" sz="1200" b="0" i="0" u="none" strike="noStrike" kern="1200" dirty="0">
                <a:solidFill>
                  <a:schemeClr val="tx1"/>
                </a:solidFill>
                <a:effectLst/>
                <a:latin typeface="+mn-lt"/>
                <a:ea typeface="+mn-ea"/>
                <a:cs typeface="+mn-cs"/>
              </a:rPr>
              <a:t>19951</a:t>
            </a:r>
            <a:r>
              <a:rPr lang="en-US" dirty="0"/>
              <a:t> </a:t>
            </a:r>
            <a:r>
              <a:rPr lang="en-US" sz="1200" b="0" i="0" u="none" strike="noStrike" kern="1200" dirty="0">
                <a:solidFill>
                  <a:schemeClr val="tx1"/>
                </a:solidFill>
                <a:effectLst/>
                <a:latin typeface="+mn-lt"/>
                <a:ea typeface="+mn-ea"/>
                <a:cs typeface="+mn-cs"/>
              </a:rPr>
              <a:t>7966</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Cıtrus College</a:t>
            </a:r>
            <a:r>
              <a:rPr lang="en-US" dirty="0"/>
              <a:t> </a:t>
            </a:r>
            <a:r>
              <a:rPr lang="en-US" sz="1200" b="0" i="0" u="none" strike="noStrike" kern="1200" dirty="0">
                <a:solidFill>
                  <a:schemeClr val="tx1"/>
                </a:solidFill>
                <a:effectLst/>
                <a:latin typeface="+mn-lt"/>
                <a:ea typeface="+mn-ea"/>
                <a:cs typeface="+mn-cs"/>
              </a:rPr>
              <a:t>18592</a:t>
            </a:r>
            <a:r>
              <a:rPr lang="en-US" dirty="0"/>
              <a:t> </a:t>
            </a:r>
            <a:r>
              <a:rPr lang="en-US" sz="1200" b="0" i="0" u="none" strike="noStrike" kern="1200" dirty="0">
                <a:solidFill>
                  <a:schemeClr val="tx1"/>
                </a:solidFill>
                <a:effectLst/>
                <a:latin typeface="+mn-lt"/>
                <a:ea typeface="+mn-ea"/>
                <a:cs typeface="+mn-cs"/>
              </a:rPr>
              <a:t>9611</a:t>
            </a:r>
            <a:r>
              <a:rPr lang="en-US" dirty="0"/>
              <a:t> </a:t>
            </a:r>
            <a:r>
              <a:rPr lang="en-US" sz="1200" b="0" i="0" u="none" strike="noStrike" kern="1200" dirty="0">
                <a:solidFill>
                  <a:schemeClr val="tx1"/>
                </a:solidFill>
                <a:effectLst/>
                <a:latin typeface="+mn-lt"/>
                <a:ea typeface="+mn-ea"/>
                <a:cs typeface="+mn-cs"/>
              </a:rPr>
              <a:t>52%</a:t>
            </a:r>
            <a:r>
              <a:rPr lang="en-US" dirty="0"/>
              <a:t> </a:t>
            </a:r>
            <a:r>
              <a:rPr lang="en-US" sz="1200" b="0" i="0" u="none" strike="noStrike" kern="1200" dirty="0">
                <a:solidFill>
                  <a:schemeClr val="tx1"/>
                </a:solidFill>
                <a:effectLst/>
                <a:latin typeface="+mn-lt"/>
                <a:ea typeface="+mn-ea"/>
                <a:cs typeface="+mn-cs"/>
              </a:rPr>
              <a:t>Cıty College of San Francısco</a:t>
            </a:r>
            <a:r>
              <a:rPr lang="en-US" dirty="0"/>
              <a:t> </a:t>
            </a:r>
            <a:r>
              <a:rPr lang="en-US" sz="1200" b="0" i="0" u="none" strike="noStrike" kern="1200" dirty="0">
                <a:solidFill>
                  <a:schemeClr val="tx1"/>
                </a:solidFill>
                <a:effectLst/>
                <a:latin typeface="+mn-lt"/>
                <a:ea typeface="+mn-ea"/>
                <a:cs typeface="+mn-cs"/>
              </a:rPr>
              <a:t>35153</a:t>
            </a:r>
            <a:r>
              <a:rPr lang="en-US" dirty="0"/>
              <a:t> </a:t>
            </a:r>
            <a:r>
              <a:rPr lang="en-US" sz="1200" b="0" i="0" u="none" strike="noStrike" kern="1200" dirty="0">
                <a:solidFill>
                  <a:schemeClr val="tx1"/>
                </a:solidFill>
                <a:effectLst/>
                <a:latin typeface="+mn-lt"/>
                <a:ea typeface="+mn-ea"/>
                <a:cs typeface="+mn-cs"/>
              </a:rPr>
              <a:t>13833</a:t>
            </a:r>
            <a:r>
              <a:rPr lang="en-US" dirty="0"/>
              <a:t> </a:t>
            </a:r>
            <a:r>
              <a:rPr lang="en-US" sz="1200" b="0" i="0" u="none" strike="noStrike" kern="1200" dirty="0">
                <a:solidFill>
                  <a:schemeClr val="tx1"/>
                </a:solidFill>
                <a:effectLst/>
                <a:latin typeface="+mn-lt"/>
                <a:ea typeface="+mn-ea"/>
                <a:cs typeface="+mn-cs"/>
              </a:rPr>
              <a:t>39%</a:t>
            </a:r>
            <a:r>
              <a:rPr lang="en-US" dirty="0"/>
              <a:t> </a:t>
            </a:r>
            <a:r>
              <a:rPr lang="en-US" sz="1200" b="0" i="0" u="none" strike="noStrike" kern="1200" dirty="0" err="1">
                <a:solidFill>
                  <a:schemeClr val="tx1"/>
                </a:solidFill>
                <a:effectLst/>
                <a:latin typeface="+mn-lt"/>
                <a:ea typeface="+mn-ea"/>
                <a:cs typeface="+mn-cs"/>
              </a:rPr>
              <a:t>Cosummes</a:t>
            </a:r>
            <a:r>
              <a:rPr lang="en-US" sz="1200" b="0" i="0" u="none" strike="noStrike" kern="1200" dirty="0">
                <a:solidFill>
                  <a:schemeClr val="tx1"/>
                </a:solidFill>
                <a:effectLst/>
                <a:latin typeface="+mn-lt"/>
                <a:ea typeface="+mn-ea"/>
                <a:cs typeface="+mn-cs"/>
              </a:rPr>
              <a:t> Rıver College</a:t>
            </a:r>
            <a:r>
              <a:rPr lang="en-US" dirty="0"/>
              <a:t> </a:t>
            </a:r>
            <a:r>
              <a:rPr lang="en-US" sz="1200" b="0" i="0" u="none" strike="noStrike" kern="1200" dirty="0">
                <a:solidFill>
                  <a:schemeClr val="tx1"/>
                </a:solidFill>
                <a:effectLst/>
                <a:latin typeface="+mn-lt"/>
                <a:ea typeface="+mn-ea"/>
                <a:cs typeface="+mn-cs"/>
              </a:rPr>
              <a:t>21511</a:t>
            </a:r>
            <a:r>
              <a:rPr lang="en-US" dirty="0"/>
              <a:t> </a:t>
            </a:r>
            <a:r>
              <a:rPr lang="en-US" sz="1200" b="0" i="0" u="none" strike="noStrike" kern="1200" dirty="0">
                <a:solidFill>
                  <a:schemeClr val="tx1"/>
                </a:solidFill>
                <a:effectLst/>
                <a:latin typeface="+mn-lt"/>
                <a:ea typeface="+mn-ea"/>
                <a:cs typeface="+mn-cs"/>
              </a:rPr>
              <a:t>9172</a:t>
            </a:r>
            <a:r>
              <a:rPr lang="en-US" dirty="0"/>
              <a:t> </a:t>
            </a:r>
            <a:r>
              <a:rPr lang="en-US" sz="1200" b="0" i="0" u="none" strike="noStrike" kern="1200" dirty="0">
                <a:solidFill>
                  <a:schemeClr val="tx1"/>
                </a:solidFill>
                <a:effectLst/>
                <a:latin typeface="+mn-lt"/>
                <a:ea typeface="+mn-ea"/>
                <a:cs typeface="+mn-cs"/>
              </a:rPr>
              <a:t>43%</a:t>
            </a:r>
            <a:r>
              <a:rPr lang="en-US" dirty="0"/>
              <a:t> </a:t>
            </a:r>
            <a:r>
              <a:rPr lang="en-US" sz="1200" b="0" i="0" u="none" strike="noStrike" kern="1200" dirty="0">
                <a:solidFill>
                  <a:schemeClr val="tx1"/>
                </a:solidFill>
                <a:effectLst/>
                <a:latin typeface="+mn-lt"/>
                <a:ea typeface="+mn-ea"/>
                <a:cs typeface="+mn-cs"/>
              </a:rPr>
              <a:t>Cuesta College</a:t>
            </a:r>
            <a:r>
              <a:rPr lang="en-US" dirty="0"/>
              <a:t> </a:t>
            </a:r>
            <a:r>
              <a:rPr lang="en-US" sz="1200" b="0" i="0" u="none" strike="noStrike" kern="1200" dirty="0">
                <a:solidFill>
                  <a:schemeClr val="tx1"/>
                </a:solidFill>
                <a:effectLst/>
                <a:latin typeface="+mn-lt"/>
                <a:ea typeface="+mn-ea"/>
                <a:cs typeface="+mn-cs"/>
              </a:rPr>
              <a:t>15810</a:t>
            </a:r>
            <a:r>
              <a:rPr lang="en-US" dirty="0"/>
              <a:t> </a:t>
            </a:r>
            <a:r>
              <a:rPr lang="en-US" sz="1200" b="0" i="0" u="none" strike="noStrike" kern="1200" dirty="0">
                <a:solidFill>
                  <a:schemeClr val="tx1"/>
                </a:solidFill>
                <a:effectLst/>
                <a:latin typeface="+mn-lt"/>
                <a:ea typeface="+mn-ea"/>
                <a:cs typeface="+mn-cs"/>
              </a:rPr>
              <a:t>6214</a:t>
            </a:r>
            <a:r>
              <a:rPr lang="en-US" dirty="0"/>
              <a:t> </a:t>
            </a:r>
            <a:r>
              <a:rPr lang="en-US" sz="1200" b="0" i="0" u="none" strike="noStrike" kern="1200" dirty="0">
                <a:solidFill>
                  <a:schemeClr val="tx1"/>
                </a:solidFill>
                <a:effectLst/>
                <a:latin typeface="+mn-lt"/>
                <a:ea typeface="+mn-ea"/>
                <a:cs typeface="+mn-cs"/>
              </a:rPr>
              <a:t>39%</a:t>
            </a:r>
            <a:r>
              <a:rPr lang="en-US" dirty="0"/>
              <a:t> </a:t>
            </a:r>
            <a:r>
              <a:rPr lang="en-US" sz="1200" b="0" i="0" u="none" strike="noStrike" kern="1200" dirty="0">
                <a:solidFill>
                  <a:schemeClr val="tx1"/>
                </a:solidFill>
                <a:effectLst/>
                <a:latin typeface="+mn-lt"/>
                <a:ea typeface="+mn-ea"/>
                <a:cs typeface="+mn-cs"/>
              </a:rPr>
              <a:t>De Anza College</a:t>
            </a:r>
            <a:r>
              <a:rPr lang="en-US" dirty="0"/>
              <a:t> </a:t>
            </a:r>
            <a:r>
              <a:rPr lang="en-US" sz="1200" b="0" i="0" u="none" strike="noStrike" kern="1200" dirty="0">
                <a:solidFill>
                  <a:schemeClr val="tx1"/>
                </a:solidFill>
                <a:effectLst/>
                <a:latin typeface="+mn-lt"/>
                <a:ea typeface="+mn-ea"/>
                <a:cs typeface="+mn-cs"/>
              </a:rPr>
              <a:t>28029</a:t>
            </a:r>
            <a:r>
              <a:rPr lang="en-US" dirty="0"/>
              <a:t> </a:t>
            </a:r>
            <a:r>
              <a:rPr lang="en-US" sz="1200" b="0" i="0" u="none" strike="noStrike" kern="1200" dirty="0">
                <a:solidFill>
                  <a:schemeClr val="tx1"/>
                </a:solidFill>
                <a:effectLst/>
                <a:latin typeface="+mn-lt"/>
                <a:ea typeface="+mn-ea"/>
                <a:cs typeface="+mn-cs"/>
              </a:rPr>
              <a:t>13982</a:t>
            </a:r>
            <a:r>
              <a:rPr lang="en-US" dirty="0"/>
              <a:t> </a:t>
            </a: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College of the Dessert</a:t>
            </a:r>
            <a:r>
              <a:rPr lang="en-US" dirty="0"/>
              <a:t> </a:t>
            </a:r>
            <a:r>
              <a:rPr lang="en-US" sz="1200" b="0" i="0" u="none" strike="noStrike" kern="1200" dirty="0">
                <a:solidFill>
                  <a:schemeClr val="tx1"/>
                </a:solidFill>
                <a:effectLst/>
                <a:latin typeface="+mn-lt"/>
                <a:ea typeface="+mn-ea"/>
                <a:cs typeface="+mn-cs"/>
              </a:rPr>
              <a:t>15367</a:t>
            </a:r>
            <a:r>
              <a:rPr lang="en-US" dirty="0"/>
              <a:t> </a:t>
            </a:r>
            <a:r>
              <a:rPr lang="en-US" sz="1200" b="0" i="0" u="none" strike="noStrike" kern="1200" dirty="0">
                <a:solidFill>
                  <a:schemeClr val="tx1"/>
                </a:solidFill>
                <a:effectLst/>
                <a:latin typeface="+mn-lt"/>
                <a:ea typeface="+mn-ea"/>
                <a:cs typeface="+mn-cs"/>
              </a:rPr>
              <a:t>7764</a:t>
            </a:r>
            <a:r>
              <a:rPr lang="en-US" dirty="0"/>
              <a:t> </a:t>
            </a:r>
            <a:r>
              <a:rPr lang="en-US" sz="1200" b="0" i="0" u="none" strike="noStrike" kern="1200" dirty="0">
                <a:solidFill>
                  <a:schemeClr val="tx1"/>
                </a:solidFill>
                <a:effectLst/>
                <a:latin typeface="+mn-lt"/>
                <a:ea typeface="+mn-ea"/>
                <a:cs typeface="+mn-cs"/>
              </a:rPr>
              <a:t>51%</a:t>
            </a:r>
            <a:r>
              <a:rPr lang="en-US" dirty="0"/>
              <a:t> </a:t>
            </a:r>
            <a:r>
              <a:rPr lang="en-US" sz="1200" b="0" i="0" u="none" strike="noStrike" kern="1200" dirty="0">
                <a:solidFill>
                  <a:schemeClr val="tx1"/>
                </a:solidFill>
                <a:effectLst/>
                <a:latin typeface="+mn-lt"/>
                <a:ea typeface="+mn-ea"/>
                <a:cs typeface="+mn-cs"/>
              </a:rPr>
              <a:t>Diablo Valley College</a:t>
            </a:r>
            <a:r>
              <a:rPr lang="en-US" dirty="0"/>
              <a:t> </a:t>
            </a:r>
            <a:r>
              <a:rPr lang="en-US" sz="1200" b="0" i="0" u="none" strike="noStrike" kern="1200" dirty="0">
                <a:solidFill>
                  <a:schemeClr val="tx1"/>
                </a:solidFill>
                <a:effectLst/>
                <a:latin typeface="+mn-lt"/>
                <a:ea typeface="+mn-ea"/>
                <a:cs typeface="+mn-cs"/>
              </a:rPr>
              <a:t>29307</a:t>
            </a:r>
            <a:r>
              <a:rPr lang="en-US" dirty="0"/>
              <a:t> </a:t>
            </a:r>
            <a:r>
              <a:rPr lang="en-US" sz="1200" b="0" i="0" u="none" strike="noStrike" kern="1200" dirty="0">
                <a:solidFill>
                  <a:schemeClr val="tx1"/>
                </a:solidFill>
                <a:effectLst/>
                <a:latin typeface="+mn-lt"/>
                <a:ea typeface="+mn-ea"/>
                <a:cs typeface="+mn-cs"/>
              </a:rPr>
              <a:t>12876</a:t>
            </a:r>
            <a:r>
              <a:rPr lang="en-US" dirty="0"/>
              <a:t> </a:t>
            </a:r>
            <a:r>
              <a:rPr lang="en-US" sz="1200" b="0" i="0" u="none" strike="noStrike" kern="1200" dirty="0">
                <a:solidFill>
                  <a:schemeClr val="tx1"/>
                </a:solidFill>
                <a:effectLst/>
                <a:latin typeface="+mn-lt"/>
                <a:ea typeface="+mn-ea"/>
                <a:cs typeface="+mn-cs"/>
              </a:rPr>
              <a:t>44%</a:t>
            </a:r>
            <a:r>
              <a:rPr lang="en-US" dirty="0"/>
              <a:t> </a:t>
            </a:r>
            <a:r>
              <a:rPr lang="en-US" sz="1200" b="0" i="0" u="none" strike="noStrike" kern="1200" dirty="0">
                <a:solidFill>
                  <a:schemeClr val="tx1"/>
                </a:solidFill>
                <a:effectLst/>
                <a:latin typeface="+mn-lt"/>
                <a:ea typeface="+mn-ea"/>
                <a:cs typeface="+mn-cs"/>
              </a:rPr>
              <a:t>Glendale Community College</a:t>
            </a:r>
            <a:r>
              <a:rPr lang="en-US" dirty="0"/>
              <a:t> </a:t>
            </a:r>
            <a:r>
              <a:rPr lang="en-US" sz="1200" b="0" i="0" u="none" strike="noStrike" kern="1200" dirty="0">
                <a:solidFill>
                  <a:schemeClr val="tx1"/>
                </a:solidFill>
                <a:effectLst/>
                <a:latin typeface="+mn-lt"/>
                <a:ea typeface="+mn-ea"/>
                <a:cs typeface="+mn-cs"/>
              </a:rPr>
              <a:t>18781</a:t>
            </a:r>
            <a:r>
              <a:rPr lang="en-US" dirty="0"/>
              <a:t> </a:t>
            </a:r>
            <a:r>
              <a:rPr lang="en-US" sz="1200" b="0" i="0" u="none" strike="noStrike" kern="1200" dirty="0">
                <a:solidFill>
                  <a:schemeClr val="tx1"/>
                </a:solidFill>
                <a:effectLst/>
                <a:latin typeface="+mn-lt"/>
                <a:ea typeface="+mn-ea"/>
                <a:cs typeface="+mn-cs"/>
              </a:rPr>
              <a:t>11602</a:t>
            </a:r>
            <a:r>
              <a:rPr lang="en-US" dirty="0"/>
              <a:t> </a:t>
            </a:r>
            <a:r>
              <a:rPr lang="en-US" sz="1200" b="0" i="0" u="none" strike="noStrike" kern="1200" dirty="0">
                <a:solidFill>
                  <a:schemeClr val="tx1"/>
                </a:solidFill>
                <a:effectLst/>
                <a:latin typeface="+mn-lt"/>
                <a:ea typeface="+mn-ea"/>
                <a:cs typeface="+mn-cs"/>
              </a:rPr>
              <a:t>62%</a:t>
            </a:r>
            <a:r>
              <a:rPr lang="en-US" dirty="0"/>
              <a:t> </a:t>
            </a:r>
            <a:r>
              <a:rPr lang="en-US" sz="1200" b="0" i="0" u="none" strike="noStrike" kern="1200" dirty="0">
                <a:solidFill>
                  <a:schemeClr val="tx1"/>
                </a:solidFill>
                <a:effectLst/>
                <a:latin typeface="+mn-lt"/>
                <a:ea typeface="+mn-ea"/>
                <a:cs typeface="+mn-cs"/>
              </a:rPr>
              <a:t>Golden West College</a:t>
            </a:r>
            <a:r>
              <a:rPr lang="en-US" dirty="0"/>
              <a:t> </a:t>
            </a:r>
            <a:r>
              <a:rPr lang="en-US" sz="1200" b="0" i="0" u="none" strike="noStrike" kern="1200" dirty="0">
                <a:solidFill>
                  <a:schemeClr val="tx1"/>
                </a:solidFill>
                <a:effectLst/>
                <a:latin typeface="+mn-lt"/>
                <a:ea typeface="+mn-ea"/>
                <a:cs typeface="+mn-cs"/>
              </a:rPr>
              <a:t>18515</a:t>
            </a:r>
            <a:r>
              <a:rPr lang="en-US" dirty="0"/>
              <a:t> </a:t>
            </a:r>
            <a:r>
              <a:rPr lang="en-US" sz="1200" b="0" i="0" u="none" strike="noStrike" kern="1200" dirty="0">
                <a:solidFill>
                  <a:schemeClr val="tx1"/>
                </a:solidFill>
                <a:effectLst/>
                <a:latin typeface="+mn-lt"/>
                <a:ea typeface="+mn-ea"/>
                <a:cs typeface="+mn-cs"/>
              </a:rPr>
              <a:t>7556</a:t>
            </a:r>
            <a:r>
              <a:rPr lang="en-US" dirty="0"/>
              <a:t> </a:t>
            </a:r>
            <a:r>
              <a:rPr lang="en-US" sz="1200" b="0" i="0" u="none" strike="noStrike" kern="1200" dirty="0">
                <a:solidFill>
                  <a:schemeClr val="tx1"/>
                </a:solidFill>
                <a:effectLst/>
                <a:latin typeface="+mn-lt"/>
                <a:ea typeface="+mn-ea"/>
                <a:cs typeface="+mn-cs"/>
              </a:rPr>
              <a:t>41%</a:t>
            </a:r>
            <a:r>
              <a:rPr lang="en-US" dirty="0"/>
              <a:t> </a:t>
            </a:r>
            <a:r>
              <a:rPr lang="en-US" sz="1200" b="0" i="0" u="none" strike="noStrike" kern="1200" dirty="0">
                <a:solidFill>
                  <a:schemeClr val="tx1"/>
                </a:solidFill>
                <a:effectLst/>
                <a:latin typeface="+mn-lt"/>
                <a:ea typeface="+mn-ea"/>
                <a:cs typeface="+mn-cs"/>
              </a:rPr>
              <a:t>Grossmont College</a:t>
            </a:r>
            <a:r>
              <a:rPr lang="en-US" dirty="0"/>
              <a:t> </a:t>
            </a:r>
            <a:r>
              <a:rPr lang="en-US" sz="1200" b="0" i="0" u="none" strike="noStrike" kern="1200" dirty="0">
                <a:solidFill>
                  <a:schemeClr val="tx1"/>
                </a:solidFill>
                <a:effectLst/>
                <a:latin typeface="+mn-lt"/>
                <a:ea typeface="+mn-ea"/>
                <a:cs typeface="+mn-cs"/>
              </a:rPr>
              <a:t>23927</a:t>
            </a:r>
            <a:r>
              <a:rPr lang="en-US" dirty="0"/>
              <a:t> </a:t>
            </a:r>
            <a:r>
              <a:rPr lang="en-US" sz="1200" b="0" i="0" u="none" strike="noStrike" kern="1200" dirty="0">
                <a:solidFill>
                  <a:schemeClr val="tx1"/>
                </a:solidFill>
                <a:effectLst/>
                <a:latin typeface="+mn-lt"/>
                <a:ea typeface="+mn-ea"/>
                <a:cs typeface="+mn-cs"/>
              </a:rPr>
              <a:t>10076</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Irvine Valley College</a:t>
            </a:r>
            <a:r>
              <a:rPr lang="en-US" dirty="0"/>
              <a:t> </a:t>
            </a:r>
            <a:r>
              <a:rPr lang="en-US" sz="1200" b="0" i="0" u="none" strike="noStrike" kern="1200" dirty="0">
                <a:solidFill>
                  <a:schemeClr val="tx1"/>
                </a:solidFill>
                <a:effectLst/>
                <a:latin typeface="+mn-lt"/>
                <a:ea typeface="+mn-ea"/>
                <a:cs typeface="+mn-cs"/>
              </a:rPr>
              <a:t>18862</a:t>
            </a:r>
            <a:r>
              <a:rPr lang="en-US" dirty="0"/>
              <a:t> </a:t>
            </a:r>
            <a:r>
              <a:rPr lang="en-US" sz="1200" b="0" i="0" u="none" strike="noStrike" kern="1200" dirty="0">
                <a:solidFill>
                  <a:schemeClr val="tx1"/>
                </a:solidFill>
                <a:effectLst/>
                <a:latin typeface="+mn-lt"/>
                <a:ea typeface="+mn-ea"/>
                <a:cs typeface="+mn-cs"/>
              </a:rPr>
              <a:t>8494</a:t>
            </a:r>
            <a:r>
              <a:rPr lang="en-US" dirty="0"/>
              <a:t> </a:t>
            </a:r>
            <a:r>
              <a:rPr lang="en-US" sz="1200" b="0" i="0" u="none" strike="noStrike" kern="1200" dirty="0">
                <a:solidFill>
                  <a:schemeClr val="tx1"/>
                </a:solidFill>
                <a:effectLst/>
                <a:latin typeface="+mn-lt"/>
                <a:ea typeface="+mn-ea"/>
                <a:cs typeface="+mn-cs"/>
              </a:rPr>
              <a:t>45%</a:t>
            </a:r>
            <a:r>
              <a:rPr lang="en-US" dirty="0"/>
              <a:t> </a:t>
            </a:r>
            <a:r>
              <a:rPr lang="en-US" sz="1200" b="0" i="0" u="none" strike="noStrike" kern="1200" dirty="0">
                <a:solidFill>
                  <a:schemeClr val="tx1"/>
                </a:solidFill>
                <a:effectLst/>
                <a:latin typeface="+mn-lt"/>
                <a:ea typeface="+mn-ea"/>
                <a:cs typeface="+mn-cs"/>
              </a:rPr>
              <a:t>Reedley College</a:t>
            </a:r>
            <a:r>
              <a:rPr lang="en-US" dirty="0"/>
              <a:t> </a:t>
            </a:r>
            <a:r>
              <a:rPr lang="en-US" sz="1200" b="0" i="0" u="none" strike="noStrike" kern="1200" dirty="0">
                <a:solidFill>
                  <a:schemeClr val="tx1"/>
                </a:solidFill>
                <a:effectLst/>
                <a:latin typeface="+mn-lt"/>
                <a:ea typeface="+mn-ea"/>
                <a:cs typeface="+mn-cs"/>
              </a:rPr>
              <a:t>19189</a:t>
            </a:r>
            <a:r>
              <a:rPr lang="en-US" dirty="0"/>
              <a:t> </a:t>
            </a:r>
            <a:r>
              <a:rPr lang="en-US" sz="1200" b="0" i="0" u="none" strike="noStrike" kern="1200" dirty="0">
                <a:solidFill>
                  <a:schemeClr val="tx1"/>
                </a:solidFill>
                <a:effectLst/>
                <a:latin typeface="+mn-lt"/>
                <a:ea typeface="+mn-ea"/>
                <a:cs typeface="+mn-cs"/>
              </a:rPr>
              <a:t>6736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Los Angeles Pierce College</a:t>
            </a:r>
            <a:r>
              <a:rPr lang="en-US" dirty="0"/>
              <a:t> </a:t>
            </a:r>
            <a:r>
              <a:rPr lang="en-US" sz="1200" b="0" i="0" u="none" strike="noStrike" kern="1200" dirty="0">
                <a:solidFill>
                  <a:schemeClr val="tx1"/>
                </a:solidFill>
                <a:effectLst/>
                <a:latin typeface="+mn-lt"/>
                <a:ea typeface="+mn-ea"/>
                <a:cs typeface="+mn-cs"/>
              </a:rPr>
              <a:t>28007</a:t>
            </a:r>
            <a:r>
              <a:rPr lang="en-US" dirty="0"/>
              <a:t> </a:t>
            </a:r>
            <a:r>
              <a:rPr lang="en-US" sz="1200" b="0" i="0" u="none" strike="noStrike" kern="1200" dirty="0">
                <a:solidFill>
                  <a:schemeClr val="tx1"/>
                </a:solidFill>
                <a:effectLst/>
                <a:latin typeface="+mn-lt"/>
                <a:ea typeface="+mn-ea"/>
                <a:cs typeface="+mn-cs"/>
              </a:rPr>
              <a:t>11819</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Los Angeles Trade Technical College</a:t>
            </a:r>
            <a:r>
              <a:rPr lang="en-US" dirty="0"/>
              <a:t> </a:t>
            </a:r>
            <a:r>
              <a:rPr lang="en-US" sz="1200" b="0" i="0" u="none" strike="noStrike" kern="1200" dirty="0">
                <a:solidFill>
                  <a:schemeClr val="tx1"/>
                </a:solidFill>
                <a:effectLst/>
                <a:latin typeface="+mn-lt"/>
                <a:ea typeface="+mn-ea"/>
                <a:cs typeface="+mn-cs"/>
              </a:rPr>
              <a:t>21565</a:t>
            </a:r>
            <a:r>
              <a:rPr lang="en-US" dirty="0"/>
              <a:t> </a:t>
            </a:r>
            <a:r>
              <a:rPr lang="en-US" sz="1200" b="0" i="0" u="none" strike="noStrike" kern="1200" dirty="0">
                <a:solidFill>
                  <a:schemeClr val="tx1"/>
                </a:solidFill>
                <a:effectLst/>
                <a:latin typeface="+mn-lt"/>
                <a:ea typeface="+mn-ea"/>
                <a:cs typeface="+mn-cs"/>
              </a:rPr>
              <a:t>7286</a:t>
            </a:r>
            <a:r>
              <a:rPr lang="en-US" dirty="0"/>
              <a:t> </a:t>
            </a:r>
            <a:r>
              <a:rPr lang="en-US" sz="1200" b="0" i="0" u="none" strike="noStrike" kern="1200" dirty="0">
                <a:solidFill>
                  <a:schemeClr val="tx1"/>
                </a:solidFill>
                <a:effectLst/>
                <a:latin typeface="+mn-lt"/>
                <a:ea typeface="+mn-ea"/>
                <a:cs typeface="+mn-cs"/>
              </a:rPr>
              <a:t>34%</a:t>
            </a:r>
            <a:r>
              <a:rPr lang="en-US" dirty="0"/>
              <a:t> </a:t>
            </a:r>
            <a:r>
              <a:rPr lang="en-US" sz="1200" b="0" i="0" u="none" strike="noStrike" kern="1200" dirty="0">
                <a:solidFill>
                  <a:schemeClr val="tx1"/>
                </a:solidFill>
                <a:effectLst/>
                <a:latin typeface="+mn-lt"/>
                <a:ea typeface="+mn-ea"/>
                <a:cs typeface="+mn-cs"/>
              </a:rPr>
              <a:t>Los Angeles Valley College</a:t>
            </a:r>
            <a:r>
              <a:rPr lang="en-US" dirty="0"/>
              <a:t> </a:t>
            </a:r>
            <a:r>
              <a:rPr lang="en-US" sz="1200" b="0" i="0" u="none" strike="noStrike" kern="1200" dirty="0">
                <a:solidFill>
                  <a:schemeClr val="tx1"/>
                </a:solidFill>
                <a:effectLst/>
                <a:latin typeface="+mn-lt"/>
                <a:ea typeface="+mn-ea"/>
                <a:cs typeface="+mn-cs"/>
              </a:rPr>
              <a:t>26867</a:t>
            </a:r>
            <a:r>
              <a:rPr lang="en-US" dirty="0"/>
              <a:t> </a:t>
            </a:r>
            <a:r>
              <a:rPr lang="en-US" sz="1200" b="0" i="0" u="none" strike="noStrike" kern="1200" dirty="0">
                <a:solidFill>
                  <a:schemeClr val="tx1"/>
                </a:solidFill>
                <a:effectLst/>
                <a:latin typeface="+mn-lt"/>
                <a:ea typeface="+mn-ea"/>
                <a:cs typeface="+mn-cs"/>
              </a:rPr>
              <a:t>9476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Los Angeles City College</a:t>
            </a:r>
            <a:r>
              <a:rPr lang="en-US" dirty="0"/>
              <a:t> </a:t>
            </a:r>
            <a:r>
              <a:rPr lang="en-US" sz="1200" b="0" i="0" u="none" strike="noStrike" kern="1200" dirty="0">
                <a:solidFill>
                  <a:schemeClr val="tx1"/>
                </a:solidFill>
                <a:effectLst/>
                <a:latin typeface="+mn-lt"/>
                <a:ea typeface="+mn-ea"/>
                <a:cs typeface="+mn-cs"/>
              </a:rPr>
              <a:t>26967</a:t>
            </a:r>
            <a:r>
              <a:rPr lang="en-US" dirty="0"/>
              <a:t> </a:t>
            </a:r>
            <a:r>
              <a:rPr lang="en-US" sz="1200" b="0" i="0" u="none" strike="noStrike" kern="1200" dirty="0">
                <a:solidFill>
                  <a:schemeClr val="tx1"/>
                </a:solidFill>
                <a:effectLst/>
                <a:latin typeface="+mn-lt"/>
                <a:ea typeface="+mn-ea"/>
                <a:cs typeface="+mn-cs"/>
              </a:rPr>
              <a:t>9476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Merced College</a:t>
            </a:r>
            <a:r>
              <a:rPr lang="en-US" dirty="0"/>
              <a:t> </a:t>
            </a:r>
            <a:r>
              <a:rPr lang="en-US" sz="1200" b="0" i="0" u="none" strike="noStrike" kern="1200" dirty="0">
                <a:solidFill>
                  <a:schemeClr val="tx1"/>
                </a:solidFill>
                <a:effectLst/>
                <a:latin typeface="+mn-lt"/>
                <a:ea typeface="+mn-ea"/>
                <a:cs typeface="+mn-cs"/>
              </a:rPr>
              <a:t>15302</a:t>
            </a:r>
            <a:r>
              <a:rPr lang="en-US" dirty="0"/>
              <a:t> </a:t>
            </a:r>
            <a:r>
              <a:rPr lang="en-US" sz="1200" b="0" i="0" u="none" strike="noStrike" kern="1200" dirty="0">
                <a:solidFill>
                  <a:schemeClr val="tx1"/>
                </a:solidFill>
                <a:effectLst/>
                <a:latin typeface="+mn-lt"/>
                <a:ea typeface="+mn-ea"/>
                <a:cs typeface="+mn-cs"/>
              </a:rPr>
              <a:t>7469</a:t>
            </a:r>
            <a:r>
              <a:rPr lang="en-US" dirty="0"/>
              <a:t> </a:t>
            </a:r>
            <a:r>
              <a:rPr lang="en-US" sz="1200" b="0" i="0" u="none" strike="noStrike" kern="1200" dirty="0">
                <a:solidFill>
                  <a:schemeClr val="tx1"/>
                </a:solidFill>
                <a:effectLst/>
                <a:latin typeface="+mn-lt"/>
                <a:ea typeface="+mn-ea"/>
                <a:cs typeface="+mn-cs"/>
              </a:rPr>
              <a:t>49%</a:t>
            </a:r>
            <a:r>
              <a:rPr lang="en-US" dirty="0"/>
              <a:t> </a:t>
            </a:r>
            <a:r>
              <a:rPr lang="en-US" sz="1200" b="0" i="0" u="none" strike="noStrike" kern="1200" dirty="0">
                <a:solidFill>
                  <a:schemeClr val="tx1"/>
                </a:solidFill>
                <a:effectLst/>
                <a:latin typeface="+mn-lt"/>
                <a:ea typeface="+mn-ea"/>
                <a:cs typeface="+mn-cs"/>
              </a:rPr>
              <a:t>Moorpark College</a:t>
            </a:r>
            <a:r>
              <a:rPr lang="en-US" dirty="0"/>
              <a:t> </a:t>
            </a:r>
            <a:r>
              <a:rPr lang="en-US" sz="1200" b="0" i="0" u="none" strike="noStrike" kern="1200" dirty="0">
                <a:solidFill>
                  <a:schemeClr val="tx1"/>
                </a:solidFill>
                <a:effectLst/>
                <a:latin typeface="+mn-lt"/>
                <a:ea typeface="+mn-ea"/>
                <a:cs typeface="+mn-cs"/>
              </a:rPr>
              <a:t>20631</a:t>
            </a:r>
            <a:r>
              <a:rPr lang="en-US" dirty="0"/>
              <a:t> </a:t>
            </a:r>
            <a:r>
              <a:rPr lang="en-US" sz="1200" b="0" i="0" u="none" strike="noStrike" kern="1200" dirty="0">
                <a:solidFill>
                  <a:schemeClr val="tx1"/>
                </a:solidFill>
                <a:effectLst/>
                <a:latin typeface="+mn-lt"/>
                <a:ea typeface="+mn-ea"/>
                <a:cs typeface="+mn-cs"/>
              </a:rPr>
              <a:t>9487</a:t>
            </a:r>
            <a:r>
              <a:rPr lang="en-US" dirty="0"/>
              <a:t> </a:t>
            </a:r>
            <a:r>
              <a:rPr lang="en-US" sz="1200" b="0" i="0" u="none" strike="noStrike" kern="1200" dirty="0">
                <a:solidFill>
                  <a:schemeClr val="tx1"/>
                </a:solidFill>
                <a:effectLst/>
                <a:latin typeface="+mn-lt"/>
                <a:ea typeface="+mn-ea"/>
                <a:cs typeface="+mn-cs"/>
              </a:rPr>
              <a:t>46%</a:t>
            </a:r>
            <a:r>
              <a:rPr lang="en-US" dirty="0"/>
              <a:t> </a:t>
            </a:r>
            <a:r>
              <a:rPr lang="en-US" sz="1200" b="0" i="0" u="none" strike="noStrike" kern="1200" dirty="0">
                <a:solidFill>
                  <a:schemeClr val="tx1"/>
                </a:solidFill>
                <a:effectLst/>
                <a:latin typeface="+mn-lt"/>
                <a:ea typeface="+mn-ea"/>
                <a:cs typeface="+mn-cs"/>
              </a:rPr>
              <a:t>Mt. San Jacinto Community College</a:t>
            </a:r>
            <a:r>
              <a:rPr lang="en-US" dirty="0"/>
              <a:t> </a:t>
            </a:r>
            <a:r>
              <a:rPr lang="en-US" sz="1200" b="0" i="0" u="none" strike="noStrike" kern="1200" dirty="0">
                <a:solidFill>
                  <a:schemeClr val="tx1"/>
                </a:solidFill>
                <a:effectLst/>
                <a:latin typeface="+mn-lt"/>
                <a:ea typeface="+mn-ea"/>
                <a:cs typeface="+mn-cs"/>
              </a:rPr>
              <a:t>21606</a:t>
            </a:r>
            <a:r>
              <a:rPr lang="en-US" dirty="0"/>
              <a:t> </a:t>
            </a:r>
            <a:r>
              <a:rPr lang="en-US" sz="1200" b="0" i="0" u="none" strike="noStrike" kern="1200" dirty="0">
                <a:solidFill>
                  <a:schemeClr val="tx1"/>
                </a:solidFill>
                <a:effectLst/>
                <a:latin typeface="+mn-lt"/>
                <a:ea typeface="+mn-ea"/>
                <a:cs typeface="+mn-cs"/>
              </a:rPr>
              <a:t>10057</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Orange Coast College</a:t>
            </a:r>
            <a:r>
              <a:rPr lang="en-US" dirty="0"/>
              <a:t> </a:t>
            </a:r>
            <a:r>
              <a:rPr lang="en-US" sz="1200" b="0" i="0" u="none" strike="noStrike" kern="1200" dirty="0">
                <a:solidFill>
                  <a:schemeClr val="tx1"/>
                </a:solidFill>
                <a:effectLst/>
                <a:latin typeface="+mn-lt"/>
                <a:ea typeface="+mn-ea"/>
                <a:cs typeface="+mn-cs"/>
              </a:rPr>
              <a:t>26295</a:t>
            </a:r>
            <a:r>
              <a:rPr lang="en-US" dirty="0"/>
              <a:t> </a:t>
            </a:r>
            <a:r>
              <a:rPr lang="en-US" sz="1200" b="0" i="0" u="none" strike="noStrike" kern="1200" dirty="0">
                <a:solidFill>
                  <a:schemeClr val="tx1"/>
                </a:solidFill>
                <a:effectLst/>
                <a:latin typeface="+mn-lt"/>
                <a:ea typeface="+mn-ea"/>
                <a:cs typeface="+mn-cs"/>
              </a:rPr>
              <a:t>12663</a:t>
            </a:r>
            <a:r>
              <a:rPr lang="en-US" dirty="0"/>
              <a:t> </a:t>
            </a:r>
            <a:r>
              <a:rPr lang="en-US" sz="1200" b="0" i="0" u="none" strike="noStrike" kern="1200" dirty="0">
                <a:solidFill>
                  <a:schemeClr val="tx1"/>
                </a:solidFill>
                <a:effectLst/>
                <a:latin typeface="+mn-lt"/>
                <a:ea typeface="+mn-ea"/>
                <a:cs typeface="+mn-cs"/>
              </a:rPr>
              <a:t>48%</a:t>
            </a:r>
            <a:r>
              <a:rPr lang="en-US" dirty="0"/>
              <a:t> </a:t>
            </a:r>
            <a:r>
              <a:rPr lang="en-US" sz="1200" b="0" i="0" u="none" strike="noStrike" kern="1200" dirty="0">
                <a:solidFill>
                  <a:schemeClr val="tx1"/>
                </a:solidFill>
                <a:effectLst/>
                <a:latin typeface="+mn-lt"/>
                <a:ea typeface="+mn-ea"/>
                <a:cs typeface="+mn-cs"/>
              </a:rPr>
              <a:t>Saddleback College</a:t>
            </a:r>
            <a:r>
              <a:rPr lang="en-US" dirty="0"/>
              <a:t> </a:t>
            </a:r>
            <a:r>
              <a:rPr lang="en-US" sz="1200" b="0" i="0" u="none" strike="noStrike" kern="1200" dirty="0">
                <a:solidFill>
                  <a:schemeClr val="tx1"/>
                </a:solidFill>
                <a:effectLst/>
                <a:latin typeface="+mn-lt"/>
                <a:ea typeface="+mn-ea"/>
                <a:cs typeface="+mn-cs"/>
              </a:rPr>
              <a:t>33140</a:t>
            </a:r>
            <a:r>
              <a:rPr lang="en-US" dirty="0"/>
              <a:t> </a:t>
            </a:r>
            <a:r>
              <a:rPr lang="en-US" sz="1200" b="0" i="0" u="none" strike="noStrike" kern="1200" dirty="0">
                <a:solidFill>
                  <a:schemeClr val="tx1"/>
                </a:solidFill>
                <a:effectLst/>
                <a:latin typeface="+mn-lt"/>
                <a:ea typeface="+mn-ea"/>
                <a:cs typeface="+mn-cs"/>
              </a:rPr>
              <a:t>12621</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San Diego City College</a:t>
            </a:r>
            <a:r>
              <a:rPr lang="en-US" dirty="0"/>
              <a:t> </a:t>
            </a:r>
            <a:r>
              <a:rPr lang="en-US" sz="1200" b="0" i="0" u="none" strike="noStrike" kern="1200" dirty="0">
                <a:solidFill>
                  <a:schemeClr val="tx1"/>
                </a:solidFill>
                <a:effectLst/>
                <a:latin typeface="+mn-lt"/>
                <a:ea typeface="+mn-ea"/>
                <a:cs typeface="+mn-cs"/>
              </a:rPr>
              <a:t>22977</a:t>
            </a:r>
            <a:r>
              <a:rPr lang="en-US" dirty="0"/>
              <a:t> </a:t>
            </a:r>
            <a:r>
              <a:rPr lang="en-US" sz="1200" b="0" i="0" u="none" strike="noStrike" kern="1200" dirty="0">
                <a:solidFill>
                  <a:schemeClr val="tx1"/>
                </a:solidFill>
                <a:effectLst/>
                <a:latin typeface="+mn-lt"/>
                <a:ea typeface="+mn-ea"/>
                <a:cs typeface="+mn-cs"/>
              </a:rPr>
              <a:t>7357</a:t>
            </a:r>
            <a:r>
              <a:rPr lang="en-US" dirty="0"/>
              <a:t> </a:t>
            </a:r>
            <a:r>
              <a:rPr lang="en-US" sz="1200" b="0" i="0" u="none" strike="noStrike" kern="1200" dirty="0">
                <a:solidFill>
                  <a:schemeClr val="tx1"/>
                </a:solidFill>
                <a:effectLst/>
                <a:latin typeface="+mn-lt"/>
                <a:ea typeface="+mn-ea"/>
                <a:cs typeface="+mn-cs"/>
              </a:rPr>
              <a:t>32%</a:t>
            </a:r>
            <a:r>
              <a:rPr lang="en-US" dirty="0"/>
              <a:t> </a:t>
            </a:r>
            <a:r>
              <a:rPr lang="en-US" sz="1200" b="0" i="0" u="none" strike="noStrike" kern="1200" dirty="0">
                <a:solidFill>
                  <a:schemeClr val="tx1"/>
                </a:solidFill>
                <a:effectLst/>
                <a:latin typeface="+mn-lt"/>
                <a:ea typeface="+mn-ea"/>
                <a:cs typeface="+mn-cs"/>
              </a:rPr>
              <a:t>San Diego Miramar College</a:t>
            </a:r>
            <a:r>
              <a:rPr lang="en-US" dirty="0"/>
              <a:t> </a:t>
            </a:r>
            <a:r>
              <a:rPr lang="en-US" sz="1200" b="0" i="0" u="none" strike="noStrike" kern="1200" dirty="0">
                <a:solidFill>
                  <a:schemeClr val="tx1"/>
                </a:solidFill>
                <a:effectLst/>
                <a:latin typeface="+mn-lt"/>
                <a:ea typeface="+mn-ea"/>
                <a:cs typeface="+mn-cs"/>
              </a:rPr>
              <a:t>23038</a:t>
            </a:r>
            <a:r>
              <a:rPr lang="en-US" dirty="0"/>
              <a:t> </a:t>
            </a:r>
            <a:r>
              <a:rPr lang="en-US" sz="1200" b="0" i="0" u="none" strike="noStrike" kern="1200" dirty="0">
                <a:solidFill>
                  <a:schemeClr val="tx1"/>
                </a:solidFill>
                <a:effectLst/>
                <a:latin typeface="+mn-lt"/>
                <a:ea typeface="+mn-ea"/>
                <a:cs typeface="+mn-cs"/>
              </a:rPr>
              <a:t>7066</a:t>
            </a:r>
            <a:r>
              <a:rPr lang="en-US" dirty="0"/>
              <a:t> </a:t>
            </a:r>
            <a:r>
              <a:rPr lang="en-US" sz="1200" b="0" i="0" u="none" strike="noStrike" kern="1200" dirty="0">
                <a:solidFill>
                  <a:schemeClr val="tx1"/>
                </a:solidFill>
                <a:effectLst/>
                <a:latin typeface="+mn-lt"/>
                <a:ea typeface="+mn-ea"/>
                <a:cs typeface="+mn-cs"/>
              </a:rPr>
              <a:t>31%</a:t>
            </a:r>
            <a:r>
              <a:rPr lang="en-US" dirty="0"/>
              <a:t> </a:t>
            </a:r>
            <a:r>
              <a:rPr lang="en-US" sz="1200" b="0" i="0" u="none" strike="noStrike" kern="1200" dirty="0">
                <a:solidFill>
                  <a:schemeClr val="tx1"/>
                </a:solidFill>
                <a:effectLst/>
                <a:latin typeface="+mn-lt"/>
                <a:ea typeface="+mn-ea"/>
                <a:cs typeface="+mn-cs"/>
              </a:rPr>
              <a:t>San Joaquin Delta</a:t>
            </a:r>
            <a:r>
              <a:rPr lang="en-US" dirty="0"/>
              <a:t> </a:t>
            </a:r>
            <a:r>
              <a:rPr lang="en-US" sz="1200" b="0" i="0" u="none" strike="noStrike" kern="1200" dirty="0">
                <a:solidFill>
                  <a:schemeClr val="tx1"/>
                </a:solidFill>
                <a:effectLst/>
                <a:latin typeface="+mn-lt"/>
                <a:ea typeface="+mn-ea"/>
                <a:cs typeface="+mn-cs"/>
              </a:rPr>
              <a:t>26150</a:t>
            </a:r>
            <a:r>
              <a:rPr lang="en-US" dirty="0"/>
              <a:t> </a:t>
            </a:r>
            <a:r>
              <a:rPr lang="en-US" sz="1200" b="0" i="0" u="none" strike="noStrike" kern="1200" dirty="0">
                <a:solidFill>
                  <a:schemeClr val="tx1"/>
                </a:solidFill>
                <a:effectLst/>
                <a:latin typeface="+mn-lt"/>
                <a:ea typeface="+mn-ea"/>
                <a:cs typeface="+mn-cs"/>
              </a:rPr>
              <a:t>15238</a:t>
            </a:r>
            <a:r>
              <a:rPr lang="en-US" dirty="0"/>
              <a:t> </a:t>
            </a:r>
            <a:r>
              <a:rPr lang="en-US" sz="1200" b="0" i="0" u="none" strike="noStrike" kern="1200" dirty="0">
                <a:solidFill>
                  <a:schemeClr val="tx1"/>
                </a:solidFill>
                <a:effectLst/>
                <a:latin typeface="+mn-lt"/>
                <a:ea typeface="+mn-ea"/>
                <a:cs typeface="+mn-cs"/>
              </a:rPr>
              <a:t>58%</a:t>
            </a:r>
            <a:r>
              <a:rPr lang="en-US" dirty="0"/>
              <a:t> </a:t>
            </a:r>
            <a:r>
              <a:rPr lang="en-US" sz="1200" b="0" i="0" u="none" strike="noStrike" kern="1200" dirty="0">
                <a:solidFill>
                  <a:schemeClr val="tx1"/>
                </a:solidFill>
                <a:effectLst/>
                <a:latin typeface="+mn-lt"/>
                <a:ea typeface="+mn-ea"/>
                <a:cs typeface="+mn-cs"/>
              </a:rPr>
              <a:t>Santa Barbara City College</a:t>
            </a:r>
            <a:r>
              <a:rPr lang="en-US" dirty="0"/>
              <a:t> </a:t>
            </a:r>
            <a:r>
              <a:rPr lang="en-US" sz="1200" b="0" i="0" u="none" strike="noStrike" kern="1200" dirty="0">
                <a:solidFill>
                  <a:schemeClr val="tx1"/>
                </a:solidFill>
                <a:effectLst/>
                <a:latin typeface="+mn-lt"/>
                <a:ea typeface="+mn-ea"/>
                <a:cs typeface="+mn-cs"/>
              </a:rPr>
              <a:t>20624</a:t>
            </a:r>
            <a:r>
              <a:rPr lang="en-US" dirty="0"/>
              <a:t> </a:t>
            </a:r>
            <a:r>
              <a:rPr lang="en-US" sz="1200" b="0" i="0" u="none" strike="noStrike" kern="1200" dirty="0">
                <a:solidFill>
                  <a:schemeClr val="tx1"/>
                </a:solidFill>
                <a:effectLst/>
                <a:latin typeface="+mn-lt"/>
                <a:ea typeface="+mn-ea"/>
                <a:cs typeface="+mn-cs"/>
              </a:rPr>
              <a:t>10254</a:t>
            </a:r>
            <a:r>
              <a:rPr lang="en-US" dirty="0"/>
              <a:t> </a:t>
            </a: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Santa Rosa Junior College</a:t>
            </a:r>
            <a:r>
              <a:rPr lang="en-US" dirty="0"/>
              <a:t> </a:t>
            </a:r>
            <a:r>
              <a:rPr lang="en-US" sz="1200" b="0" i="0" u="none" strike="noStrike" kern="1200" dirty="0">
                <a:solidFill>
                  <a:schemeClr val="tx1"/>
                </a:solidFill>
                <a:effectLst/>
                <a:latin typeface="+mn-lt"/>
                <a:ea typeface="+mn-ea"/>
                <a:cs typeface="+mn-cs"/>
              </a:rPr>
              <a:t>27223</a:t>
            </a:r>
            <a:r>
              <a:rPr lang="en-US" dirty="0"/>
              <a:t> </a:t>
            </a:r>
            <a:r>
              <a:rPr lang="en-US" sz="1200" b="0" i="0" u="none" strike="noStrike" kern="1200" dirty="0">
                <a:solidFill>
                  <a:schemeClr val="tx1"/>
                </a:solidFill>
                <a:effectLst/>
                <a:latin typeface="+mn-lt"/>
                <a:ea typeface="+mn-ea"/>
                <a:cs typeface="+mn-cs"/>
              </a:rPr>
              <a:t>10801</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College of the </a:t>
            </a:r>
            <a:r>
              <a:rPr lang="en-US" sz="1200" b="0" i="0" u="none" strike="noStrike" kern="1200" dirty="0" err="1">
                <a:solidFill>
                  <a:schemeClr val="tx1"/>
                </a:solidFill>
                <a:effectLst/>
                <a:latin typeface="+mn-lt"/>
                <a:ea typeface="+mn-ea"/>
                <a:cs typeface="+mn-cs"/>
              </a:rPr>
              <a:t>Sequias</a:t>
            </a:r>
            <a:r>
              <a:rPr lang="en-US" dirty="0"/>
              <a:t> </a:t>
            </a:r>
            <a:r>
              <a:rPr lang="en-US" sz="1200" b="0" i="0" u="none" strike="noStrike" kern="1200" dirty="0">
                <a:solidFill>
                  <a:schemeClr val="tx1"/>
                </a:solidFill>
                <a:effectLst/>
                <a:latin typeface="+mn-lt"/>
                <a:ea typeface="+mn-ea"/>
                <a:cs typeface="+mn-cs"/>
              </a:rPr>
              <a:t>16379</a:t>
            </a:r>
            <a:r>
              <a:rPr lang="en-US" dirty="0"/>
              <a:t> </a:t>
            </a:r>
            <a:r>
              <a:rPr lang="en-US" sz="1200" b="0" i="0" u="none" strike="noStrike" kern="1200" dirty="0">
                <a:solidFill>
                  <a:schemeClr val="tx1"/>
                </a:solidFill>
                <a:effectLst/>
                <a:latin typeface="+mn-lt"/>
                <a:ea typeface="+mn-ea"/>
                <a:cs typeface="+mn-cs"/>
              </a:rPr>
              <a:t>8581</a:t>
            </a:r>
            <a:r>
              <a:rPr lang="en-US" dirty="0"/>
              <a:t> </a:t>
            </a:r>
            <a:r>
              <a:rPr lang="en-US" sz="1200" b="0" i="0" u="none" strike="noStrike" kern="1200" dirty="0">
                <a:solidFill>
                  <a:schemeClr val="tx1"/>
                </a:solidFill>
                <a:effectLst/>
                <a:latin typeface="+mn-lt"/>
                <a:ea typeface="+mn-ea"/>
                <a:cs typeface="+mn-cs"/>
              </a:rPr>
              <a:t>52%</a:t>
            </a:r>
            <a:r>
              <a:rPr lang="en-US" dirty="0"/>
              <a:t> </a:t>
            </a:r>
            <a:r>
              <a:rPr lang="en-US" sz="1200" b="0" i="0" u="none" strike="noStrike" kern="1200" dirty="0">
                <a:solidFill>
                  <a:schemeClr val="tx1"/>
                </a:solidFill>
                <a:effectLst/>
                <a:latin typeface="+mn-lt"/>
                <a:ea typeface="+mn-ea"/>
                <a:cs typeface="+mn-cs"/>
              </a:rPr>
              <a:t>Sierra College</a:t>
            </a:r>
            <a:r>
              <a:rPr lang="en-US" dirty="0"/>
              <a:t> </a:t>
            </a:r>
            <a:r>
              <a:rPr lang="en-US" sz="1200" b="0" i="0" u="none" strike="noStrike" kern="1200" dirty="0">
                <a:solidFill>
                  <a:schemeClr val="tx1"/>
                </a:solidFill>
                <a:effectLst/>
                <a:latin typeface="+mn-lt"/>
                <a:ea typeface="+mn-ea"/>
                <a:cs typeface="+mn-cs"/>
              </a:rPr>
              <a:t>25731</a:t>
            </a:r>
            <a:r>
              <a:rPr lang="en-US" dirty="0"/>
              <a:t> </a:t>
            </a:r>
            <a:r>
              <a:rPr lang="en-US" sz="1200" b="0" i="0" u="none" strike="noStrike" kern="1200" dirty="0">
                <a:solidFill>
                  <a:schemeClr val="tx1"/>
                </a:solidFill>
                <a:effectLst/>
                <a:latin typeface="+mn-lt"/>
                <a:ea typeface="+mn-ea"/>
                <a:cs typeface="+mn-cs"/>
              </a:rPr>
              <a:t>11966</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San </a:t>
            </a:r>
            <a:r>
              <a:rPr lang="en-US" sz="1200" b="0" i="0" u="none" strike="noStrike" kern="1200" dirty="0" err="1">
                <a:solidFill>
                  <a:schemeClr val="tx1"/>
                </a:solidFill>
                <a:effectLst/>
                <a:latin typeface="+mn-lt"/>
                <a:ea typeface="+mn-ea"/>
                <a:cs typeface="+mn-cs"/>
              </a:rPr>
              <a:t>Bernandino</a:t>
            </a:r>
            <a:r>
              <a:rPr lang="en-US" sz="1200" b="0" i="0" u="none" strike="noStrike" kern="1200" dirty="0">
                <a:solidFill>
                  <a:schemeClr val="tx1"/>
                </a:solidFill>
                <a:effectLst/>
                <a:latin typeface="+mn-lt"/>
                <a:ea typeface="+mn-ea"/>
                <a:cs typeface="+mn-cs"/>
              </a:rPr>
              <a:t> Valley College</a:t>
            </a:r>
            <a:r>
              <a:rPr lang="en-US" dirty="0"/>
              <a:t> </a:t>
            </a:r>
            <a:r>
              <a:rPr lang="en-US" sz="1200" b="0" i="0" u="none" strike="noStrike" kern="1200" dirty="0">
                <a:solidFill>
                  <a:schemeClr val="tx1"/>
                </a:solidFill>
                <a:effectLst/>
                <a:latin typeface="+mn-lt"/>
                <a:ea typeface="+mn-ea"/>
                <a:cs typeface="+mn-cs"/>
              </a:rPr>
              <a:t>20297</a:t>
            </a:r>
            <a:r>
              <a:rPr lang="en-US" dirty="0"/>
              <a:t> </a:t>
            </a:r>
            <a:r>
              <a:rPr lang="en-US" sz="1200" b="0" i="0" u="none" strike="noStrike" kern="1200" dirty="0">
                <a:solidFill>
                  <a:schemeClr val="tx1"/>
                </a:solidFill>
                <a:effectLst/>
                <a:latin typeface="+mn-lt"/>
                <a:ea typeface="+mn-ea"/>
                <a:cs typeface="+mn-cs"/>
              </a:rPr>
              <a:t>9178</a:t>
            </a:r>
            <a:r>
              <a:rPr lang="en-US" dirty="0"/>
              <a:t> </a:t>
            </a:r>
            <a:r>
              <a:rPr lang="en-US" sz="1200" b="0" i="0" u="none" strike="noStrike" kern="1200" dirty="0">
                <a:solidFill>
                  <a:schemeClr val="tx1"/>
                </a:solidFill>
                <a:effectLst/>
                <a:latin typeface="+mn-lt"/>
                <a:ea typeface="+mn-ea"/>
                <a:cs typeface="+mn-cs"/>
              </a:rPr>
              <a:t>45%</a:t>
            </a:r>
            <a:r>
              <a:rPr lang="en-US" dirty="0"/>
              <a:t> </a:t>
            </a:r>
            <a:r>
              <a:rPr lang="en-US" sz="1200" b="0" i="0" u="none" strike="noStrike" kern="1200" dirty="0">
                <a:solidFill>
                  <a:schemeClr val="tx1"/>
                </a:solidFill>
                <a:effectLst/>
                <a:latin typeface="+mn-lt"/>
                <a:ea typeface="+mn-ea"/>
                <a:cs typeface="+mn-cs"/>
              </a:rPr>
              <a:t>Southwestern College</a:t>
            </a:r>
            <a:r>
              <a:rPr lang="en-US" dirty="0"/>
              <a:t> </a:t>
            </a:r>
            <a:r>
              <a:rPr lang="en-US" sz="1200" b="0" i="0" u="none" strike="noStrike" kern="1200" dirty="0">
                <a:solidFill>
                  <a:schemeClr val="tx1"/>
                </a:solidFill>
                <a:effectLst/>
                <a:latin typeface="+mn-lt"/>
                <a:ea typeface="+mn-ea"/>
                <a:cs typeface="+mn-cs"/>
              </a:rPr>
              <a:t>26197</a:t>
            </a:r>
            <a:r>
              <a:rPr lang="en-US" dirty="0"/>
              <a:t> </a:t>
            </a:r>
            <a:r>
              <a:rPr lang="en-US" sz="1200" b="0" i="0" u="none" strike="noStrike" kern="1200" dirty="0">
                <a:solidFill>
                  <a:schemeClr val="tx1"/>
                </a:solidFill>
                <a:effectLst/>
                <a:latin typeface="+mn-lt"/>
                <a:ea typeface="+mn-ea"/>
                <a:cs typeface="+mn-cs"/>
              </a:rPr>
              <a:t>12541</a:t>
            </a:r>
            <a:r>
              <a:rPr lang="en-US" dirty="0"/>
              <a:t> </a:t>
            </a:r>
            <a:r>
              <a:rPr lang="en-US" sz="1200" b="0" i="0" u="none" strike="noStrike" kern="1200" dirty="0">
                <a:solidFill>
                  <a:schemeClr val="tx1"/>
                </a:solidFill>
                <a:effectLst/>
                <a:latin typeface="+mn-lt"/>
                <a:ea typeface="+mn-ea"/>
                <a:cs typeface="+mn-cs"/>
              </a:rPr>
              <a:t>48%</a:t>
            </a:r>
            <a:r>
              <a:rPr lang="en-US" dirty="0"/>
              <a:t> </a:t>
            </a:r>
            <a:r>
              <a:rPr lang="en-US" sz="1200" b="0" i="0" u="none" strike="noStrike" kern="1200" dirty="0">
                <a:solidFill>
                  <a:schemeClr val="tx1"/>
                </a:solidFill>
                <a:effectLst/>
                <a:latin typeface="+mn-lt"/>
                <a:ea typeface="+mn-ea"/>
                <a:cs typeface="+mn-cs"/>
              </a:rPr>
              <a:t>Ventura College</a:t>
            </a:r>
            <a:r>
              <a:rPr lang="en-US" dirty="0"/>
              <a:t> </a:t>
            </a:r>
            <a:r>
              <a:rPr lang="en-US" sz="1200" b="0" i="0" u="none" strike="noStrike" kern="1200" dirty="0">
                <a:solidFill>
                  <a:schemeClr val="tx1"/>
                </a:solidFill>
                <a:effectLst/>
                <a:latin typeface="+mn-lt"/>
                <a:ea typeface="+mn-ea"/>
                <a:cs typeface="+mn-cs"/>
              </a:rPr>
              <a:t>18487</a:t>
            </a:r>
            <a:r>
              <a:rPr lang="en-US" dirty="0"/>
              <a:t> </a:t>
            </a:r>
            <a:r>
              <a:rPr lang="en-US" sz="1200" b="0" i="0" u="none" strike="noStrike" kern="1200" dirty="0">
                <a:solidFill>
                  <a:schemeClr val="tx1"/>
                </a:solidFill>
                <a:effectLst/>
                <a:latin typeface="+mn-lt"/>
                <a:ea typeface="+mn-ea"/>
                <a:cs typeface="+mn-cs"/>
              </a:rPr>
              <a:t>7669</a:t>
            </a:r>
            <a:r>
              <a:rPr lang="en-US" dirty="0"/>
              <a:t> </a:t>
            </a:r>
            <a:r>
              <a:rPr lang="en-US" sz="1200" b="0" i="0" u="none" strike="noStrike" kern="1200" dirty="0">
                <a:solidFill>
                  <a:schemeClr val="tx1"/>
                </a:solidFill>
                <a:effectLst/>
                <a:latin typeface="+mn-lt"/>
                <a:ea typeface="+mn-ea"/>
                <a:cs typeface="+mn-cs"/>
              </a:rPr>
              <a:t>41%</a:t>
            </a:r>
            <a:r>
              <a:rPr lang="en-US" dirty="0"/>
              <a:t> </a:t>
            </a:r>
            <a:r>
              <a:rPr lang="en-US" sz="1200" b="0" i="0" u="none" strike="noStrike" kern="1200" dirty="0">
                <a:solidFill>
                  <a:schemeClr val="tx1"/>
                </a:solidFill>
                <a:effectLst/>
                <a:latin typeface="+mn-lt"/>
                <a:ea typeface="+mn-ea"/>
                <a:cs typeface="+mn-cs"/>
              </a:rPr>
              <a:t>Victor Valley</a:t>
            </a:r>
            <a:r>
              <a:rPr lang="en-US" dirty="0"/>
              <a:t> </a:t>
            </a:r>
            <a:r>
              <a:rPr lang="en-US" sz="1200" b="0" i="0" u="none" strike="noStrike" kern="1200" dirty="0">
                <a:solidFill>
                  <a:schemeClr val="tx1"/>
                </a:solidFill>
                <a:effectLst/>
                <a:latin typeface="+mn-lt"/>
                <a:ea typeface="+mn-ea"/>
                <a:cs typeface="+mn-cs"/>
              </a:rPr>
              <a:t>17862</a:t>
            </a:r>
            <a:r>
              <a:rPr lang="en-US" dirty="0"/>
              <a:t> </a:t>
            </a:r>
            <a:r>
              <a:rPr lang="en-US" sz="1200" b="0" i="0" u="none" strike="noStrike" kern="1200" dirty="0">
                <a:solidFill>
                  <a:schemeClr val="tx1"/>
                </a:solidFill>
                <a:effectLst/>
                <a:latin typeface="+mn-lt"/>
                <a:ea typeface="+mn-ea"/>
                <a:cs typeface="+mn-cs"/>
              </a:rPr>
              <a:t>8365</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Norco College</a:t>
            </a:r>
            <a:r>
              <a:rPr lang="en-US" dirty="0"/>
              <a:t> </a:t>
            </a:r>
            <a:r>
              <a:rPr lang="en-US" sz="1200" b="0" i="0" u="none" strike="noStrike" kern="1200" dirty="0">
                <a:solidFill>
                  <a:schemeClr val="tx1"/>
                </a:solidFill>
                <a:effectLst/>
                <a:latin typeface="+mn-lt"/>
                <a:ea typeface="+mn-ea"/>
                <a:cs typeface="+mn-cs"/>
              </a:rPr>
              <a:t>17543</a:t>
            </a:r>
            <a:r>
              <a:rPr lang="en-US" dirty="0"/>
              <a:t> </a:t>
            </a:r>
            <a:r>
              <a:rPr lang="en-US" sz="1200" b="0" i="0" u="none" strike="noStrike" kern="1200" dirty="0">
                <a:solidFill>
                  <a:schemeClr val="tx1"/>
                </a:solidFill>
                <a:effectLst/>
                <a:latin typeface="+mn-lt"/>
                <a:ea typeface="+mn-ea"/>
                <a:cs typeface="+mn-cs"/>
              </a:rPr>
              <a:t>6319</a:t>
            </a:r>
            <a:r>
              <a:rPr lang="en-US" dirty="0"/>
              <a:t> </a:t>
            </a:r>
            <a:r>
              <a:rPr lang="en-US" sz="1200" b="0" i="0" u="none" strike="noStrike" kern="1200" dirty="0">
                <a:solidFill>
                  <a:schemeClr val="tx1"/>
                </a:solidFill>
                <a:effectLst/>
                <a:latin typeface="+mn-lt"/>
                <a:ea typeface="+mn-ea"/>
                <a:cs typeface="+mn-cs"/>
              </a:rPr>
              <a:t>36%</a:t>
            </a:r>
            <a:r>
              <a:rPr lang="en-US" dirty="0"/>
              <a:t> </a:t>
            </a:r>
            <a:r>
              <a:rPr lang="en-US" sz="1200" b="0" i="0" u="none" strike="noStrike" kern="1200" dirty="0" err="1">
                <a:solidFill>
                  <a:schemeClr val="tx1"/>
                </a:solidFill>
                <a:effectLst/>
                <a:latin typeface="+mn-lt"/>
                <a:ea typeface="+mn-ea"/>
                <a:cs typeface="+mn-cs"/>
              </a:rPr>
              <a:t>Averege</a:t>
            </a:r>
            <a:r>
              <a:rPr lang="en-US" sz="1200" b="0" i="0" u="none" strike="noStrike" kern="1200" dirty="0">
                <a:solidFill>
                  <a:schemeClr val="tx1"/>
                </a:solidFill>
                <a:effectLst/>
                <a:latin typeface="+mn-lt"/>
                <a:ea typeface="+mn-ea"/>
                <a:cs typeface="+mn-cs"/>
              </a:rPr>
              <a:t> of 38 similar CCCs</a:t>
            </a:r>
            <a:r>
              <a:rPr lang="en-US" dirty="0"/>
              <a:t> </a:t>
            </a:r>
            <a:r>
              <a:rPr lang="en-US" sz="1200" b="0" i="0" u="none" strike="noStrike" kern="1200" dirty="0">
                <a:solidFill>
                  <a:schemeClr val="tx1"/>
                </a:solidFill>
                <a:effectLst/>
                <a:latin typeface="+mn-lt"/>
                <a:ea typeface="+mn-ea"/>
                <a:cs typeface="+mn-cs"/>
              </a:rPr>
              <a:t>22185</a:t>
            </a:r>
            <a:r>
              <a:rPr lang="en-US" dirty="0"/>
              <a:t> </a:t>
            </a:r>
            <a:r>
              <a:rPr lang="en-US" sz="1200" b="0" i="0" u="none" strike="noStrike" kern="1200" dirty="0">
                <a:solidFill>
                  <a:schemeClr val="tx1"/>
                </a:solidFill>
                <a:effectLst/>
                <a:latin typeface="+mn-lt"/>
                <a:ea typeface="+mn-ea"/>
                <a:cs typeface="+mn-cs"/>
              </a:rPr>
              <a:t>9453</a:t>
            </a:r>
            <a:r>
              <a:rPr lang="en-US" dirty="0"/>
              <a:t> </a:t>
            </a:r>
            <a:r>
              <a:rPr lang="en-US" sz="1200" b="0" i="0" u="none" strike="noStrike" kern="1200" dirty="0">
                <a:solidFill>
                  <a:schemeClr val="tx1"/>
                </a:solidFill>
                <a:effectLst/>
                <a:latin typeface="+mn-lt"/>
                <a:ea typeface="+mn-ea"/>
                <a:cs typeface="+mn-cs"/>
              </a:rPr>
              <a:t>43%</a:t>
            </a:r>
            <a:r>
              <a:rPr lang="en-US" dirty="0"/>
              <a:t> </a:t>
            </a:r>
            <a:r>
              <a:rPr lang="en-US" sz="1200" b="0" i="0" u="none" strike="noStrike" kern="1200" dirty="0">
                <a:solidFill>
                  <a:schemeClr val="tx1"/>
                </a:solidFill>
                <a:effectLst/>
                <a:latin typeface="+mn-lt"/>
                <a:ea typeface="+mn-ea"/>
                <a:cs typeface="+mn-cs"/>
              </a:rPr>
              <a:t>Total</a:t>
            </a:r>
            <a:r>
              <a:rPr lang="en-US" dirty="0"/>
              <a:t> </a:t>
            </a:r>
            <a:r>
              <a:rPr lang="en-US" sz="1200" b="0" i="0" u="none" strike="noStrike" kern="1200" dirty="0">
                <a:solidFill>
                  <a:schemeClr val="tx1"/>
                </a:solidFill>
                <a:effectLst/>
                <a:latin typeface="+mn-lt"/>
                <a:ea typeface="+mn-ea"/>
                <a:cs typeface="+mn-cs"/>
              </a:rPr>
              <a:t>843014</a:t>
            </a:r>
            <a:r>
              <a:rPr lang="en-US" dirty="0"/>
              <a:t> </a:t>
            </a:r>
            <a:r>
              <a:rPr lang="en-US" sz="1200" b="0" i="0" u="none" strike="noStrike" kern="1200" dirty="0">
                <a:solidFill>
                  <a:schemeClr val="tx1"/>
                </a:solidFill>
                <a:effectLst/>
                <a:latin typeface="+mn-lt"/>
                <a:ea typeface="+mn-ea"/>
                <a:cs typeface="+mn-cs"/>
              </a:rPr>
              <a:t>359212</a:t>
            </a:r>
            <a:r>
              <a:rPr lang="en-US" dirty="0"/>
              <a:t> </a:t>
            </a:r>
            <a:r>
              <a:rPr lang="en-US" sz="1200" b="0" i="0" u="none" strike="noStrike" kern="1200" dirty="0">
                <a:solidFill>
                  <a:schemeClr val="tx1"/>
                </a:solidFill>
                <a:effectLst/>
                <a:latin typeface="+mn-lt"/>
                <a:ea typeface="+mn-ea"/>
                <a:cs typeface="+mn-cs"/>
              </a:rPr>
              <a:t>43%</a:t>
            </a:r>
            <a:r>
              <a:rPr lang="en-US" dirty="0"/>
              <a:t> </a:t>
            </a:r>
          </a:p>
        </p:txBody>
      </p:sp>
      <p:sp>
        <p:nvSpPr>
          <p:cNvPr id="4" name="Slide Number Placeholder 3"/>
          <p:cNvSpPr>
            <a:spLocks noGrp="1"/>
          </p:cNvSpPr>
          <p:nvPr>
            <p:ph type="sldNum" sz="quarter" idx="10"/>
          </p:nvPr>
        </p:nvSpPr>
        <p:spPr/>
        <p:txBody>
          <a:bodyPr/>
          <a:lstStyle/>
          <a:p>
            <a:fld id="{D9FE1FF1-0E9C-4A1C-ACC2-AEC6216313AF}" type="slidenum">
              <a:rPr lang="en-US" smtClean="0"/>
              <a:t>10</a:t>
            </a:fld>
            <a:endParaRPr lang="en-US"/>
          </a:p>
        </p:txBody>
      </p:sp>
    </p:spTree>
    <p:extLst>
      <p:ext uri="{BB962C8B-B14F-4D97-AF65-F5344CB8AC3E}">
        <p14:creationId xmlns:p14="http://schemas.microsoft.com/office/powerpoint/2010/main" val="260709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E1FF1-0E9C-4A1C-ACC2-AEC6216313AF}" type="slidenum">
              <a:rPr lang="en-US" smtClean="0"/>
              <a:t>12</a:t>
            </a:fld>
            <a:endParaRPr lang="en-US"/>
          </a:p>
        </p:txBody>
      </p:sp>
    </p:spTree>
    <p:extLst>
      <p:ext uri="{BB962C8B-B14F-4D97-AF65-F5344CB8AC3E}">
        <p14:creationId xmlns:p14="http://schemas.microsoft.com/office/powerpoint/2010/main" val="113916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file:///C:/Users/engelk/OneDrive%20-%20San%20Mateo%20County%20Community%20College%20District/Enrollment%20Management/FA19FA20%20Sankey.html</a:t>
            </a:r>
          </a:p>
        </p:txBody>
      </p:sp>
      <p:sp>
        <p:nvSpPr>
          <p:cNvPr id="4" name="Slide Number Placeholder 3"/>
          <p:cNvSpPr>
            <a:spLocks noGrp="1"/>
          </p:cNvSpPr>
          <p:nvPr>
            <p:ph type="sldNum" sz="quarter" idx="10"/>
          </p:nvPr>
        </p:nvSpPr>
        <p:spPr/>
        <p:txBody>
          <a:bodyPr/>
          <a:lstStyle/>
          <a:p>
            <a:fld id="{D9FE1FF1-0E9C-4A1C-ACC2-AEC6216313AF}" type="slidenum">
              <a:rPr lang="en-US" smtClean="0"/>
              <a:t>21</a:t>
            </a:fld>
            <a:endParaRPr lang="en-US"/>
          </a:p>
        </p:txBody>
      </p:sp>
    </p:spTree>
    <p:extLst>
      <p:ext uri="{BB962C8B-B14F-4D97-AF65-F5344CB8AC3E}">
        <p14:creationId xmlns:p14="http://schemas.microsoft.com/office/powerpoint/2010/main" val="181511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Headcount</a:t>
            </a:r>
            <a:r>
              <a:rPr lang="en-US" dirty="0"/>
              <a:t> </a:t>
            </a:r>
            <a:r>
              <a:rPr lang="en-US" sz="1200" b="1" i="0" u="none" strike="noStrike" kern="1200" dirty="0">
                <a:solidFill>
                  <a:schemeClr val="tx1"/>
                </a:solidFill>
                <a:effectLst/>
                <a:latin typeface="+mn-lt"/>
                <a:ea typeface="+mn-ea"/>
                <a:cs typeface="+mn-cs"/>
              </a:rPr>
              <a:t>Full Time Equivalent Students</a:t>
            </a:r>
            <a:r>
              <a:rPr lang="en-US" dirty="0"/>
              <a:t> </a:t>
            </a:r>
            <a:r>
              <a:rPr lang="en-US" sz="1200" b="1" i="0" u="none" strike="noStrike" kern="1200" dirty="0">
                <a:solidFill>
                  <a:schemeClr val="tx1"/>
                </a:solidFill>
                <a:effectLst/>
                <a:latin typeface="+mn-lt"/>
                <a:ea typeface="+mn-ea"/>
                <a:cs typeface="+mn-cs"/>
              </a:rPr>
              <a:t># of Sections</a:t>
            </a:r>
            <a:r>
              <a:rPr lang="en-US" dirty="0"/>
              <a:t> </a:t>
            </a:r>
            <a:r>
              <a:rPr lang="en-US" sz="1200" b="1" i="0" u="none" strike="noStrike" kern="1200" dirty="0">
                <a:solidFill>
                  <a:schemeClr val="tx1"/>
                </a:solidFill>
                <a:effectLst/>
                <a:latin typeface="+mn-lt"/>
                <a:ea typeface="+mn-ea"/>
                <a:cs typeface="+mn-cs"/>
              </a:rPr>
              <a:t>Enrollment per Section (after census)</a:t>
            </a:r>
            <a:r>
              <a:rPr lang="en-US" dirty="0"/>
              <a:t> </a:t>
            </a:r>
            <a:r>
              <a:rPr lang="en-US" sz="1200" b="0" i="0" u="none" strike="noStrike" kern="1200" dirty="0">
                <a:solidFill>
                  <a:schemeClr val="tx1"/>
                </a:solidFill>
                <a:effectLst/>
                <a:latin typeface="+mn-lt"/>
                <a:ea typeface="+mn-ea"/>
                <a:cs typeface="+mn-cs"/>
              </a:rPr>
              <a:t>2-year change</a:t>
            </a:r>
            <a:r>
              <a:rPr lang="en-US" dirty="0"/>
              <a:t> </a:t>
            </a:r>
            <a:r>
              <a:rPr lang="en-US" sz="1200" b="0" i="0" u="none" strike="noStrike" kern="1200" dirty="0">
                <a:solidFill>
                  <a:schemeClr val="tx1"/>
                </a:solidFill>
                <a:effectLst/>
                <a:latin typeface="+mn-lt"/>
                <a:ea typeface="+mn-ea"/>
                <a:cs typeface="+mn-cs"/>
              </a:rPr>
              <a:t>-7%</a:t>
            </a:r>
            <a:r>
              <a:rPr lang="en-US" dirty="0"/>
              <a:t> </a:t>
            </a:r>
            <a:r>
              <a:rPr lang="en-US" sz="1200" b="0" i="0" u="none" strike="noStrike" kern="1200" dirty="0">
                <a:solidFill>
                  <a:schemeClr val="tx1"/>
                </a:solidFill>
                <a:effectLst/>
                <a:latin typeface="+mn-lt"/>
                <a:ea typeface="+mn-ea"/>
                <a:cs typeface="+mn-cs"/>
              </a:rPr>
              <a:t>-15%</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-13%</a:t>
            </a:r>
            <a:r>
              <a:rPr lang="en-US" dirty="0"/>
              <a:t> </a:t>
            </a:r>
            <a:r>
              <a:rPr lang="en-US" sz="1200" b="0" i="0" u="none" strike="noStrike" kern="1200" dirty="0">
                <a:solidFill>
                  <a:schemeClr val="tx1"/>
                </a:solidFill>
                <a:effectLst/>
                <a:latin typeface="+mn-lt"/>
                <a:ea typeface="+mn-ea"/>
                <a:cs typeface="+mn-cs"/>
              </a:rPr>
              <a:t>5-year change</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-16%</a:t>
            </a:r>
            <a:r>
              <a:rPr lang="en-US" dirty="0"/>
              <a:t> </a:t>
            </a:r>
            <a:r>
              <a:rPr lang="en-US" sz="1200" b="0" i="0" u="none" strike="noStrike" kern="1200" dirty="0">
                <a:solidFill>
                  <a:schemeClr val="tx1"/>
                </a:solidFill>
                <a:effectLst/>
                <a:latin typeface="+mn-lt"/>
                <a:ea typeface="+mn-ea"/>
                <a:cs typeface="+mn-cs"/>
              </a:rPr>
              <a:t>10-year change</a:t>
            </a:r>
            <a:r>
              <a:rPr lang="en-US" dirty="0"/>
              <a:t> </a:t>
            </a:r>
            <a:r>
              <a:rPr lang="en-US" sz="1200" b="0" i="0" u="none" strike="noStrike" kern="1200" dirty="0">
                <a:solidFill>
                  <a:schemeClr val="tx1"/>
                </a:solidFill>
                <a:effectLst/>
                <a:latin typeface="+mn-lt"/>
                <a:ea typeface="+mn-ea"/>
                <a:cs typeface="+mn-cs"/>
              </a:rPr>
              <a:t>-22%</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-16%</a:t>
            </a:r>
            <a:r>
              <a:rPr lang="en-US" dirty="0"/>
              <a:t> </a:t>
            </a:r>
            <a:r>
              <a:rPr lang="en-US" sz="1200" b="0" i="0" u="none" strike="noStrike" kern="1200" dirty="0">
                <a:solidFill>
                  <a:schemeClr val="tx1"/>
                </a:solidFill>
                <a:effectLst/>
                <a:latin typeface="+mn-lt"/>
                <a:ea typeface="+mn-ea"/>
                <a:cs typeface="+mn-cs"/>
              </a:rPr>
              <a:t>-27%</a:t>
            </a:r>
            <a:r>
              <a:rPr lang="en-US" dirty="0"/>
              <a:t> </a:t>
            </a:r>
            <a:r>
              <a:rPr lang="en-US" sz="1200" b="0" i="0" u="none" strike="noStrike" kern="1200" dirty="0">
                <a:solidFill>
                  <a:schemeClr val="tx1"/>
                </a:solidFill>
                <a:effectLst/>
                <a:latin typeface="+mn-lt"/>
                <a:ea typeface="+mn-ea"/>
                <a:cs typeface="+mn-cs"/>
              </a:rPr>
              <a:t>20-year change (2001-2021)</a:t>
            </a:r>
            <a:r>
              <a:rPr lang="en-US" dirty="0"/>
              <a:t> </a:t>
            </a:r>
            <a:r>
              <a:rPr lang="en-US" sz="1200" b="0" i="0" u="none" strike="noStrike" kern="1200" dirty="0">
                <a:solidFill>
                  <a:schemeClr val="tx1"/>
                </a:solidFill>
                <a:effectLst/>
                <a:latin typeface="+mn-lt"/>
                <a:ea typeface="+mn-ea"/>
                <a:cs typeface="+mn-cs"/>
              </a:rPr>
              <a:t>-10%</a:t>
            </a:r>
            <a:r>
              <a:rPr lang="en-US" dirty="0"/>
              <a:t> </a:t>
            </a:r>
            <a:r>
              <a:rPr lang="en-US" sz="1200" b="0" i="0" u="none" strike="noStrike" kern="1200" dirty="0">
                <a:solidFill>
                  <a:schemeClr val="tx1"/>
                </a:solidFill>
                <a:effectLst/>
                <a:latin typeface="+mn-lt"/>
                <a:ea typeface="+mn-ea"/>
                <a:cs typeface="+mn-cs"/>
              </a:rPr>
              <a:t>-28%</a:t>
            </a:r>
            <a:r>
              <a:rPr lang="en-US" dirty="0"/>
              <a:t> </a:t>
            </a:r>
            <a:r>
              <a:rPr lang="en-US" sz="1200" b="0" i="0" u="none" strike="noStrike" kern="1200" dirty="0">
                <a:solidFill>
                  <a:schemeClr val="tx1"/>
                </a:solidFill>
                <a:effectLst/>
                <a:latin typeface="+mn-lt"/>
                <a:ea typeface="+mn-ea"/>
                <a:cs typeface="+mn-cs"/>
              </a:rPr>
              <a:t>-32%</a:t>
            </a:r>
            <a:r>
              <a:rPr lang="en-US" dirty="0"/>
              <a:t> </a:t>
            </a:r>
            <a:r>
              <a:rPr lang="en-US" sz="1200" b="0" i="0" u="none" strike="noStrike" kern="1200" dirty="0">
                <a:solidFill>
                  <a:schemeClr val="tx1"/>
                </a:solidFill>
                <a:effectLst/>
                <a:latin typeface="+mn-lt"/>
                <a:ea typeface="+mn-ea"/>
                <a:cs typeface="+mn-cs"/>
              </a:rPr>
              <a:t>-3%</a:t>
            </a:r>
            <a:r>
              <a:rPr lang="en-US" dirty="0"/>
              <a:t> </a:t>
            </a:r>
          </a:p>
          <a:p>
            <a:endParaRPr lang="en-US" dirty="0"/>
          </a:p>
          <a:p>
            <a:r>
              <a:rPr lang="en-US" dirty="0"/>
              <a:t>Overall – enrollment</a:t>
            </a:r>
            <a:r>
              <a:rPr lang="en-US" baseline="0" dirty="0"/>
              <a:t> of concurrently enrolled high school students is down 6%</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San Mateo County Community College District Data Warehouse.</a:t>
            </a:r>
          </a:p>
          <a:p>
            <a:endParaRPr lang="en-US" dirty="0"/>
          </a:p>
        </p:txBody>
      </p:sp>
      <p:sp>
        <p:nvSpPr>
          <p:cNvPr id="4" name="Slide Number Placeholder 3"/>
          <p:cNvSpPr>
            <a:spLocks noGrp="1"/>
          </p:cNvSpPr>
          <p:nvPr>
            <p:ph type="sldNum" sz="quarter" idx="10"/>
          </p:nvPr>
        </p:nvSpPr>
        <p:spPr/>
        <p:txBody>
          <a:bodyPr/>
          <a:lstStyle/>
          <a:p>
            <a:fld id="{861F125B-46BA-42BD-94A5-81509B625E36}" type="slidenum">
              <a:rPr lang="en-US" smtClean="0"/>
              <a:t>22</a:t>
            </a:fld>
            <a:endParaRPr lang="en-US"/>
          </a:p>
        </p:txBody>
      </p:sp>
    </p:spTree>
    <p:extLst>
      <p:ext uri="{BB962C8B-B14F-4D97-AF65-F5344CB8AC3E}">
        <p14:creationId xmlns:p14="http://schemas.microsoft.com/office/powerpoint/2010/main" val="17680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8A9FD-3ED9-E947-B6E8-9865C2B5B1B7}" type="slidenum">
              <a:rPr lang="en-US" smtClean="0"/>
              <a:t>33</a:t>
            </a:fld>
            <a:endParaRPr lang="en-US"/>
          </a:p>
        </p:txBody>
      </p:sp>
    </p:spTree>
    <p:extLst>
      <p:ext uri="{BB962C8B-B14F-4D97-AF65-F5344CB8AC3E}">
        <p14:creationId xmlns:p14="http://schemas.microsoft.com/office/powerpoint/2010/main" val="349311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10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campus students</a:t>
            </a:r>
          </a:p>
          <a:p>
            <a:r>
              <a:rPr lang="en-US" dirty="0"/>
              <a:t>Fall Term	Fall 	Spring	% Retained in Spring</a:t>
            </a:r>
          </a:p>
          <a:p>
            <a:r>
              <a:rPr lang="en-US" dirty="0"/>
              <a:t>Fall 2019	3949	2560	64.8%</a:t>
            </a:r>
          </a:p>
          <a:p>
            <a:r>
              <a:rPr lang="en-US" dirty="0"/>
              <a:t>Fall 2020	3405	2345	68.9%</a:t>
            </a:r>
          </a:p>
          <a:p>
            <a:endParaRPr lang="en-US" dirty="0"/>
          </a:p>
        </p:txBody>
      </p:sp>
      <p:sp>
        <p:nvSpPr>
          <p:cNvPr id="4" name="Slide Number Placeholder 3"/>
          <p:cNvSpPr>
            <a:spLocks noGrp="1"/>
          </p:cNvSpPr>
          <p:nvPr>
            <p:ph type="sldNum" sz="quarter" idx="5"/>
          </p:nvPr>
        </p:nvSpPr>
        <p:spPr/>
        <p:txBody>
          <a:bodyPr/>
          <a:lstStyle/>
          <a:p>
            <a:fld id="{861F125B-46BA-42BD-94A5-81509B625E36}" type="slidenum">
              <a:rPr lang="en-US" smtClean="0"/>
              <a:t>35</a:t>
            </a:fld>
            <a:endParaRPr lang="en-US"/>
          </a:p>
        </p:txBody>
      </p:sp>
    </p:spTree>
    <p:extLst>
      <p:ext uri="{BB962C8B-B14F-4D97-AF65-F5344CB8AC3E}">
        <p14:creationId xmlns:p14="http://schemas.microsoft.com/office/powerpoint/2010/main" val="309323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668C50-0A16-41AD-B8C7-A11F6E751A88}"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5189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68C50-0A16-41AD-B8C7-A11F6E751A88}"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9640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68C50-0A16-41AD-B8C7-A11F6E751A88}"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18946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9681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637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68C50-0A16-41AD-B8C7-A11F6E751A88}"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44445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668C50-0A16-41AD-B8C7-A11F6E751A88}"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2157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668C50-0A16-41AD-B8C7-A11F6E751A88}"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714119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668C50-0A16-41AD-B8C7-A11F6E751A88}"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22879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668C50-0A16-41AD-B8C7-A11F6E751A88}"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63044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68C50-0A16-41AD-B8C7-A11F6E751A88}"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11344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668C50-0A16-41AD-B8C7-A11F6E751A88}"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17019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668C50-0A16-41AD-B8C7-A11F6E751A88}"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49713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68C50-0A16-41AD-B8C7-A11F6E751A88}" type="datetimeFigureOut">
              <a:rPr lang="en-US" smtClean="0"/>
              <a:t>5/2/2022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9A328-0B18-488C-9CB1-39D4928BFDFB}" type="slidenum">
              <a:rPr lang="en-US" smtClean="0"/>
              <a:t>‹#›</a:t>
            </a:fld>
            <a:endParaRPr lang="en-US"/>
          </a:p>
        </p:txBody>
      </p:sp>
    </p:spTree>
    <p:extLst>
      <p:ext uri="{BB962C8B-B14F-4D97-AF65-F5344CB8AC3E}">
        <p14:creationId xmlns:p14="http://schemas.microsoft.com/office/powerpoint/2010/main" val="166175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chart" Target="../charts/chart46.xml"/><Relationship Id="rId4" Type="http://schemas.openxmlformats.org/officeDocument/2006/relationships/chart" Target="../charts/chart4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chart" Target="../charts/chart47.xml"/></Relationships>
</file>

<file path=ppt/slides/_rels/slide103.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chart" Target="../charts/chart16.xml"/><Relationship Id="rId4" Type="http://schemas.openxmlformats.org/officeDocument/2006/relationships/chart" Target="../charts/chart15.xml"/></Relationships>
</file>

<file path=ppt/slides/_rels/slide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chart" Target="../charts/chart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chart" Target="../charts/chart28.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DJKRdW_PgFdXeIBffSejEq0dCNNA-9N3/edit?usp=sharing&amp;ouid=114498797933018606325&amp;rtpof=true&amp;sd=tru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anadacollege.edu/prie/Only_Transfer_Sankey.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chart" Target="../charts/chart3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chart" Target="../charts/chart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chart" Target="../charts/chart3.xml"/></Relationships>
</file>

<file path=ppt/slides/_rels/slide60.xml.rels><?xml version="1.0" encoding="UTF-8" standalone="yes"?>
<Relationships xmlns="http://schemas.openxmlformats.org/package/2006/relationships"><Relationship Id="rId3" Type="http://schemas.openxmlformats.org/officeDocument/2006/relationships/hyperlink" Target="https://docs.google.com/document/d/1DJKRdW_PgFdXeIBffSejEq0dCNNA-9N3/edit?usp=sharing&amp;ouid=114498797933018606325&amp;rtpof=true&amp;sd=tru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anadacollege.edu/prie/Only_Transfer_Sankey.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emf"/><Relationship Id="rId4" Type="http://schemas.openxmlformats.org/officeDocument/2006/relationships/customXml" Target="../ink/ink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chart" Target="../charts/chart40.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94.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Internal Scan</a:t>
            </a:r>
          </a:p>
        </p:txBody>
      </p:sp>
      <p:sp>
        <p:nvSpPr>
          <p:cNvPr id="3" name="Subtitle 2"/>
          <p:cNvSpPr>
            <a:spLocks noGrp="1"/>
          </p:cNvSpPr>
          <p:nvPr>
            <p:ph type="subTitle" idx="1"/>
          </p:nvPr>
        </p:nvSpPr>
        <p:spPr>
          <a:xfrm>
            <a:off x="1524000" y="3602038"/>
            <a:ext cx="9144000" cy="1875218"/>
          </a:xfrm>
        </p:spPr>
        <p:txBody>
          <a:bodyPr>
            <a:normAutofit fontScale="70000" lnSpcReduction="20000"/>
          </a:bodyPr>
          <a:lstStyle/>
          <a:p>
            <a:r>
              <a:rPr lang="en-US" dirty="0"/>
              <a:t>Prepared for and presented to the Educational Master Planning Task Force </a:t>
            </a:r>
          </a:p>
          <a:p>
            <a:r>
              <a:rPr lang="en-US" dirty="0"/>
              <a:t>in 3 parts during the Fall of 2021</a:t>
            </a:r>
          </a:p>
          <a:p>
            <a:endParaRPr lang="en-US" dirty="0"/>
          </a:p>
          <a:p>
            <a:r>
              <a:rPr lang="en-US" dirty="0"/>
              <a:t>by the </a:t>
            </a:r>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899220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97" y="444062"/>
            <a:ext cx="11207457" cy="970450"/>
          </a:xfrm>
        </p:spPr>
        <p:txBody>
          <a:bodyPr>
            <a:normAutofit/>
          </a:bodyPr>
          <a:lstStyle/>
          <a:p>
            <a:pPr algn="ctr"/>
            <a:r>
              <a:rPr lang="en-US" sz="3200" dirty="0">
                <a:latin typeface="+mn-lt"/>
              </a:rPr>
              <a:t>Compared to 38 of its peers, Cañada has the lowest % of </a:t>
            </a:r>
            <a:br>
              <a:rPr lang="en-US" sz="3200" dirty="0">
                <a:latin typeface="+mn-lt"/>
              </a:rPr>
            </a:br>
            <a:r>
              <a:rPr lang="en-US" sz="3200" dirty="0">
                <a:latin typeface="+mn-lt"/>
              </a:rPr>
              <a:t>full time equivalent students</a:t>
            </a:r>
          </a:p>
        </p:txBody>
      </p:sp>
      <p:graphicFrame>
        <p:nvGraphicFramePr>
          <p:cNvPr id="4" name="Chart 3"/>
          <p:cNvGraphicFramePr>
            <a:graphicFrameLocks/>
          </p:cNvGraphicFramePr>
          <p:nvPr>
            <p:custDataLst>
              <p:tags r:id="rId1"/>
            </p:custDataLst>
            <p:extLst/>
          </p:nvPr>
        </p:nvGraphicFramePr>
        <p:xfrm>
          <a:off x="837398" y="1703673"/>
          <a:ext cx="10544157" cy="496663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9606525" y="6332736"/>
            <a:ext cx="1588897" cy="246221"/>
          </a:xfrm>
          <a:prstGeom prst="rect">
            <a:avLst/>
          </a:prstGeom>
          <a:noFill/>
        </p:spPr>
        <p:txBody>
          <a:bodyPr wrap="none" rtlCol="0">
            <a:spAutoFit/>
          </a:bodyPr>
          <a:lstStyle/>
          <a:p>
            <a:r>
              <a:rPr lang="en-US" sz="1000" dirty="0"/>
              <a:t>Source:  IPEDS Report Data</a:t>
            </a:r>
          </a:p>
        </p:txBody>
      </p:sp>
    </p:spTree>
    <p:extLst>
      <p:ext uri="{BB962C8B-B14F-4D97-AF65-F5344CB8AC3E}">
        <p14:creationId xmlns:p14="http://schemas.microsoft.com/office/powerpoint/2010/main" val="18571041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 y="0"/>
          <a:ext cx="12191997" cy="11732424"/>
        </p:xfrm>
        <a:graphic>
          <a:graphicData uri="http://schemas.openxmlformats.org/drawingml/2006/table">
            <a:tbl>
              <a:tblPr/>
              <a:tblGrid>
                <a:gridCol w="1121103">
                  <a:extLst>
                    <a:ext uri="{9D8B030D-6E8A-4147-A177-3AD203B41FA5}">
                      <a16:colId xmlns:a16="http://schemas.microsoft.com/office/drawing/2014/main" val="2180060925"/>
                    </a:ext>
                  </a:extLst>
                </a:gridCol>
                <a:gridCol w="1845149">
                  <a:extLst>
                    <a:ext uri="{9D8B030D-6E8A-4147-A177-3AD203B41FA5}">
                      <a16:colId xmlns:a16="http://schemas.microsoft.com/office/drawing/2014/main" val="1664055818"/>
                    </a:ext>
                  </a:extLst>
                </a:gridCol>
                <a:gridCol w="1845149">
                  <a:extLst>
                    <a:ext uri="{9D8B030D-6E8A-4147-A177-3AD203B41FA5}">
                      <a16:colId xmlns:a16="http://schemas.microsoft.com/office/drawing/2014/main" val="2722859360"/>
                    </a:ext>
                  </a:extLst>
                </a:gridCol>
                <a:gridCol w="1845149">
                  <a:extLst>
                    <a:ext uri="{9D8B030D-6E8A-4147-A177-3AD203B41FA5}">
                      <a16:colId xmlns:a16="http://schemas.microsoft.com/office/drawing/2014/main" val="4254639850"/>
                    </a:ext>
                  </a:extLst>
                </a:gridCol>
                <a:gridCol w="1845149">
                  <a:extLst>
                    <a:ext uri="{9D8B030D-6E8A-4147-A177-3AD203B41FA5}">
                      <a16:colId xmlns:a16="http://schemas.microsoft.com/office/drawing/2014/main" val="794769602"/>
                    </a:ext>
                  </a:extLst>
                </a:gridCol>
                <a:gridCol w="1845149">
                  <a:extLst>
                    <a:ext uri="{9D8B030D-6E8A-4147-A177-3AD203B41FA5}">
                      <a16:colId xmlns:a16="http://schemas.microsoft.com/office/drawing/2014/main" val="4026032749"/>
                    </a:ext>
                  </a:extLst>
                </a:gridCol>
                <a:gridCol w="1845149">
                  <a:extLst>
                    <a:ext uri="{9D8B030D-6E8A-4147-A177-3AD203B41FA5}">
                      <a16:colId xmlns:a16="http://schemas.microsoft.com/office/drawing/2014/main" val="2044624252"/>
                    </a:ext>
                  </a:extLst>
                </a:gridCol>
              </a:tblGrid>
              <a:tr h="72665">
                <a:tc>
                  <a:txBody>
                    <a:bodyPr/>
                    <a:lstStyle/>
                    <a:p>
                      <a:pPr algn="l" fontAlgn="b"/>
                      <a:r>
                        <a:rPr lang="en-US" sz="1000" b="1" i="0" u="none" strike="noStrike">
                          <a:solidFill>
                            <a:srgbClr val="000000"/>
                          </a:solidFill>
                          <a:effectLst/>
                          <a:latin typeface="Calibri" panose="020F0502020204030204" pitchFamily="34" charset="0"/>
                        </a:rPr>
                        <a:t>Fa18</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b"/>
                      <a:r>
                        <a:rPr lang="en-US" sz="1000" b="1" i="0" u="none" strike="noStrike">
                          <a:solidFill>
                            <a:srgbClr val="000000"/>
                          </a:solidFill>
                          <a:effectLst/>
                          <a:latin typeface="Calibri" panose="020F0502020204030204" pitchFamily="34" charset="0"/>
                        </a:rPr>
                        <a:t>MWF</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hMerge="1">
                  <a:txBody>
                    <a:bodyPr/>
                    <a:lstStyle/>
                    <a:p>
                      <a:endParaRPr lang="en-US"/>
                    </a:p>
                  </a:txBody>
                  <a:tcPr/>
                </a:tc>
                <a:tc gridSpan="3">
                  <a:txBody>
                    <a:bodyPr/>
                    <a:lstStyle/>
                    <a:p>
                      <a:pPr algn="ctr" fontAlgn="b"/>
                      <a:r>
                        <a:rPr lang="en-US" sz="1000" b="1" i="0" u="none" strike="noStrike">
                          <a:solidFill>
                            <a:srgbClr val="000000"/>
                          </a:solidFill>
                          <a:effectLst/>
                          <a:latin typeface="Calibri" panose="020F0502020204030204" pitchFamily="34" charset="0"/>
                        </a:rPr>
                        <a:t>MW</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9474601"/>
                  </a:ext>
                </a:extLst>
              </a:tr>
              <a:tr h="72665">
                <a:tc>
                  <a:txBody>
                    <a:bodyPr/>
                    <a:lstStyle/>
                    <a:p>
                      <a:pPr algn="l" fontAlgn="b"/>
                      <a:r>
                        <a:rPr lang="en-US" sz="1000" b="0" i="0" u="none" strike="noStrike">
                          <a:solidFill>
                            <a:srgbClr val="000000"/>
                          </a:solidFill>
                          <a:effectLst/>
                          <a:latin typeface="Calibri" panose="020F0502020204030204" pitchFamily="34" charset="0"/>
                        </a:rPr>
                        <a:t>Time</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3 Unit</a:t>
                      </a:r>
                    </a:p>
                  </a:txBody>
                  <a:tcPr marL="1974" marR="1974" marT="197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4 Unit</a:t>
                      </a:r>
                    </a:p>
                  </a:txBody>
                  <a:tcPr marL="1974" marR="1974" marT="1974" marB="0" anchor="b">
                    <a:lnL>
                      <a:noFill/>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5 Unit</a:t>
                      </a:r>
                    </a:p>
                  </a:txBody>
                  <a:tcPr marL="1974" marR="1974" marT="197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3 Unit</a:t>
                      </a:r>
                    </a:p>
                  </a:txBody>
                  <a:tcPr marL="1974" marR="1974" marT="197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4 Unit</a:t>
                      </a:r>
                    </a:p>
                  </a:txBody>
                  <a:tcPr marL="1974" marR="1974" marT="1974" marB="0" anchor="b">
                    <a:lnL>
                      <a:noFill/>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5 Unit</a:t>
                      </a:r>
                    </a:p>
                  </a:txBody>
                  <a:tcPr marL="1974" marR="1974" marT="197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552894561"/>
                  </a:ext>
                </a:extLst>
              </a:tr>
              <a:tr h="72665">
                <a:tc>
                  <a:txBody>
                    <a:bodyPr/>
                    <a:lstStyle/>
                    <a:p>
                      <a:pPr algn="r" fontAlgn="b"/>
                      <a:r>
                        <a:rPr lang="en-US" sz="1000" b="0" i="0" u="none" strike="noStrike">
                          <a:solidFill>
                            <a:srgbClr val="000000"/>
                          </a:solidFill>
                          <a:effectLst/>
                          <a:latin typeface="Calibri" panose="020F0502020204030204" pitchFamily="34" charset="0"/>
                        </a:rPr>
                        <a:t>8:00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rowSpan="17">
                  <a:txBody>
                    <a:bodyPr/>
                    <a:lstStyle/>
                    <a:p>
                      <a:pPr algn="ctr" fontAlgn="ctr"/>
                      <a:r>
                        <a:rPr lang="en-US" sz="1000" b="0" i="0" u="none" strike="noStrike" dirty="0">
                          <a:solidFill>
                            <a:srgbClr val="000000"/>
                          </a:solidFill>
                          <a:effectLst/>
                          <a:latin typeface="Calibri" panose="020F0502020204030204" pitchFamily="34" charset="0"/>
                        </a:rPr>
                        <a:t>Block 1</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62011090"/>
                  </a:ext>
                </a:extLst>
              </a:tr>
              <a:tr h="72665">
                <a:tc>
                  <a:txBody>
                    <a:bodyPr/>
                    <a:lstStyle/>
                    <a:p>
                      <a:pPr algn="r" fontAlgn="b"/>
                      <a:r>
                        <a:rPr lang="en-US" sz="1000" b="0" i="0" u="none" strike="noStrike">
                          <a:solidFill>
                            <a:srgbClr val="000000"/>
                          </a:solidFill>
                          <a:effectLst/>
                          <a:latin typeface="Calibri" panose="020F0502020204030204" pitchFamily="34" charset="0"/>
                        </a:rPr>
                        <a:t>8:05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8509518"/>
                  </a:ext>
                </a:extLst>
              </a:tr>
              <a:tr h="72665">
                <a:tc>
                  <a:txBody>
                    <a:bodyPr/>
                    <a:lstStyle/>
                    <a:p>
                      <a:pPr algn="r" fontAlgn="b"/>
                      <a:r>
                        <a:rPr lang="en-US" sz="1000" b="0" i="0" u="none" strike="noStrike">
                          <a:solidFill>
                            <a:srgbClr val="000000"/>
                          </a:solidFill>
                          <a:effectLst/>
                          <a:latin typeface="Calibri" panose="020F0502020204030204" pitchFamily="34" charset="0"/>
                        </a:rPr>
                        <a:t>8:10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1</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4">
                  <a:txBody>
                    <a:bodyPr/>
                    <a:lstStyle/>
                    <a:p>
                      <a:pPr algn="ctr" fontAlgn="ctr"/>
                      <a:r>
                        <a:rPr lang="en-US" sz="1000" b="0" i="0" u="none" strike="noStrike" dirty="0">
                          <a:solidFill>
                            <a:srgbClr val="000000"/>
                          </a:solidFill>
                          <a:effectLst/>
                          <a:latin typeface="Calibri" panose="020F0502020204030204" pitchFamily="34" charset="0"/>
                        </a:rPr>
                        <a:t>Block 1</a:t>
                      </a: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tc rowSpan="15">
                  <a:txBody>
                    <a:bodyPr/>
                    <a:lstStyle/>
                    <a:p>
                      <a:pPr algn="ctr" fontAlgn="ctr"/>
                      <a:r>
                        <a:rPr lang="en-US" sz="1000" b="0" i="0" u="none" strike="noStrike">
                          <a:solidFill>
                            <a:srgbClr val="000000"/>
                          </a:solidFill>
                          <a:effectLst/>
                          <a:latin typeface="Calibri" panose="020F0502020204030204" pitchFamily="34" charset="0"/>
                        </a:rPr>
                        <a:t>Block 1</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3</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2">
                  <a:txBody>
                    <a:bodyPr/>
                    <a:lstStyle/>
                    <a:p>
                      <a:pPr algn="ctr" fontAlgn="ctr"/>
                      <a:r>
                        <a:rPr lang="en-US" sz="1000" b="0" i="0" u="none" strike="noStrike">
                          <a:solidFill>
                            <a:srgbClr val="000000"/>
                          </a:solidFill>
                          <a:effectLst/>
                          <a:latin typeface="Calibri" panose="020F0502020204030204" pitchFamily="34" charset="0"/>
                        </a:rPr>
                        <a:t>Block 1</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12</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(6 off block)</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9">
                  <a:txBody>
                    <a:bodyPr/>
                    <a:lstStyle/>
                    <a:p>
                      <a:pPr algn="ctr" fontAlgn="ctr"/>
                      <a:r>
                        <a:rPr lang="en-US" sz="1000" b="0" i="0" u="none" strike="noStrike">
                          <a:solidFill>
                            <a:srgbClr val="000000"/>
                          </a:solidFill>
                          <a:effectLst/>
                          <a:latin typeface="Calibri" panose="020F0502020204030204" pitchFamily="34" charset="0"/>
                        </a:rPr>
                        <a:t>Block 1</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15</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(14 off block)</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70777405"/>
                  </a:ext>
                </a:extLst>
              </a:tr>
              <a:tr h="72665">
                <a:tc>
                  <a:txBody>
                    <a:bodyPr/>
                    <a:lstStyle/>
                    <a:p>
                      <a:pPr algn="r" fontAlgn="b"/>
                      <a:r>
                        <a:rPr lang="en-US" sz="1000" b="0" i="0" u="none" strike="noStrike">
                          <a:solidFill>
                            <a:srgbClr val="000000"/>
                          </a:solidFill>
                          <a:effectLst/>
                          <a:latin typeface="Calibri" panose="020F0502020204030204" pitchFamily="34" charset="0"/>
                        </a:rPr>
                        <a:t>8:15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8455154"/>
                  </a:ext>
                </a:extLst>
              </a:tr>
              <a:tr h="72665">
                <a:tc>
                  <a:txBody>
                    <a:bodyPr/>
                    <a:lstStyle/>
                    <a:p>
                      <a:pPr algn="r" fontAlgn="b"/>
                      <a:r>
                        <a:rPr lang="en-US" sz="1000" b="0" i="0" u="none" strike="noStrike">
                          <a:solidFill>
                            <a:srgbClr val="000000"/>
                          </a:solidFill>
                          <a:effectLst/>
                          <a:latin typeface="Calibri" panose="020F0502020204030204" pitchFamily="34" charset="0"/>
                        </a:rPr>
                        <a:t>8:20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3329602"/>
                  </a:ext>
                </a:extLst>
              </a:tr>
              <a:tr h="72665">
                <a:tc>
                  <a:txBody>
                    <a:bodyPr/>
                    <a:lstStyle/>
                    <a:p>
                      <a:pPr algn="r" fontAlgn="b"/>
                      <a:r>
                        <a:rPr lang="en-US" sz="1000" b="0" i="0" u="none" strike="noStrike">
                          <a:solidFill>
                            <a:srgbClr val="000000"/>
                          </a:solidFill>
                          <a:effectLst/>
                          <a:latin typeface="Calibri" panose="020F0502020204030204" pitchFamily="34" charset="0"/>
                        </a:rPr>
                        <a:t>8:25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29986484"/>
                  </a:ext>
                </a:extLst>
              </a:tr>
              <a:tr h="72665">
                <a:tc>
                  <a:txBody>
                    <a:bodyPr/>
                    <a:lstStyle/>
                    <a:p>
                      <a:pPr algn="r" fontAlgn="b"/>
                      <a:r>
                        <a:rPr lang="en-US" sz="1000" b="0" i="0" u="none" strike="noStrike">
                          <a:solidFill>
                            <a:srgbClr val="000000"/>
                          </a:solidFill>
                          <a:effectLst/>
                          <a:latin typeface="Calibri" panose="020F0502020204030204" pitchFamily="34" charset="0"/>
                        </a:rPr>
                        <a:t>8:30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50690331"/>
                  </a:ext>
                </a:extLst>
              </a:tr>
              <a:tr h="72665">
                <a:tc>
                  <a:txBody>
                    <a:bodyPr/>
                    <a:lstStyle/>
                    <a:p>
                      <a:pPr algn="r" fontAlgn="b"/>
                      <a:r>
                        <a:rPr lang="en-US" sz="1000" b="0" i="0" u="none" strike="noStrike">
                          <a:solidFill>
                            <a:srgbClr val="000000"/>
                          </a:solidFill>
                          <a:effectLst/>
                          <a:latin typeface="Calibri" panose="020F0502020204030204" pitchFamily="34" charset="0"/>
                        </a:rPr>
                        <a:t>8:35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75191516"/>
                  </a:ext>
                </a:extLst>
              </a:tr>
              <a:tr h="72665">
                <a:tc>
                  <a:txBody>
                    <a:bodyPr/>
                    <a:lstStyle/>
                    <a:p>
                      <a:pPr algn="r" fontAlgn="b"/>
                      <a:r>
                        <a:rPr lang="en-US" sz="1000" b="0" i="0" u="none" strike="noStrike">
                          <a:solidFill>
                            <a:srgbClr val="000000"/>
                          </a:solidFill>
                          <a:effectLst/>
                          <a:latin typeface="Calibri" panose="020F0502020204030204" pitchFamily="34" charset="0"/>
                        </a:rPr>
                        <a:t>8:40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32768986"/>
                  </a:ext>
                </a:extLst>
              </a:tr>
              <a:tr h="72665">
                <a:tc>
                  <a:txBody>
                    <a:bodyPr/>
                    <a:lstStyle/>
                    <a:p>
                      <a:pPr algn="r" fontAlgn="b"/>
                      <a:r>
                        <a:rPr lang="en-US" sz="1000" b="0" i="0" u="none" strike="noStrike">
                          <a:solidFill>
                            <a:srgbClr val="000000"/>
                          </a:solidFill>
                          <a:effectLst/>
                          <a:latin typeface="Calibri" panose="020F0502020204030204" pitchFamily="34" charset="0"/>
                        </a:rPr>
                        <a:t>8:45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10708998"/>
                  </a:ext>
                </a:extLst>
              </a:tr>
              <a:tr h="72665">
                <a:tc>
                  <a:txBody>
                    <a:bodyPr/>
                    <a:lstStyle/>
                    <a:p>
                      <a:pPr algn="r" fontAlgn="b"/>
                      <a:r>
                        <a:rPr lang="en-US" sz="1000" b="0" i="0" u="none" strike="noStrike">
                          <a:solidFill>
                            <a:srgbClr val="000000"/>
                          </a:solidFill>
                          <a:effectLst/>
                          <a:latin typeface="Calibri" panose="020F0502020204030204" pitchFamily="34" charset="0"/>
                        </a:rPr>
                        <a:t>8:50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35917109"/>
                  </a:ext>
                </a:extLst>
              </a:tr>
              <a:tr h="72665">
                <a:tc>
                  <a:txBody>
                    <a:bodyPr/>
                    <a:lstStyle/>
                    <a:p>
                      <a:pPr algn="r" fontAlgn="b"/>
                      <a:r>
                        <a:rPr lang="en-US" sz="1000" b="0" i="0" u="none" strike="noStrike">
                          <a:solidFill>
                            <a:srgbClr val="000000"/>
                          </a:solidFill>
                          <a:effectLst/>
                          <a:latin typeface="Calibri" panose="020F0502020204030204" pitchFamily="34" charset="0"/>
                        </a:rPr>
                        <a:t>8:55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56172587"/>
                  </a:ext>
                </a:extLst>
              </a:tr>
              <a:tr h="72665">
                <a:tc>
                  <a:txBody>
                    <a:bodyPr/>
                    <a:lstStyle/>
                    <a:p>
                      <a:pPr algn="r" fontAlgn="b"/>
                      <a:r>
                        <a:rPr lang="en-US" sz="1000" b="0" i="0" u="none" strike="noStrike">
                          <a:solidFill>
                            <a:srgbClr val="000000"/>
                          </a:solidFill>
                          <a:effectLst/>
                          <a:latin typeface="Calibri" panose="020F0502020204030204" pitchFamily="34" charset="0"/>
                        </a:rPr>
                        <a:t>9:00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07332888"/>
                  </a:ext>
                </a:extLst>
              </a:tr>
              <a:tr h="72665">
                <a:tc>
                  <a:txBody>
                    <a:bodyPr/>
                    <a:lstStyle/>
                    <a:p>
                      <a:pPr algn="r" fontAlgn="b"/>
                      <a:r>
                        <a:rPr lang="en-US" sz="1000" b="0" i="0" u="none" strike="noStrike">
                          <a:solidFill>
                            <a:srgbClr val="000000"/>
                          </a:solidFill>
                          <a:effectLst/>
                          <a:latin typeface="Calibri" panose="020F0502020204030204" pitchFamily="34" charset="0"/>
                        </a:rPr>
                        <a:t>9:05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40391747"/>
                  </a:ext>
                </a:extLst>
              </a:tr>
              <a:tr h="72665">
                <a:tc>
                  <a:txBody>
                    <a:bodyPr/>
                    <a:lstStyle/>
                    <a:p>
                      <a:pPr algn="r" fontAlgn="b"/>
                      <a:r>
                        <a:rPr lang="en-US" sz="1000" b="0" i="0" u="none" strike="noStrike">
                          <a:solidFill>
                            <a:srgbClr val="000000"/>
                          </a:solidFill>
                          <a:effectLst/>
                          <a:latin typeface="Calibri" panose="020F0502020204030204" pitchFamily="34" charset="0"/>
                        </a:rPr>
                        <a:t>9:10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2</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23594064"/>
                  </a:ext>
                </a:extLst>
              </a:tr>
              <a:tr h="72665">
                <a:tc>
                  <a:txBody>
                    <a:bodyPr/>
                    <a:lstStyle/>
                    <a:p>
                      <a:pPr algn="r" fontAlgn="b"/>
                      <a:r>
                        <a:rPr lang="en-US" sz="1000" b="0" i="0" u="none" strike="noStrike">
                          <a:solidFill>
                            <a:srgbClr val="000000"/>
                          </a:solidFill>
                          <a:effectLst/>
                          <a:latin typeface="Calibri" panose="020F0502020204030204" pitchFamily="34" charset="0"/>
                        </a:rPr>
                        <a:t>9:15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31984427"/>
                  </a:ext>
                </a:extLst>
              </a:tr>
              <a:tr h="72665">
                <a:tc>
                  <a:txBody>
                    <a:bodyPr/>
                    <a:lstStyle/>
                    <a:p>
                      <a:pPr algn="r" fontAlgn="b"/>
                      <a:r>
                        <a:rPr lang="en-US" sz="1000" b="0" i="0" u="none" strike="noStrike">
                          <a:solidFill>
                            <a:srgbClr val="000000"/>
                          </a:solidFill>
                          <a:effectLst/>
                          <a:latin typeface="Calibri" panose="020F0502020204030204" pitchFamily="34" charset="0"/>
                        </a:rPr>
                        <a:t>9:20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79529206"/>
                  </a:ext>
                </a:extLst>
              </a:tr>
              <a:tr h="72665">
                <a:tc>
                  <a:txBody>
                    <a:bodyPr/>
                    <a:lstStyle/>
                    <a:p>
                      <a:pPr algn="r" fontAlgn="b"/>
                      <a:r>
                        <a:rPr lang="en-US" sz="1000" b="0" i="0" u="none" strike="noStrike">
                          <a:solidFill>
                            <a:srgbClr val="000000"/>
                          </a:solidFill>
                          <a:effectLst/>
                          <a:latin typeface="Calibri" panose="020F0502020204030204" pitchFamily="34" charset="0"/>
                        </a:rPr>
                        <a:t>9:25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57033013"/>
                  </a:ext>
                </a:extLst>
              </a:tr>
              <a:tr h="72665">
                <a:tc>
                  <a:txBody>
                    <a:bodyPr/>
                    <a:lstStyle/>
                    <a:p>
                      <a:pPr algn="r" fontAlgn="b"/>
                      <a:r>
                        <a:rPr lang="en-US" sz="1000" b="0" i="0" u="none" strike="noStrike">
                          <a:solidFill>
                            <a:srgbClr val="000000"/>
                          </a:solidFill>
                          <a:effectLst/>
                          <a:latin typeface="Calibri" panose="020F0502020204030204" pitchFamily="34" charset="0"/>
                        </a:rPr>
                        <a:t>9:30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86976965"/>
                  </a:ext>
                </a:extLst>
              </a:tr>
              <a:tr h="72665">
                <a:tc>
                  <a:txBody>
                    <a:bodyPr/>
                    <a:lstStyle/>
                    <a:p>
                      <a:pPr algn="r" fontAlgn="b"/>
                      <a:r>
                        <a:rPr lang="en-US" sz="1000" b="0" i="0" u="none" strike="noStrike">
                          <a:solidFill>
                            <a:srgbClr val="000000"/>
                          </a:solidFill>
                          <a:effectLst/>
                          <a:latin typeface="Calibri" panose="020F0502020204030204" pitchFamily="34" charset="0"/>
                        </a:rPr>
                        <a:t>9:35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rowSpan="17">
                  <a:txBody>
                    <a:bodyPr/>
                    <a:lstStyle/>
                    <a:p>
                      <a:pPr algn="ctr" fontAlgn="ctr"/>
                      <a:r>
                        <a:rPr lang="en-US" sz="1000" b="0" i="0" u="none" strike="noStrike">
                          <a:solidFill>
                            <a:srgbClr val="000000"/>
                          </a:solidFill>
                          <a:effectLst/>
                          <a:latin typeface="Calibri" panose="020F0502020204030204" pitchFamily="34" charset="0"/>
                        </a:rPr>
                        <a:t>Block 2</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w="25400" cap="flat" cmpd="dbl"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14509606"/>
                  </a:ext>
                </a:extLst>
              </a:tr>
              <a:tr h="72665">
                <a:tc>
                  <a:txBody>
                    <a:bodyPr/>
                    <a:lstStyle/>
                    <a:p>
                      <a:pPr algn="r" fontAlgn="b"/>
                      <a:r>
                        <a:rPr lang="en-US" sz="1000" b="0" i="0" u="none" strike="noStrike">
                          <a:solidFill>
                            <a:srgbClr val="000000"/>
                          </a:solidFill>
                          <a:effectLst/>
                          <a:latin typeface="Calibri" panose="020F0502020204030204" pitchFamily="34" charset="0"/>
                        </a:rPr>
                        <a:t>9:40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9526518"/>
                  </a:ext>
                </a:extLst>
              </a:tr>
              <a:tr h="72665">
                <a:tc>
                  <a:txBody>
                    <a:bodyPr/>
                    <a:lstStyle/>
                    <a:p>
                      <a:pPr algn="r" fontAlgn="b"/>
                      <a:r>
                        <a:rPr lang="en-US" sz="1000" b="0" i="0" u="none" strike="noStrike">
                          <a:solidFill>
                            <a:srgbClr val="000000"/>
                          </a:solidFill>
                          <a:effectLst/>
                          <a:latin typeface="Calibri" panose="020F0502020204030204" pitchFamily="34" charset="0"/>
                        </a:rPr>
                        <a:t>9:45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rowSpan="14">
                  <a:txBody>
                    <a:bodyPr/>
                    <a:lstStyle/>
                    <a:p>
                      <a:pPr algn="ctr" fontAlgn="ctr"/>
                      <a:r>
                        <a:rPr lang="en-US" sz="1000" b="0" i="0" u="none" strike="noStrike">
                          <a:solidFill>
                            <a:srgbClr val="000000"/>
                          </a:solidFill>
                          <a:effectLst/>
                          <a:latin typeface="Calibri" panose="020F0502020204030204" pitchFamily="34" charset="0"/>
                        </a:rPr>
                        <a:t>Block 2</a:t>
                      </a: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rowSpan="15">
                  <a:txBody>
                    <a:bodyPr/>
                    <a:lstStyle/>
                    <a:p>
                      <a:pPr algn="ctr" fontAlgn="ctr"/>
                      <a:r>
                        <a:rPr lang="en-US" sz="1000" b="0" i="0" u="none" strike="noStrike">
                          <a:solidFill>
                            <a:srgbClr val="000000"/>
                          </a:solidFill>
                          <a:effectLst/>
                          <a:latin typeface="Calibri" panose="020F0502020204030204" pitchFamily="34" charset="0"/>
                        </a:rPr>
                        <a:t>Block 2</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22</a:t>
                      </a:r>
                      <a:endParaRPr lang="en-US" sz="1000" b="0" i="0" u="none" strike="noStrike">
                        <a:solidFill>
                          <a:srgbClr val="000000"/>
                        </a:solidFill>
                        <a:effectLst/>
                        <a:latin typeface="Calibri" panose="020F0502020204030204" pitchFamily="34" charset="0"/>
                      </a:endParaRPr>
                    </a:p>
                  </a:txBody>
                  <a:tcPr marL="1974" marR="1974" marT="1974" marB="0" anchor="ctr">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76743384"/>
                  </a:ext>
                </a:extLst>
              </a:tr>
              <a:tr h="72665">
                <a:tc>
                  <a:txBody>
                    <a:bodyPr/>
                    <a:lstStyle/>
                    <a:p>
                      <a:pPr algn="r" fontAlgn="b"/>
                      <a:r>
                        <a:rPr lang="en-US" sz="1000" b="0" i="0" u="none" strike="noStrike">
                          <a:solidFill>
                            <a:srgbClr val="000000"/>
                          </a:solidFill>
                          <a:effectLst/>
                          <a:latin typeface="Calibri" panose="020F0502020204030204" pitchFamily="34" charset="0"/>
                        </a:rPr>
                        <a:t>9:50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83744541"/>
                  </a:ext>
                </a:extLst>
              </a:tr>
              <a:tr h="72665">
                <a:tc>
                  <a:txBody>
                    <a:bodyPr/>
                    <a:lstStyle/>
                    <a:p>
                      <a:pPr algn="r" fontAlgn="b"/>
                      <a:r>
                        <a:rPr lang="en-US" sz="1000" b="0" i="0" u="none" strike="noStrike">
                          <a:solidFill>
                            <a:srgbClr val="000000"/>
                          </a:solidFill>
                          <a:effectLst/>
                          <a:latin typeface="Calibri" panose="020F0502020204030204" pitchFamily="34" charset="0"/>
                        </a:rPr>
                        <a:t>9:55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53313069"/>
                  </a:ext>
                </a:extLst>
              </a:tr>
              <a:tr h="72665">
                <a:tc>
                  <a:txBody>
                    <a:bodyPr/>
                    <a:lstStyle/>
                    <a:p>
                      <a:pPr algn="r" fontAlgn="b"/>
                      <a:r>
                        <a:rPr lang="en-US" sz="1000" b="0" i="0" u="none" strike="noStrike">
                          <a:solidFill>
                            <a:srgbClr val="000000"/>
                          </a:solidFill>
                          <a:effectLst/>
                          <a:latin typeface="Calibri" panose="020F0502020204030204" pitchFamily="34" charset="0"/>
                        </a:rPr>
                        <a:t>10:00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2283027400"/>
                  </a:ext>
                </a:extLst>
              </a:tr>
              <a:tr h="72665">
                <a:tc>
                  <a:txBody>
                    <a:bodyPr/>
                    <a:lstStyle/>
                    <a:p>
                      <a:pPr algn="r" fontAlgn="b"/>
                      <a:r>
                        <a:rPr lang="en-US" sz="1000" b="0" i="0" u="none" strike="noStrike">
                          <a:solidFill>
                            <a:srgbClr val="000000"/>
                          </a:solidFill>
                          <a:effectLst/>
                          <a:latin typeface="Calibri" panose="020F0502020204030204" pitchFamily="34" charset="0"/>
                        </a:rPr>
                        <a:t>10:05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075545216"/>
                  </a:ext>
                </a:extLst>
              </a:tr>
              <a:tr h="72665">
                <a:tc>
                  <a:txBody>
                    <a:bodyPr/>
                    <a:lstStyle/>
                    <a:p>
                      <a:pPr algn="r" fontAlgn="b"/>
                      <a:r>
                        <a:rPr lang="en-US" sz="1000" b="0" i="0" u="none" strike="noStrike">
                          <a:solidFill>
                            <a:srgbClr val="000000"/>
                          </a:solidFill>
                          <a:effectLst/>
                          <a:latin typeface="Calibri" panose="020F0502020204030204" pitchFamily="34" charset="0"/>
                        </a:rPr>
                        <a:t>10:10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rowSpan="22">
                  <a:txBody>
                    <a:bodyPr/>
                    <a:lstStyle/>
                    <a:p>
                      <a:pPr algn="ctr" fontAlgn="ctr"/>
                      <a:r>
                        <a:rPr lang="en-US" sz="1000" b="0" i="0" u="none" strike="noStrike" dirty="0">
                          <a:solidFill>
                            <a:srgbClr val="000000"/>
                          </a:solidFill>
                          <a:effectLst/>
                          <a:latin typeface="Calibri" panose="020F0502020204030204" pitchFamily="34" charset="0"/>
                        </a:rPr>
                        <a:t>Block 2</a:t>
                      </a:r>
                      <a:br>
                        <a:rPr lang="en-US" sz="1000" b="0"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Count: 2</a:t>
                      </a:r>
                      <a:br>
                        <a:rPr lang="en-US" sz="1000" b="1"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 off block)</a:t>
                      </a:r>
                      <a:br>
                        <a:rPr lang="en-US" sz="1000" b="0" i="0" u="none" strike="noStrike" dirty="0">
                          <a:solidFill>
                            <a:srgbClr val="000000"/>
                          </a:solidFill>
                          <a:effectLst/>
                          <a:latin typeface="Calibri" panose="020F0502020204030204" pitchFamily="34" charset="0"/>
                        </a:rPr>
                      </a:br>
                      <a:endParaRPr lang="en-US" sz="1000" b="0" i="0" u="none" strike="noStrike" dirty="0">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3153659902"/>
                  </a:ext>
                </a:extLst>
              </a:tr>
              <a:tr h="72665">
                <a:tc>
                  <a:txBody>
                    <a:bodyPr/>
                    <a:lstStyle/>
                    <a:p>
                      <a:pPr algn="r" fontAlgn="b"/>
                      <a:r>
                        <a:rPr lang="en-US" sz="1000" b="0" i="0" u="none" strike="noStrike">
                          <a:solidFill>
                            <a:srgbClr val="000000"/>
                          </a:solidFill>
                          <a:effectLst/>
                          <a:latin typeface="Calibri" panose="020F0502020204030204" pitchFamily="34" charset="0"/>
                        </a:rPr>
                        <a:t>10:15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74386614"/>
                  </a:ext>
                </a:extLst>
              </a:tr>
              <a:tr h="72665">
                <a:tc>
                  <a:txBody>
                    <a:bodyPr/>
                    <a:lstStyle/>
                    <a:p>
                      <a:pPr algn="r" fontAlgn="b"/>
                      <a:r>
                        <a:rPr lang="en-US" sz="1000" b="0" i="0" u="none" strike="noStrike">
                          <a:solidFill>
                            <a:srgbClr val="000000"/>
                          </a:solidFill>
                          <a:effectLst/>
                          <a:latin typeface="Calibri" panose="020F0502020204030204" pitchFamily="34" charset="0"/>
                        </a:rPr>
                        <a:t>10:20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8960934"/>
                  </a:ext>
                </a:extLst>
              </a:tr>
              <a:tr h="72665">
                <a:tc>
                  <a:txBody>
                    <a:bodyPr/>
                    <a:lstStyle/>
                    <a:p>
                      <a:pPr algn="r" fontAlgn="b"/>
                      <a:r>
                        <a:rPr lang="en-US" sz="1000" b="0" i="0" u="none" strike="noStrike">
                          <a:solidFill>
                            <a:srgbClr val="000000"/>
                          </a:solidFill>
                          <a:effectLst/>
                          <a:latin typeface="Calibri" panose="020F0502020204030204" pitchFamily="34" charset="0"/>
                        </a:rPr>
                        <a:t>10:25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40691308"/>
                  </a:ext>
                </a:extLst>
              </a:tr>
              <a:tr h="72665">
                <a:tc>
                  <a:txBody>
                    <a:bodyPr/>
                    <a:lstStyle/>
                    <a:p>
                      <a:pPr algn="r" fontAlgn="b"/>
                      <a:r>
                        <a:rPr lang="en-US" sz="1000" b="0" i="0" u="none" strike="noStrike">
                          <a:solidFill>
                            <a:srgbClr val="000000"/>
                          </a:solidFill>
                          <a:effectLst/>
                          <a:latin typeface="Calibri" panose="020F0502020204030204" pitchFamily="34" charset="0"/>
                        </a:rPr>
                        <a:t>10:30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23061626"/>
                  </a:ext>
                </a:extLst>
              </a:tr>
              <a:tr h="72665">
                <a:tc>
                  <a:txBody>
                    <a:bodyPr/>
                    <a:lstStyle/>
                    <a:p>
                      <a:pPr algn="r" fontAlgn="b"/>
                      <a:r>
                        <a:rPr lang="en-US" sz="1000" b="0" i="0" u="none" strike="noStrike">
                          <a:solidFill>
                            <a:srgbClr val="000000"/>
                          </a:solidFill>
                          <a:effectLst/>
                          <a:latin typeface="Calibri" panose="020F0502020204030204" pitchFamily="34" charset="0"/>
                        </a:rPr>
                        <a:t>10:35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98264128"/>
                  </a:ext>
                </a:extLst>
              </a:tr>
              <a:tr h="72665">
                <a:tc>
                  <a:txBody>
                    <a:bodyPr/>
                    <a:lstStyle/>
                    <a:p>
                      <a:pPr algn="r" fontAlgn="b"/>
                      <a:r>
                        <a:rPr lang="en-US" sz="1000" b="0" i="0" u="none" strike="noStrike">
                          <a:solidFill>
                            <a:srgbClr val="000000"/>
                          </a:solidFill>
                          <a:effectLst/>
                          <a:latin typeface="Calibri" panose="020F0502020204030204" pitchFamily="34" charset="0"/>
                        </a:rPr>
                        <a:t>10:40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33188812"/>
                  </a:ext>
                </a:extLst>
              </a:tr>
              <a:tr h="72665">
                <a:tc>
                  <a:txBody>
                    <a:bodyPr/>
                    <a:lstStyle/>
                    <a:p>
                      <a:pPr algn="r" fontAlgn="b"/>
                      <a:r>
                        <a:rPr lang="en-US" sz="1000" b="0" i="0" u="none" strike="noStrike">
                          <a:solidFill>
                            <a:srgbClr val="000000"/>
                          </a:solidFill>
                          <a:effectLst/>
                          <a:latin typeface="Calibri" panose="020F0502020204030204" pitchFamily="34" charset="0"/>
                        </a:rPr>
                        <a:t>10:45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95137183"/>
                  </a:ext>
                </a:extLst>
              </a:tr>
              <a:tr h="72665">
                <a:tc>
                  <a:txBody>
                    <a:bodyPr/>
                    <a:lstStyle/>
                    <a:p>
                      <a:pPr algn="r" fontAlgn="b"/>
                      <a:r>
                        <a:rPr lang="en-US" sz="1000" b="0" i="0" u="none" strike="noStrike">
                          <a:solidFill>
                            <a:srgbClr val="000000"/>
                          </a:solidFill>
                          <a:effectLst/>
                          <a:latin typeface="Calibri" panose="020F0502020204030204" pitchFamily="34" charset="0"/>
                        </a:rPr>
                        <a:t>10:50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9977429"/>
                  </a:ext>
                </a:extLst>
              </a:tr>
              <a:tr h="72665">
                <a:tc>
                  <a:txBody>
                    <a:bodyPr/>
                    <a:lstStyle/>
                    <a:p>
                      <a:pPr algn="r" fontAlgn="b"/>
                      <a:r>
                        <a:rPr lang="en-US" sz="1000" b="0" i="0" u="none" strike="noStrike">
                          <a:solidFill>
                            <a:srgbClr val="000000"/>
                          </a:solidFill>
                          <a:effectLst/>
                          <a:latin typeface="Calibri" panose="020F0502020204030204" pitchFamily="34" charset="0"/>
                        </a:rPr>
                        <a:t>10:55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959484"/>
                  </a:ext>
                </a:extLst>
              </a:tr>
              <a:tr h="72665">
                <a:tc>
                  <a:txBody>
                    <a:bodyPr/>
                    <a:lstStyle/>
                    <a:p>
                      <a:pPr algn="r" fontAlgn="b"/>
                      <a:r>
                        <a:rPr lang="en-US" sz="1000" b="0" i="0" u="none" strike="noStrike">
                          <a:solidFill>
                            <a:srgbClr val="000000"/>
                          </a:solidFill>
                          <a:effectLst/>
                          <a:latin typeface="Calibri" panose="020F0502020204030204" pitchFamily="34" charset="0"/>
                        </a:rPr>
                        <a:t>11:00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49454962"/>
                  </a:ext>
                </a:extLst>
              </a:tr>
              <a:tr h="72665">
                <a:tc>
                  <a:txBody>
                    <a:bodyPr/>
                    <a:lstStyle/>
                    <a:p>
                      <a:pPr algn="r" fontAlgn="b"/>
                      <a:r>
                        <a:rPr lang="en-US" sz="1000" b="0" i="0" u="none" strike="noStrike">
                          <a:solidFill>
                            <a:srgbClr val="000000"/>
                          </a:solidFill>
                          <a:effectLst/>
                          <a:latin typeface="Calibri" panose="020F0502020204030204" pitchFamily="34" charset="0"/>
                        </a:rPr>
                        <a:t>11:05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4575"/>
                  </a:ext>
                </a:extLst>
              </a:tr>
              <a:tr h="72665">
                <a:tc>
                  <a:txBody>
                    <a:bodyPr/>
                    <a:lstStyle/>
                    <a:p>
                      <a:pPr algn="r" fontAlgn="b"/>
                      <a:r>
                        <a:rPr lang="en-US" sz="1000" b="0" i="0" u="none" strike="noStrike">
                          <a:solidFill>
                            <a:srgbClr val="000000"/>
                          </a:solidFill>
                          <a:effectLst/>
                          <a:latin typeface="Calibri" panose="020F0502020204030204" pitchFamily="34" charset="0"/>
                        </a:rPr>
                        <a:t>11:10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4</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4">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rowSpan="17">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rowSpan="15">
                  <a:txBody>
                    <a:bodyPr/>
                    <a:lstStyle/>
                    <a:p>
                      <a:pPr algn="ctr" fontAlgn="ctr"/>
                      <a:r>
                        <a:rPr lang="en-US" sz="1000" b="0" i="0" u="none" strike="noStrike">
                          <a:solidFill>
                            <a:srgbClr val="000000"/>
                          </a:solidFill>
                          <a:effectLst/>
                          <a:latin typeface="Calibri" panose="020F0502020204030204" pitchFamily="34" charset="0"/>
                        </a:rPr>
                        <a:t>Block 3</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19</a:t>
                      </a:r>
                      <a:endParaRPr lang="en-US" sz="1000" b="0" i="0" u="none" strike="noStrike">
                        <a:solidFill>
                          <a:srgbClr val="000000"/>
                        </a:solidFill>
                        <a:effectLst/>
                        <a:latin typeface="Calibri" panose="020F0502020204030204" pitchFamily="34" charset="0"/>
                      </a:endParaRP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vMerge="1">
                  <a:txBody>
                    <a:bodyPr/>
                    <a:lstStyle/>
                    <a:p>
                      <a:endParaRPr lang="en-US"/>
                    </a:p>
                  </a:txBody>
                  <a:tcPr/>
                </a:tc>
                <a:tc rowSpan="29">
                  <a:txBody>
                    <a:bodyPr/>
                    <a:lstStyle/>
                    <a:p>
                      <a:pPr algn="ctr" fontAlgn="ctr"/>
                      <a:r>
                        <a:rPr lang="en-US" sz="1000" b="0" i="0" u="none" strike="noStrike">
                          <a:solidFill>
                            <a:srgbClr val="000000"/>
                          </a:solidFill>
                          <a:effectLst/>
                          <a:latin typeface="Calibri" panose="020F0502020204030204" pitchFamily="34" charset="0"/>
                        </a:rPr>
                        <a:t>Block 2</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5</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(2 off block)</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3901072505"/>
                  </a:ext>
                </a:extLst>
              </a:tr>
              <a:tr h="72665">
                <a:tc>
                  <a:txBody>
                    <a:bodyPr/>
                    <a:lstStyle/>
                    <a:p>
                      <a:pPr algn="r" fontAlgn="b"/>
                      <a:r>
                        <a:rPr lang="en-US" sz="1000" b="0" i="0" u="none" strike="noStrike">
                          <a:solidFill>
                            <a:srgbClr val="000000"/>
                          </a:solidFill>
                          <a:effectLst/>
                          <a:latin typeface="Calibri" panose="020F0502020204030204" pitchFamily="34" charset="0"/>
                        </a:rPr>
                        <a:t>11:15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0352686"/>
                  </a:ext>
                </a:extLst>
              </a:tr>
              <a:tr h="72665">
                <a:tc>
                  <a:txBody>
                    <a:bodyPr/>
                    <a:lstStyle/>
                    <a:p>
                      <a:pPr algn="r" fontAlgn="b"/>
                      <a:r>
                        <a:rPr lang="en-US" sz="1000" b="0" i="0" u="none" strike="noStrike">
                          <a:solidFill>
                            <a:srgbClr val="000000"/>
                          </a:solidFill>
                          <a:effectLst/>
                          <a:latin typeface="Calibri" panose="020F0502020204030204" pitchFamily="34" charset="0"/>
                        </a:rPr>
                        <a:t>11:20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59196135"/>
                  </a:ext>
                </a:extLst>
              </a:tr>
              <a:tr h="72665">
                <a:tc>
                  <a:txBody>
                    <a:bodyPr/>
                    <a:lstStyle/>
                    <a:p>
                      <a:pPr algn="r" fontAlgn="b"/>
                      <a:r>
                        <a:rPr lang="en-US" sz="1000" b="0" i="0" u="none" strike="noStrike">
                          <a:solidFill>
                            <a:srgbClr val="000000"/>
                          </a:solidFill>
                          <a:effectLst/>
                          <a:latin typeface="Calibri" panose="020F0502020204030204" pitchFamily="34" charset="0"/>
                        </a:rPr>
                        <a:t>11:25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68776203"/>
                  </a:ext>
                </a:extLst>
              </a:tr>
              <a:tr h="72665">
                <a:tc>
                  <a:txBody>
                    <a:bodyPr/>
                    <a:lstStyle/>
                    <a:p>
                      <a:pPr algn="r" fontAlgn="b"/>
                      <a:r>
                        <a:rPr lang="en-US" sz="1000" b="0" i="0" u="none" strike="noStrike">
                          <a:solidFill>
                            <a:srgbClr val="000000"/>
                          </a:solidFill>
                          <a:effectLst/>
                          <a:latin typeface="Calibri" panose="020F0502020204030204" pitchFamily="34" charset="0"/>
                        </a:rPr>
                        <a:t>11:30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39101484"/>
                  </a:ext>
                </a:extLst>
              </a:tr>
              <a:tr h="72665">
                <a:tc>
                  <a:txBody>
                    <a:bodyPr/>
                    <a:lstStyle/>
                    <a:p>
                      <a:pPr algn="r" fontAlgn="b"/>
                      <a:r>
                        <a:rPr lang="en-US" sz="1000" b="0" i="0" u="none" strike="noStrike">
                          <a:solidFill>
                            <a:srgbClr val="000000"/>
                          </a:solidFill>
                          <a:effectLst/>
                          <a:latin typeface="Calibri" panose="020F0502020204030204" pitchFamily="34" charset="0"/>
                        </a:rPr>
                        <a:t>11:35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45644371"/>
                  </a:ext>
                </a:extLst>
              </a:tr>
              <a:tr h="72665">
                <a:tc>
                  <a:txBody>
                    <a:bodyPr/>
                    <a:lstStyle/>
                    <a:p>
                      <a:pPr algn="r" fontAlgn="b"/>
                      <a:r>
                        <a:rPr lang="en-US" sz="1000" b="0" i="0" u="none" strike="noStrike">
                          <a:solidFill>
                            <a:srgbClr val="000000"/>
                          </a:solidFill>
                          <a:effectLst/>
                          <a:latin typeface="Calibri" panose="020F0502020204030204" pitchFamily="34" charset="0"/>
                        </a:rPr>
                        <a:t>11:40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97280448"/>
                  </a:ext>
                </a:extLst>
              </a:tr>
              <a:tr h="72665">
                <a:tc>
                  <a:txBody>
                    <a:bodyPr/>
                    <a:lstStyle/>
                    <a:p>
                      <a:pPr algn="r" fontAlgn="b"/>
                      <a:r>
                        <a:rPr lang="en-US" sz="1000" b="0" i="0" u="none" strike="noStrike">
                          <a:solidFill>
                            <a:srgbClr val="000000"/>
                          </a:solidFill>
                          <a:effectLst/>
                          <a:latin typeface="Calibri" panose="020F0502020204030204" pitchFamily="34" charset="0"/>
                        </a:rPr>
                        <a:t>11:45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48950636"/>
                  </a:ext>
                </a:extLst>
              </a:tr>
              <a:tr h="72665">
                <a:tc>
                  <a:txBody>
                    <a:bodyPr/>
                    <a:lstStyle/>
                    <a:p>
                      <a:pPr algn="r" fontAlgn="b"/>
                      <a:r>
                        <a:rPr lang="en-US" sz="1000" b="0" i="0" u="none" strike="noStrike">
                          <a:solidFill>
                            <a:srgbClr val="000000"/>
                          </a:solidFill>
                          <a:effectLst/>
                          <a:latin typeface="Calibri" panose="020F0502020204030204" pitchFamily="34" charset="0"/>
                        </a:rPr>
                        <a:t>11:50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40683268"/>
                  </a:ext>
                </a:extLst>
              </a:tr>
              <a:tr h="72665">
                <a:tc>
                  <a:txBody>
                    <a:bodyPr/>
                    <a:lstStyle/>
                    <a:p>
                      <a:pPr algn="r" fontAlgn="b"/>
                      <a:r>
                        <a:rPr lang="en-US" sz="1000" b="0" i="0" u="none" strike="noStrike">
                          <a:solidFill>
                            <a:srgbClr val="000000"/>
                          </a:solidFill>
                          <a:effectLst/>
                          <a:latin typeface="Calibri" panose="020F0502020204030204" pitchFamily="34" charset="0"/>
                        </a:rPr>
                        <a:t>11:55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34705527"/>
                  </a:ext>
                </a:extLst>
              </a:tr>
              <a:tr h="72665">
                <a:tc>
                  <a:txBody>
                    <a:bodyPr/>
                    <a:lstStyle/>
                    <a:p>
                      <a:pPr algn="r" fontAlgn="b"/>
                      <a:r>
                        <a:rPr lang="en-US" sz="1000" b="0" i="0" u="none" strike="noStrike">
                          <a:solidFill>
                            <a:srgbClr val="000000"/>
                          </a:solidFill>
                          <a:effectLst/>
                          <a:latin typeface="Calibri" panose="020F0502020204030204" pitchFamily="34" charset="0"/>
                        </a:rPr>
                        <a:t>12:00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3532795615"/>
                  </a:ext>
                </a:extLst>
              </a:tr>
              <a:tr h="72665">
                <a:tc>
                  <a:txBody>
                    <a:bodyPr/>
                    <a:lstStyle/>
                    <a:p>
                      <a:pPr algn="r" fontAlgn="b"/>
                      <a:r>
                        <a:rPr lang="en-US" sz="1000" b="0" i="0" u="none" strike="noStrike">
                          <a:solidFill>
                            <a:srgbClr val="000000"/>
                          </a:solidFill>
                          <a:effectLst/>
                          <a:latin typeface="Calibri" panose="020F0502020204030204" pitchFamily="34" charset="0"/>
                        </a:rPr>
                        <a:t>12:05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07136421"/>
                  </a:ext>
                </a:extLst>
              </a:tr>
              <a:tr h="72665">
                <a:tc>
                  <a:txBody>
                    <a:bodyPr/>
                    <a:lstStyle/>
                    <a:p>
                      <a:pPr algn="r" fontAlgn="b"/>
                      <a:r>
                        <a:rPr lang="en-US" sz="1000" b="0" i="0" u="none" strike="noStrike">
                          <a:solidFill>
                            <a:srgbClr val="000000"/>
                          </a:solidFill>
                          <a:effectLst/>
                          <a:latin typeface="Calibri" panose="020F0502020204030204" pitchFamily="34" charset="0"/>
                        </a:rPr>
                        <a:t>12:10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5</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rowSpan="22">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extLst>
                  <a:ext uri="{0D108BD9-81ED-4DB2-BD59-A6C34878D82A}">
                    <a16:rowId xmlns:a16="http://schemas.microsoft.com/office/drawing/2014/main" val="4079607422"/>
                  </a:ext>
                </a:extLst>
              </a:tr>
              <a:tr h="72665">
                <a:tc>
                  <a:txBody>
                    <a:bodyPr/>
                    <a:lstStyle/>
                    <a:p>
                      <a:pPr algn="r" fontAlgn="b"/>
                      <a:r>
                        <a:rPr lang="en-US" sz="1000" b="0" i="0" u="none" strike="noStrike">
                          <a:solidFill>
                            <a:srgbClr val="000000"/>
                          </a:solidFill>
                          <a:effectLst/>
                          <a:latin typeface="Calibri" panose="020F0502020204030204" pitchFamily="34" charset="0"/>
                        </a:rPr>
                        <a:t>12:15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58616769"/>
                  </a:ext>
                </a:extLst>
              </a:tr>
              <a:tr h="72665">
                <a:tc>
                  <a:txBody>
                    <a:bodyPr/>
                    <a:lstStyle/>
                    <a:p>
                      <a:pPr algn="r" fontAlgn="b"/>
                      <a:r>
                        <a:rPr lang="en-US" sz="1000" b="0" i="0" u="none" strike="noStrike">
                          <a:solidFill>
                            <a:srgbClr val="000000"/>
                          </a:solidFill>
                          <a:effectLst/>
                          <a:latin typeface="Calibri" panose="020F0502020204030204" pitchFamily="34" charset="0"/>
                        </a:rPr>
                        <a:t>12:20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78699975"/>
                  </a:ext>
                </a:extLst>
              </a:tr>
              <a:tr h="72665">
                <a:tc>
                  <a:txBody>
                    <a:bodyPr/>
                    <a:lstStyle/>
                    <a:p>
                      <a:pPr algn="r" fontAlgn="b"/>
                      <a:r>
                        <a:rPr lang="en-US" sz="1000" b="0" i="0" u="none" strike="noStrike">
                          <a:solidFill>
                            <a:srgbClr val="000000"/>
                          </a:solidFill>
                          <a:effectLst/>
                          <a:latin typeface="Calibri" panose="020F0502020204030204" pitchFamily="34" charset="0"/>
                        </a:rPr>
                        <a:t>12:25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70824216"/>
                  </a:ext>
                </a:extLst>
              </a:tr>
              <a:tr h="72665">
                <a:tc>
                  <a:txBody>
                    <a:bodyPr/>
                    <a:lstStyle/>
                    <a:p>
                      <a:pPr algn="r" fontAlgn="b"/>
                      <a:r>
                        <a:rPr lang="en-US" sz="1000" b="0" i="0" u="none" strike="noStrike">
                          <a:solidFill>
                            <a:srgbClr val="000000"/>
                          </a:solidFill>
                          <a:effectLst/>
                          <a:latin typeface="Calibri" panose="020F0502020204030204" pitchFamily="34" charset="0"/>
                        </a:rPr>
                        <a:t>12:30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54907124"/>
                  </a:ext>
                </a:extLst>
              </a:tr>
              <a:tr h="72665">
                <a:tc>
                  <a:txBody>
                    <a:bodyPr/>
                    <a:lstStyle/>
                    <a:p>
                      <a:pPr algn="r" fontAlgn="b"/>
                      <a:r>
                        <a:rPr lang="en-US" sz="1000" b="0" i="0" u="none" strike="noStrike">
                          <a:solidFill>
                            <a:srgbClr val="000000"/>
                          </a:solidFill>
                          <a:effectLst/>
                          <a:latin typeface="Calibri" panose="020F0502020204030204" pitchFamily="34" charset="0"/>
                        </a:rPr>
                        <a:t>12:35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54088252"/>
                  </a:ext>
                </a:extLst>
              </a:tr>
              <a:tr h="72665">
                <a:tc>
                  <a:txBody>
                    <a:bodyPr/>
                    <a:lstStyle/>
                    <a:p>
                      <a:pPr algn="r" fontAlgn="b"/>
                      <a:r>
                        <a:rPr lang="en-US" sz="1000" b="0" i="0" u="none" strike="noStrike">
                          <a:solidFill>
                            <a:srgbClr val="000000"/>
                          </a:solidFill>
                          <a:effectLst/>
                          <a:latin typeface="Calibri" panose="020F0502020204030204" pitchFamily="34" charset="0"/>
                        </a:rPr>
                        <a:t>12:40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19062274"/>
                  </a:ext>
                </a:extLst>
              </a:tr>
              <a:tr h="72665">
                <a:tc>
                  <a:txBody>
                    <a:bodyPr/>
                    <a:lstStyle/>
                    <a:p>
                      <a:pPr algn="r" fontAlgn="b"/>
                      <a:r>
                        <a:rPr lang="en-US" sz="1000" b="0" i="0" u="none" strike="noStrike">
                          <a:solidFill>
                            <a:srgbClr val="000000"/>
                          </a:solidFill>
                          <a:effectLst/>
                          <a:latin typeface="Calibri" panose="020F0502020204030204" pitchFamily="34" charset="0"/>
                        </a:rPr>
                        <a:t>12:45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rowSpan="14">
                  <a:txBody>
                    <a:bodyPr/>
                    <a:lstStyle/>
                    <a:p>
                      <a:pPr algn="ctr" fontAlgn="ctr"/>
                      <a:r>
                        <a:rPr lang="en-US" sz="1000" b="0" i="0" u="none" strike="noStrike">
                          <a:solidFill>
                            <a:srgbClr val="000000"/>
                          </a:solidFill>
                          <a:effectLst/>
                          <a:latin typeface="Calibri" panose="020F0502020204030204" pitchFamily="34" charset="0"/>
                        </a:rPr>
                        <a:t>Block 4</a:t>
                      </a:r>
                    </a:p>
                  </a:txBody>
                  <a:tcPr marL="1974" marR="1974" marT="1974" marB="0" anchor="ctr">
                    <a:lnL>
                      <a:noFill/>
                    </a:lnL>
                    <a:lnR>
                      <a:noFill/>
                    </a:lnR>
                    <a:lnT>
                      <a:noFill/>
                    </a:lnT>
                    <a:lnB>
                      <a:noFill/>
                    </a:lnB>
                    <a:solidFill>
                      <a:srgbClr val="DDEBF7"/>
                    </a:solidFill>
                  </a:tcPr>
                </a:tc>
                <a:tc rowSpan="17">
                  <a:txBody>
                    <a:bodyPr/>
                    <a:lstStyle/>
                    <a:p>
                      <a:pPr algn="ctr" fontAlgn="ctr"/>
                      <a:r>
                        <a:rPr lang="en-US" sz="1000" b="0" i="0" u="none" strike="noStrike">
                          <a:solidFill>
                            <a:srgbClr val="000000"/>
                          </a:solidFill>
                          <a:effectLst/>
                          <a:latin typeface="Calibri" panose="020F0502020204030204" pitchFamily="34" charset="0"/>
                        </a:rPr>
                        <a:t>Block 4</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rowSpan="15">
                  <a:txBody>
                    <a:bodyPr/>
                    <a:lstStyle/>
                    <a:p>
                      <a:pPr algn="ctr" fontAlgn="ctr"/>
                      <a:r>
                        <a:rPr lang="en-US" sz="1000" b="0" i="0" u="none" strike="noStrike">
                          <a:solidFill>
                            <a:srgbClr val="000000"/>
                          </a:solidFill>
                          <a:effectLst/>
                          <a:latin typeface="Calibri" panose="020F0502020204030204" pitchFamily="34" charset="0"/>
                        </a:rPr>
                        <a:t>Block 4</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10</a:t>
                      </a:r>
                      <a:endParaRPr lang="en-US" sz="1000" b="0" i="0" u="none" strike="noStrike">
                        <a:solidFill>
                          <a:srgbClr val="000000"/>
                        </a:solidFill>
                        <a:effectLst/>
                        <a:latin typeface="Calibri" panose="020F0502020204030204" pitchFamily="34" charset="0"/>
                      </a:endParaRP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22045595"/>
                  </a:ext>
                </a:extLst>
              </a:tr>
              <a:tr h="72665">
                <a:tc>
                  <a:txBody>
                    <a:bodyPr/>
                    <a:lstStyle/>
                    <a:p>
                      <a:pPr algn="r" fontAlgn="b"/>
                      <a:r>
                        <a:rPr lang="en-US" sz="1000" b="0" i="0" u="none" strike="noStrike">
                          <a:solidFill>
                            <a:srgbClr val="000000"/>
                          </a:solidFill>
                          <a:effectLst/>
                          <a:latin typeface="Calibri" panose="020F0502020204030204" pitchFamily="34" charset="0"/>
                        </a:rPr>
                        <a:t>12:50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83557595"/>
                  </a:ext>
                </a:extLst>
              </a:tr>
              <a:tr h="72665">
                <a:tc>
                  <a:txBody>
                    <a:bodyPr/>
                    <a:lstStyle/>
                    <a:p>
                      <a:pPr algn="r" fontAlgn="b"/>
                      <a:r>
                        <a:rPr lang="en-US" sz="1000" b="0" i="0" u="none" strike="noStrike">
                          <a:solidFill>
                            <a:srgbClr val="000000"/>
                          </a:solidFill>
                          <a:effectLst/>
                          <a:latin typeface="Calibri" panose="020F0502020204030204" pitchFamily="34" charset="0"/>
                        </a:rPr>
                        <a:t>12:55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7902063"/>
                  </a:ext>
                </a:extLst>
              </a:tr>
              <a:tr h="72665">
                <a:tc>
                  <a:txBody>
                    <a:bodyPr/>
                    <a:lstStyle/>
                    <a:p>
                      <a:pPr algn="r" fontAlgn="b"/>
                      <a:r>
                        <a:rPr lang="en-US" sz="1000" b="0" i="0" u="none" strike="noStrike">
                          <a:solidFill>
                            <a:srgbClr val="000000"/>
                          </a:solidFill>
                          <a:effectLst/>
                          <a:latin typeface="Calibri" panose="020F0502020204030204" pitchFamily="34" charset="0"/>
                        </a:rPr>
                        <a:t>13:00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03387781"/>
                  </a:ext>
                </a:extLst>
              </a:tr>
              <a:tr h="72665">
                <a:tc>
                  <a:txBody>
                    <a:bodyPr/>
                    <a:lstStyle/>
                    <a:p>
                      <a:pPr algn="r" fontAlgn="b"/>
                      <a:r>
                        <a:rPr lang="en-US" sz="1000" b="0" i="0" u="none" strike="noStrike">
                          <a:solidFill>
                            <a:srgbClr val="000000"/>
                          </a:solidFill>
                          <a:effectLst/>
                          <a:latin typeface="Calibri" panose="020F0502020204030204" pitchFamily="34" charset="0"/>
                        </a:rPr>
                        <a:t>13:05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16451616"/>
                  </a:ext>
                </a:extLst>
              </a:tr>
              <a:tr h="72665">
                <a:tc>
                  <a:txBody>
                    <a:bodyPr/>
                    <a:lstStyle/>
                    <a:p>
                      <a:pPr algn="r" fontAlgn="b"/>
                      <a:r>
                        <a:rPr lang="en-US" sz="1000" b="0" i="0" u="none" strike="noStrike">
                          <a:solidFill>
                            <a:srgbClr val="000000"/>
                          </a:solidFill>
                          <a:effectLst/>
                          <a:latin typeface="Calibri" panose="020F0502020204030204" pitchFamily="34" charset="0"/>
                        </a:rPr>
                        <a:t>13:10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6</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7586410"/>
                  </a:ext>
                </a:extLst>
              </a:tr>
              <a:tr h="72665">
                <a:tc>
                  <a:txBody>
                    <a:bodyPr/>
                    <a:lstStyle/>
                    <a:p>
                      <a:pPr algn="r" fontAlgn="b"/>
                      <a:r>
                        <a:rPr lang="en-US" sz="1000" b="0" i="0" u="none" strike="noStrike">
                          <a:solidFill>
                            <a:srgbClr val="000000"/>
                          </a:solidFill>
                          <a:effectLst/>
                          <a:latin typeface="Calibri" panose="020F0502020204030204" pitchFamily="34" charset="0"/>
                        </a:rPr>
                        <a:t>13:15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47549982"/>
                  </a:ext>
                </a:extLst>
              </a:tr>
              <a:tr h="72665">
                <a:tc>
                  <a:txBody>
                    <a:bodyPr/>
                    <a:lstStyle/>
                    <a:p>
                      <a:pPr algn="r" fontAlgn="b"/>
                      <a:r>
                        <a:rPr lang="en-US" sz="1000" b="0" i="0" u="none" strike="noStrike">
                          <a:solidFill>
                            <a:srgbClr val="000000"/>
                          </a:solidFill>
                          <a:effectLst/>
                          <a:latin typeface="Calibri" panose="020F0502020204030204" pitchFamily="34" charset="0"/>
                        </a:rPr>
                        <a:t>13:20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87496238"/>
                  </a:ext>
                </a:extLst>
              </a:tr>
              <a:tr h="72665">
                <a:tc>
                  <a:txBody>
                    <a:bodyPr/>
                    <a:lstStyle/>
                    <a:p>
                      <a:pPr algn="r" fontAlgn="b"/>
                      <a:r>
                        <a:rPr lang="en-US" sz="1000" b="0" i="0" u="none" strike="noStrike">
                          <a:solidFill>
                            <a:srgbClr val="000000"/>
                          </a:solidFill>
                          <a:effectLst/>
                          <a:latin typeface="Calibri" panose="020F0502020204030204" pitchFamily="34" charset="0"/>
                        </a:rPr>
                        <a:t>13:25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73808628"/>
                  </a:ext>
                </a:extLst>
              </a:tr>
              <a:tr h="72665">
                <a:tc>
                  <a:txBody>
                    <a:bodyPr/>
                    <a:lstStyle/>
                    <a:p>
                      <a:pPr algn="r" fontAlgn="b"/>
                      <a:r>
                        <a:rPr lang="en-US" sz="1000" b="0" i="0" u="none" strike="noStrike">
                          <a:solidFill>
                            <a:srgbClr val="000000"/>
                          </a:solidFill>
                          <a:effectLst/>
                          <a:latin typeface="Calibri" panose="020F0502020204030204" pitchFamily="34" charset="0"/>
                        </a:rPr>
                        <a:t>13:30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81782475"/>
                  </a:ext>
                </a:extLst>
              </a:tr>
              <a:tr h="72665">
                <a:tc>
                  <a:txBody>
                    <a:bodyPr/>
                    <a:lstStyle/>
                    <a:p>
                      <a:pPr algn="r" fontAlgn="b"/>
                      <a:r>
                        <a:rPr lang="en-US" sz="1000" b="0" i="0" u="none" strike="noStrike">
                          <a:solidFill>
                            <a:srgbClr val="000000"/>
                          </a:solidFill>
                          <a:effectLst/>
                          <a:latin typeface="Calibri" panose="020F0502020204030204" pitchFamily="34" charset="0"/>
                        </a:rPr>
                        <a:t>13:35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4208677"/>
                  </a:ext>
                </a:extLst>
              </a:tr>
              <a:tr h="72665">
                <a:tc>
                  <a:txBody>
                    <a:bodyPr/>
                    <a:lstStyle/>
                    <a:p>
                      <a:pPr algn="r" fontAlgn="b"/>
                      <a:r>
                        <a:rPr lang="en-US" sz="1000" b="0" i="0" u="none" strike="noStrike">
                          <a:solidFill>
                            <a:srgbClr val="000000"/>
                          </a:solidFill>
                          <a:effectLst/>
                          <a:latin typeface="Calibri" panose="020F0502020204030204" pitchFamily="34" charset="0"/>
                        </a:rPr>
                        <a:t>13:40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35281363"/>
                  </a:ext>
                </a:extLst>
              </a:tr>
              <a:tr h="72665">
                <a:tc>
                  <a:txBody>
                    <a:bodyPr/>
                    <a:lstStyle/>
                    <a:p>
                      <a:pPr algn="r" fontAlgn="b"/>
                      <a:r>
                        <a:rPr lang="en-US" sz="1000" b="0" i="0" u="none" strike="noStrike">
                          <a:solidFill>
                            <a:srgbClr val="000000"/>
                          </a:solidFill>
                          <a:effectLst/>
                          <a:latin typeface="Calibri" panose="020F0502020204030204" pitchFamily="34" charset="0"/>
                        </a:rPr>
                        <a:t>13:45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0386908"/>
                  </a:ext>
                </a:extLst>
              </a:tr>
              <a:tr h="72665">
                <a:tc>
                  <a:txBody>
                    <a:bodyPr/>
                    <a:lstStyle/>
                    <a:p>
                      <a:pPr algn="r" fontAlgn="b"/>
                      <a:r>
                        <a:rPr lang="en-US" sz="1000" b="0" i="0" u="none" strike="noStrike">
                          <a:solidFill>
                            <a:srgbClr val="000000"/>
                          </a:solidFill>
                          <a:effectLst/>
                          <a:latin typeface="Calibri" panose="020F0502020204030204" pitchFamily="34" charset="0"/>
                        </a:rPr>
                        <a:t>13:50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77936509"/>
                  </a:ext>
                </a:extLst>
              </a:tr>
              <a:tr h="72665">
                <a:tc>
                  <a:txBody>
                    <a:bodyPr/>
                    <a:lstStyle/>
                    <a:p>
                      <a:pPr algn="r" fontAlgn="b"/>
                      <a:r>
                        <a:rPr lang="en-US" sz="1000" b="0" i="0" u="none" strike="noStrike">
                          <a:solidFill>
                            <a:srgbClr val="000000"/>
                          </a:solidFill>
                          <a:effectLst/>
                          <a:latin typeface="Calibri" panose="020F0502020204030204" pitchFamily="34" charset="0"/>
                        </a:rPr>
                        <a:t>13:55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681707"/>
                  </a:ext>
                </a:extLst>
              </a:tr>
              <a:tr h="72665">
                <a:tc>
                  <a:txBody>
                    <a:bodyPr/>
                    <a:lstStyle/>
                    <a:p>
                      <a:pPr algn="r" fontAlgn="b"/>
                      <a:r>
                        <a:rPr lang="en-US" sz="1000" b="0" i="0" u="none" strike="noStrike">
                          <a:solidFill>
                            <a:srgbClr val="000000"/>
                          </a:solidFill>
                          <a:effectLst/>
                          <a:latin typeface="Calibri" panose="020F0502020204030204" pitchFamily="34" charset="0"/>
                        </a:rPr>
                        <a:t>14:00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16612945"/>
                  </a:ext>
                </a:extLst>
              </a:tr>
              <a:tr h="72665">
                <a:tc>
                  <a:txBody>
                    <a:bodyPr/>
                    <a:lstStyle/>
                    <a:p>
                      <a:pPr algn="r" fontAlgn="b"/>
                      <a:r>
                        <a:rPr lang="en-US" sz="1000" b="0" i="0" u="none" strike="noStrike">
                          <a:solidFill>
                            <a:srgbClr val="000000"/>
                          </a:solidFill>
                          <a:effectLst/>
                          <a:latin typeface="Calibri" panose="020F0502020204030204" pitchFamily="34" charset="0"/>
                        </a:rPr>
                        <a:t>14:05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7825626"/>
                  </a:ext>
                </a:extLst>
              </a:tr>
            </a:tbl>
          </a:graphicData>
        </a:graphic>
      </p:graphicFrame>
    </p:spTree>
    <p:extLst>
      <p:ext uri="{BB962C8B-B14F-4D97-AF65-F5344CB8AC3E}">
        <p14:creationId xmlns:p14="http://schemas.microsoft.com/office/powerpoint/2010/main" val="1334816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1" y="843624"/>
            <a:ext cx="11360800" cy="763600"/>
          </a:xfrm>
        </p:spPr>
        <p:txBody>
          <a:bodyPr>
            <a:normAutofit fontScale="90000"/>
          </a:bodyPr>
          <a:lstStyle/>
          <a:p>
            <a:pPr algn="ctr"/>
            <a:r>
              <a:rPr lang="en-US" sz="3600" dirty="0"/>
              <a:t>Cañada home campus student enrollments:  </a:t>
            </a:r>
            <a:br>
              <a:rPr lang="en-US" sz="3600" dirty="0"/>
            </a:br>
            <a:r>
              <a:rPr lang="en-US" sz="3600" dirty="0"/>
              <a:t>then and now</a:t>
            </a:r>
          </a:p>
        </p:txBody>
      </p:sp>
      <p:graphicFrame>
        <p:nvGraphicFramePr>
          <p:cNvPr id="11" name="Chart 10"/>
          <p:cNvGraphicFramePr>
            <a:graphicFrameLocks/>
          </p:cNvGraphicFramePr>
          <p:nvPr>
            <p:custDataLst>
              <p:tags r:id="rId1"/>
            </p:custDataLst>
          </p:nvPr>
        </p:nvGraphicFramePr>
        <p:xfrm>
          <a:off x="221381" y="2710313"/>
          <a:ext cx="584253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custDataLst>
              <p:tags r:id="rId2"/>
            </p:custDataLst>
          </p:nvPr>
        </p:nvGraphicFramePr>
        <p:xfrm>
          <a:off x="6198669" y="2710313"/>
          <a:ext cx="5861786"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12982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50577" y="724354"/>
            <a:ext cx="1060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Cañada’s course sections tend to low enrollments</a:t>
            </a:r>
          </a:p>
        </p:txBody>
      </p:sp>
      <p:graphicFrame>
        <p:nvGraphicFramePr>
          <p:cNvPr id="7" name="Chart 6"/>
          <p:cNvGraphicFramePr>
            <a:graphicFrameLocks/>
          </p:cNvGraphicFramePr>
          <p:nvPr>
            <p:custDataLst>
              <p:tags r:id="rId1"/>
            </p:custDataLst>
            <p:extLst/>
          </p:nvPr>
        </p:nvGraphicFramePr>
        <p:xfrm>
          <a:off x="1847206" y="2354319"/>
          <a:ext cx="9007366" cy="35840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08240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Chart 2"/>
              <p:cNvGraphicFramePr/>
              <p:nvPr>
                <p:custDataLst>
                  <p:tags r:id="rId1"/>
                </p:custDataLst>
              </p:nvPr>
            </p:nvGraphicFramePr>
            <p:xfrm>
              <a:off x="358775" y="2057399"/>
              <a:ext cx="11474450" cy="340797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358775" y="2057399"/>
                <a:ext cx="11474450" cy="3407979"/>
              </a:xfrm>
              <a:prstGeom prst="rect">
                <a:avLst/>
              </a:prstGeom>
            </p:spPr>
          </p:pic>
        </mc:Fallback>
      </mc:AlternateContent>
      <p:cxnSp>
        <p:nvCxnSpPr>
          <p:cNvPr id="5" name="Straight Connector 4"/>
          <p:cNvCxnSpPr/>
          <p:nvPr/>
        </p:nvCxnSpPr>
        <p:spPr>
          <a:xfrm flipV="1">
            <a:off x="2953407" y="1942936"/>
            <a:ext cx="0" cy="352244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F7EE76D4-1D2F-49A9-90B3-1B8F8B9D738D}"/>
              </a:ext>
            </a:extLst>
          </p:cNvPr>
          <p:cNvSpPr>
            <a:spLocks noGrp="1"/>
          </p:cNvSpPr>
          <p:nvPr>
            <p:ph type="title"/>
          </p:nvPr>
        </p:nvSpPr>
        <p:spPr>
          <a:xfrm>
            <a:off x="838200" y="365125"/>
            <a:ext cx="10515600" cy="1325563"/>
          </a:xfrm>
        </p:spPr>
        <p:txBody>
          <a:bodyPr>
            <a:normAutofit/>
          </a:bodyPr>
          <a:lstStyle/>
          <a:p>
            <a:pPr algn="ctr"/>
            <a:r>
              <a:rPr lang="en-US" sz="3600" dirty="0"/>
              <a:t>20% of courses saw 67% of enrollments in 2020-21</a:t>
            </a:r>
          </a:p>
        </p:txBody>
      </p:sp>
    </p:spTree>
    <p:extLst>
      <p:ext uri="{BB962C8B-B14F-4D97-AF65-F5344CB8AC3E}">
        <p14:creationId xmlns:p14="http://schemas.microsoft.com/office/powerpoint/2010/main" val="564716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71% of courses are offered only 1-2 times per year</a:t>
            </a:r>
          </a:p>
        </p:txBody>
      </p:sp>
      <p:graphicFrame>
        <p:nvGraphicFramePr>
          <p:cNvPr id="3" name="Chart 2"/>
          <p:cNvGraphicFramePr>
            <a:graphicFrameLocks/>
          </p:cNvGraphicFramePr>
          <p:nvPr>
            <p:custDataLst>
              <p:tags r:id="rId1"/>
            </p:custDataLst>
          </p:nvPr>
        </p:nvGraphicFramePr>
        <p:xfrm>
          <a:off x="838200" y="1887537"/>
          <a:ext cx="10891345" cy="4565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4055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optimizing for?</a:t>
            </a:r>
          </a:p>
        </p:txBody>
      </p:sp>
      <p:sp>
        <p:nvSpPr>
          <p:cNvPr id="3" name="TextBox 2"/>
          <p:cNvSpPr txBox="1"/>
          <p:nvPr/>
        </p:nvSpPr>
        <p:spPr>
          <a:xfrm>
            <a:off x="838201" y="1849821"/>
            <a:ext cx="10061028" cy="3785652"/>
          </a:xfrm>
          <a:prstGeom prst="rect">
            <a:avLst/>
          </a:prstGeom>
          <a:noFill/>
        </p:spPr>
        <p:txBody>
          <a:bodyPr wrap="square" rtlCol="0">
            <a:spAutoFit/>
          </a:bodyPr>
          <a:lstStyle/>
          <a:p>
            <a:r>
              <a:rPr lang="en-US" sz="2400" b="1" dirty="0"/>
              <a:t>Making sure students can complete GE patterns and/or degree programs in a timely way?</a:t>
            </a:r>
          </a:p>
          <a:p>
            <a:endParaRPr lang="en-US" sz="2400" dirty="0"/>
          </a:p>
          <a:p>
            <a:pPr marL="342900" indent="-342900">
              <a:buFont typeface="Arial" panose="020B0604020202020204" pitchFamily="34" charset="0"/>
              <a:buChar char="•"/>
            </a:pPr>
            <a:r>
              <a:rPr lang="en-US" sz="2400" dirty="0"/>
              <a:t>Full time students may have more time and may be less impacted by limited offerings</a:t>
            </a:r>
          </a:p>
          <a:p>
            <a:endParaRPr lang="en-US" sz="2400" dirty="0"/>
          </a:p>
          <a:p>
            <a:pPr marL="342900" indent="-342900">
              <a:buFont typeface="Arial" panose="020B0604020202020204" pitchFamily="34" charset="0"/>
              <a:buChar char="•"/>
            </a:pPr>
            <a:r>
              <a:rPr lang="en-US" sz="2400" dirty="0"/>
              <a:t>Part time students have smaller windows of availability.  If courses are always offered in the morning, or in person, or both, they may not be able to take them.</a:t>
            </a:r>
          </a:p>
          <a:p>
            <a:endParaRPr lang="en-US" sz="2400" dirty="0"/>
          </a:p>
        </p:txBody>
      </p:sp>
    </p:spTree>
    <p:extLst>
      <p:ext uri="{BB962C8B-B14F-4D97-AF65-F5344CB8AC3E}">
        <p14:creationId xmlns:p14="http://schemas.microsoft.com/office/powerpoint/2010/main" val="40726669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do we help students get the courses they need?</a:t>
            </a:r>
          </a:p>
        </p:txBody>
      </p:sp>
      <p:sp>
        <p:nvSpPr>
          <p:cNvPr id="4" name="Content Placeholder 3"/>
          <p:cNvSpPr>
            <a:spLocks noGrp="1"/>
          </p:cNvSpPr>
          <p:nvPr>
            <p:ph idx="1"/>
          </p:nvPr>
        </p:nvSpPr>
        <p:spPr>
          <a:xfrm>
            <a:off x="838200" y="1857156"/>
            <a:ext cx="10515600" cy="4596196"/>
          </a:xfrm>
        </p:spPr>
        <p:txBody>
          <a:bodyPr>
            <a:normAutofit/>
          </a:bodyPr>
          <a:lstStyle/>
          <a:p>
            <a:pPr marL="0" indent="0">
              <a:buNone/>
            </a:pPr>
            <a:endParaRPr lang="en-US" sz="2400" b="1" dirty="0"/>
          </a:p>
          <a:p>
            <a:pPr marL="742950" lvl="1" indent="-285750"/>
            <a:r>
              <a:rPr lang="en-US" dirty="0"/>
              <a:t>Ensuring at least one, on-line option of most of all of our </a:t>
            </a:r>
            <a:r>
              <a:rPr lang="en-US" b="1" u="sng" dirty="0"/>
              <a:t>core</a:t>
            </a:r>
            <a:r>
              <a:rPr lang="en-US" dirty="0"/>
              <a:t> </a:t>
            </a:r>
            <a:r>
              <a:rPr lang="en-US" b="1" u="sng" dirty="0"/>
              <a:t>required</a:t>
            </a:r>
            <a:r>
              <a:rPr lang="en-US" dirty="0"/>
              <a:t> courses is offered somewhere in the District?</a:t>
            </a:r>
          </a:p>
          <a:p>
            <a:pPr marL="742950" lvl="1" indent="-285750"/>
            <a:endParaRPr lang="en-US" dirty="0"/>
          </a:p>
          <a:p>
            <a:pPr marL="742950" lvl="1" indent="-285750"/>
            <a:r>
              <a:rPr lang="en-US" dirty="0"/>
              <a:t>Same for GEs?</a:t>
            </a:r>
          </a:p>
          <a:p>
            <a:pPr marL="742950" lvl="1" indent="-285750"/>
            <a:endParaRPr lang="en-US" dirty="0"/>
          </a:p>
          <a:p>
            <a:pPr marL="742950" lvl="1" indent="-285750"/>
            <a:r>
              <a:rPr lang="en-US" dirty="0"/>
              <a:t>Create co-</a:t>
            </a:r>
            <a:r>
              <a:rPr lang="en-US" dirty="0" err="1"/>
              <a:t>horted</a:t>
            </a:r>
            <a:r>
              <a:rPr lang="en-US" dirty="0"/>
              <a:t> time blocks?</a:t>
            </a:r>
          </a:p>
          <a:p>
            <a:pPr marL="1200150" lvl="2" indent="-285750"/>
            <a:r>
              <a:rPr lang="en-US" dirty="0"/>
              <a:t>College for Working Adults (nights, online, weekends option) – with a strong sense of community</a:t>
            </a:r>
          </a:p>
          <a:p>
            <a:pPr marL="1200150" lvl="2" indent="-285750"/>
            <a:r>
              <a:rPr lang="en-US" dirty="0"/>
              <a:t>Morning blocks with better scheduling to allow more than one class to be taken per day</a:t>
            </a:r>
          </a:p>
          <a:p>
            <a:pPr marL="1200150" lvl="2" indent="-285750"/>
            <a:r>
              <a:rPr lang="en-US" dirty="0"/>
              <a:t>Build a sense of community around Interest Areas, pathways, at certain times?</a:t>
            </a:r>
          </a:p>
          <a:p>
            <a:pPr marL="742950" lvl="1" indent="-285750"/>
            <a:endParaRPr lang="en-US" dirty="0"/>
          </a:p>
          <a:p>
            <a:endParaRPr lang="en-US" dirty="0"/>
          </a:p>
        </p:txBody>
      </p:sp>
    </p:spTree>
    <p:extLst>
      <p:ext uri="{BB962C8B-B14F-4D97-AF65-F5344CB8AC3E}">
        <p14:creationId xmlns:p14="http://schemas.microsoft.com/office/powerpoint/2010/main" val="8478175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Discussion Questions</a:t>
            </a:r>
          </a:p>
        </p:txBody>
      </p:sp>
      <p:sp>
        <p:nvSpPr>
          <p:cNvPr id="3" name="Content Placeholder 2"/>
          <p:cNvSpPr>
            <a:spLocks noGrp="1"/>
          </p:cNvSpPr>
          <p:nvPr>
            <p:ph idx="1"/>
          </p:nvPr>
        </p:nvSpPr>
        <p:spPr/>
        <p:txBody>
          <a:bodyPr>
            <a:normAutofit/>
          </a:bodyPr>
          <a:lstStyle/>
          <a:p>
            <a:r>
              <a:rPr lang="en-US" dirty="0"/>
              <a:t>What does “intentional scheduling” look like?</a:t>
            </a:r>
          </a:p>
          <a:p>
            <a:r>
              <a:rPr lang="en-US" dirty="0"/>
              <a:t>What does that mean for services and community?</a:t>
            </a:r>
          </a:p>
          <a:p>
            <a:r>
              <a:rPr lang="en-US" dirty="0"/>
              <a:t>How do we optimize the course schedule for student completion?</a:t>
            </a:r>
          </a:p>
          <a:p>
            <a:r>
              <a:rPr lang="en-US" dirty="0"/>
              <a:t>What kind of information should we share with Deans and faculty to help them plan their course schedules?</a:t>
            </a:r>
          </a:p>
          <a:p>
            <a:r>
              <a:rPr lang="en-US" dirty="0"/>
              <a:t>What kind of process would help adjust drafted class schedules?</a:t>
            </a:r>
          </a:p>
          <a:p>
            <a:r>
              <a:rPr lang="en-US" dirty="0"/>
              <a:t>What are the best ways we could collect more information from students about preferred scheduling options? </a:t>
            </a:r>
          </a:p>
          <a:p>
            <a:endParaRPr lang="en-US" dirty="0"/>
          </a:p>
        </p:txBody>
      </p:sp>
    </p:spTree>
    <p:extLst>
      <p:ext uri="{BB962C8B-B14F-4D97-AF65-F5344CB8AC3E}">
        <p14:creationId xmlns:p14="http://schemas.microsoft.com/office/powerpoint/2010/main" val="18782421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04167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C87E-727E-40E0-ABAF-672F56D7B91C}"/>
              </a:ext>
            </a:extLst>
          </p:cNvPr>
          <p:cNvSpPr>
            <a:spLocks noGrp="1"/>
          </p:cNvSpPr>
          <p:nvPr>
            <p:ph type="title"/>
          </p:nvPr>
        </p:nvSpPr>
        <p:spPr>
          <a:xfrm>
            <a:off x="577516" y="166838"/>
            <a:ext cx="11232682" cy="970450"/>
          </a:xfrm>
        </p:spPr>
        <p:txBody>
          <a:bodyPr>
            <a:noAutofit/>
          </a:bodyPr>
          <a:lstStyle/>
          <a:p>
            <a:r>
              <a:rPr lang="en-US" sz="2000" dirty="0"/>
              <a:t>We've noticed you have not re-enrolled at the San Mateo County Community Colleges (Cañada, CSM, or Skyline) during the COVID pandemic.  Could you please share your reasons for not returning?</a:t>
            </a:r>
          </a:p>
        </p:txBody>
      </p:sp>
      <p:graphicFrame>
        <p:nvGraphicFramePr>
          <p:cNvPr id="4" name="Content Placeholder 3">
            <a:extLst>
              <a:ext uri="{FF2B5EF4-FFF2-40B4-BE49-F238E27FC236}">
                <a16:creationId xmlns:a16="http://schemas.microsoft.com/office/drawing/2014/main" id="{9A910C07-CF48-4DF1-97B8-91072A146900}"/>
              </a:ext>
            </a:extLst>
          </p:cNvPr>
          <p:cNvGraphicFramePr>
            <a:graphicFrameLocks noGrp="1"/>
          </p:cNvGraphicFramePr>
          <p:nvPr>
            <p:ph idx="1"/>
          </p:nvPr>
        </p:nvGraphicFramePr>
        <p:xfrm>
          <a:off x="2565158" y="1137288"/>
          <a:ext cx="7051033" cy="5354955"/>
        </p:xfrm>
        <a:graphic>
          <a:graphicData uri="http://schemas.openxmlformats.org/drawingml/2006/table">
            <a:tbl>
              <a:tblPr>
                <a:tableStyleId>{69C7853C-536D-4A76-A0AE-DD22124D55A5}</a:tableStyleId>
              </a:tblPr>
              <a:tblGrid>
                <a:gridCol w="5393266">
                  <a:extLst>
                    <a:ext uri="{9D8B030D-6E8A-4147-A177-3AD203B41FA5}">
                      <a16:colId xmlns:a16="http://schemas.microsoft.com/office/drawing/2014/main" val="3464704969"/>
                    </a:ext>
                  </a:extLst>
                </a:gridCol>
                <a:gridCol w="1657767">
                  <a:extLst>
                    <a:ext uri="{9D8B030D-6E8A-4147-A177-3AD203B41FA5}">
                      <a16:colId xmlns:a16="http://schemas.microsoft.com/office/drawing/2014/main" val="4028625388"/>
                    </a:ext>
                  </a:extLst>
                </a:gridCol>
              </a:tblGrid>
              <a:tr h="381000">
                <a:tc>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 of survey respondents</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9936029"/>
                  </a:ext>
                </a:extLst>
              </a:tr>
              <a:tr h="190500">
                <a:tc>
                  <a:txBody>
                    <a:bodyPr/>
                    <a:lstStyle/>
                    <a:p>
                      <a:pPr algn="l" fontAlgn="b"/>
                      <a:r>
                        <a:rPr lang="en-US" sz="1800" u="none" strike="noStrike" dirty="0">
                          <a:effectLst/>
                        </a:rPr>
                        <a:t>I had to prioritize my job/work</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196</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0543550"/>
                  </a:ext>
                </a:extLst>
              </a:tr>
              <a:tr h="190500">
                <a:tc>
                  <a:txBody>
                    <a:bodyPr/>
                    <a:lstStyle/>
                    <a:p>
                      <a:pPr algn="l" fontAlgn="b"/>
                      <a:r>
                        <a:rPr lang="en-US" sz="1800" u="none" strike="noStrike" dirty="0">
                          <a:effectLst/>
                        </a:rPr>
                        <a:t>I prefer not to enroll in online classes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190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60509568"/>
                  </a:ext>
                </a:extLst>
              </a:tr>
              <a:tr h="190500">
                <a:tc>
                  <a:txBody>
                    <a:bodyPr/>
                    <a:lstStyle/>
                    <a:p>
                      <a:pPr algn="l" fontAlgn="b"/>
                      <a:r>
                        <a:rPr lang="en-US" sz="1800" u="none" strike="noStrike" dirty="0">
                          <a:effectLst/>
                        </a:rPr>
                        <a:t>Other</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172</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160472"/>
                  </a:ext>
                </a:extLst>
              </a:tr>
              <a:tr h="190500">
                <a:tc>
                  <a:txBody>
                    <a:bodyPr/>
                    <a:lstStyle/>
                    <a:p>
                      <a:pPr algn="l" fontAlgn="b"/>
                      <a:r>
                        <a:rPr lang="en-US" sz="1800" u="none" strike="noStrike" dirty="0">
                          <a:effectLst/>
                        </a:rPr>
                        <a:t>I am attending college elsewhere</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135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7542013"/>
                  </a:ext>
                </a:extLst>
              </a:tr>
              <a:tr h="190500">
                <a:tc>
                  <a:txBody>
                    <a:bodyPr/>
                    <a:lstStyle/>
                    <a:p>
                      <a:pPr algn="l" fontAlgn="b"/>
                      <a:r>
                        <a:rPr lang="en-US" sz="1800" u="none" strike="noStrike" dirty="0">
                          <a:effectLst/>
                        </a:rPr>
                        <a:t>I needed to prioritize my care for children/family</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101</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9500778"/>
                  </a:ext>
                </a:extLst>
              </a:tr>
              <a:tr h="190500">
                <a:tc>
                  <a:txBody>
                    <a:bodyPr/>
                    <a:lstStyle/>
                    <a:p>
                      <a:pPr algn="l" fontAlgn="b"/>
                      <a:r>
                        <a:rPr lang="en-US" sz="1800" u="none" strike="noStrike" dirty="0">
                          <a:effectLst/>
                        </a:rPr>
                        <a:t>I am taking a break from school for now</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95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21231135"/>
                  </a:ext>
                </a:extLst>
              </a:tr>
              <a:tr h="190500">
                <a:tc>
                  <a:txBody>
                    <a:bodyPr/>
                    <a:lstStyle/>
                    <a:p>
                      <a:pPr algn="l" fontAlgn="b"/>
                      <a:r>
                        <a:rPr lang="en-US" sz="1800" u="none" strike="noStrike" dirty="0">
                          <a:effectLst/>
                        </a:rPr>
                        <a:t>I needed to focus on my mental health/wellness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81</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41450972"/>
                  </a:ext>
                </a:extLst>
              </a:tr>
              <a:tr h="190500">
                <a:tc>
                  <a:txBody>
                    <a:bodyPr/>
                    <a:lstStyle/>
                    <a:p>
                      <a:pPr algn="l" fontAlgn="b"/>
                      <a:r>
                        <a:rPr lang="en-US" sz="1800" u="none" strike="noStrike" dirty="0">
                          <a:effectLst/>
                        </a:rPr>
                        <a:t>I could not (and cannot) afford to attend right now</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81</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8209381"/>
                  </a:ext>
                </a:extLst>
              </a:tr>
              <a:tr h="190500">
                <a:tc>
                  <a:txBody>
                    <a:bodyPr/>
                    <a:lstStyle/>
                    <a:p>
                      <a:pPr algn="l" fontAlgn="b"/>
                      <a:r>
                        <a:rPr lang="en-US" sz="1800" u="none" strike="noStrike" dirty="0">
                          <a:effectLst/>
                        </a:rPr>
                        <a:t>I moved out of the area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80</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1103961"/>
                  </a:ext>
                </a:extLst>
              </a:tr>
              <a:tr h="190500">
                <a:tc>
                  <a:txBody>
                    <a:bodyPr/>
                    <a:lstStyle/>
                    <a:p>
                      <a:pPr algn="l" fontAlgn="b"/>
                      <a:r>
                        <a:rPr lang="en-US" sz="1800" u="none" strike="noStrike">
                          <a:effectLst/>
                        </a:rPr>
                        <a:t>I needed to focus on my physical health/wellness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55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2799455"/>
                  </a:ext>
                </a:extLst>
              </a:tr>
              <a:tr h="190500">
                <a:tc>
                  <a:txBody>
                    <a:bodyPr/>
                    <a:lstStyle/>
                    <a:p>
                      <a:pPr algn="l" fontAlgn="b"/>
                      <a:r>
                        <a:rPr lang="en-US" sz="1800" u="none" strike="noStrike">
                          <a:effectLst/>
                        </a:rPr>
                        <a:t>I do not have a quite place to study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47</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8863839"/>
                  </a:ext>
                </a:extLst>
              </a:tr>
              <a:tr h="190500">
                <a:tc>
                  <a:txBody>
                    <a:bodyPr/>
                    <a:lstStyle/>
                    <a:p>
                      <a:pPr algn="l" fontAlgn="b"/>
                      <a:r>
                        <a:rPr lang="en-US" sz="1800" u="none" strike="noStrike">
                          <a:effectLst/>
                        </a:rPr>
                        <a:t>I did not feel supported while I was enrolled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40</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4956981"/>
                  </a:ext>
                </a:extLst>
              </a:tr>
              <a:tr h="190500">
                <a:tc>
                  <a:txBody>
                    <a:bodyPr/>
                    <a:lstStyle/>
                    <a:p>
                      <a:pPr algn="l" fontAlgn="b"/>
                      <a:r>
                        <a:rPr lang="en-US" sz="1800" u="none" strike="noStrike">
                          <a:effectLst/>
                        </a:rPr>
                        <a:t>My Wifi and internet access are unreliable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29</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4494809"/>
                  </a:ext>
                </a:extLst>
              </a:tr>
              <a:tr h="190500">
                <a:tc>
                  <a:txBody>
                    <a:bodyPr/>
                    <a:lstStyle/>
                    <a:p>
                      <a:pPr algn="l" fontAlgn="b"/>
                      <a:r>
                        <a:rPr lang="en-US" sz="1800" u="none" strike="noStrike">
                          <a:effectLst/>
                        </a:rPr>
                        <a:t>I could not find a program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27</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5539548"/>
                  </a:ext>
                </a:extLst>
              </a:tr>
            </a:tbl>
          </a:graphicData>
        </a:graphic>
      </p:graphicFrame>
      <p:sp>
        <p:nvSpPr>
          <p:cNvPr id="5" name="TextBox 4">
            <a:extLst>
              <a:ext uri="{FF2B5EF4-FFF2-40B4-BE49-F238E27FC236}">
                <a16:creationId xmlns:a16="http://schemas.microsoft.com/office/drawing/2014/main" id="{B2A46EE2-162C-4F1C-A154-F1E5B58F9D68}"/>
              </a:ext>
            </a:extLst>
          </p:cNvPr>
          <p:cNvSpPr txBox="1"/>
          <p:nvPr/>
        </p:nvSpPr>
        <p:spPr>
          <a:xfrm>
            <a:off x="81761" y="6415474"/>
            <a:ext cx="12017829" cy="646331"/>
          </a:xfrm>
          <a:prstGeom prst="rect">
            <a:avLst/>
          </a:prstGeom>
          <a:noFill/>
        </p:spPr>
        <p:txBody>
          <a:bodyPr wrap="square" rtlCol="0">
            <a:spAutoFit/>
          </a:bodyPr>
          <a:lstStyle/>
          <a:p>
            <a:r>
              <a:rPr lang="en-US" sz="1200" dirty="0"/>
              <a:t>Students were able to select as many or as few items as they liked.  Five main themes of the “Other” responses were:  They had completed course requirements/graduated/transferred, they were waiting to be in person, college processes had created an impediment to their re-enrolling, various life reasons, and a lack of classes that they were interested in.</a:t>
            </a:r>
          </a:p>
          <a:p>
            <a:endParaRPr lang="en-US" sz="1200" dirty="0"/>
          </a:p>
        </p:txBody>
      </p:sp>
    </p:spTree>
    <p:extLst>
      <p:ext uri="{BB962C8B-B14F-4D97-AF65-F5344CB8AC3E}">
        <p14:creationId xmlns:p14="http://schemas.microsoft.com/office/powerpoint/2010/main" val="396886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81" y="542752"/>
            <a:ext cx="11360800" cy="763600"/>
          </a:xfrm>
        </p:spPr>
        <p:txBody>
          <a:bodyPr>
            <a:normAutofit fontScale="90000"/>
          </a:bodyPr>
          <a:lstStyle/>
          <a:p>
            <a:pPr algn="ctr"/>
            <a:r>
              <a:rPr lang="en-US" dirty="0"/>
              <a:t>Cañada’s funding is tied to FTES</a:t>
            </a:r>
          </a:p>
        </p:txBody>
      </p:sp>
      <p:graphicFrame>
        <p:nvGraphicFramePr>
          <p:cNvPr id="3" name="Table 2"/>
          <p:cNvGraphicFramePr>
            <a:graphicFrameLocks noGrp="1"/>
          </p:cNvGraphicFramePr>
          <p:nvPr>
            <p:extLst/>
          </p:nvPr>
        </p:nvGraphicFramePr>
        <p:xfrm>
          <a:off x="1415853" y="1880246"/>
          <a:ext cx="9301656" cy="3833371"/>
        </p:xfrm>
        <a:graphic>
          <a:graphicData uri="http://schemas.openxmlformats.org/drawingml/2006/table">
            <a:tbl>
              <a:tblPr firstRow="1" firstCol="1">
                <a:tableStyleId>{68D230F3-CF80-4859-8CE7-A43EE81993B5}</a:tableStyleId>
              </a:tblPr>
              <a:tblGrid>
                <a:gridCol w="3371236">
                  <a:extLst>
                    <a:ext uri="{9D8B030D-6E8A-4147-A177-3AD203B41FA5}">
                      <a16:colId xmlns:a16="http://schemas.microsoft.com/office/drawing/2014/main" val="2177028212"/>
                    </a:ext>
                  </a:extLst>
                </a:gridCol>
                <a:gridCol w="1894781">
                  <a:extLst>
                    <a:ext uri="{9D8B030D-6E8A-4147-A177-3AD203B41FA5}">
                      <a16:colId xmlns:a16="http://schemas.microsoft.com/office/drawing/2014/main" val="1675452949"/>
                    </a:ext>
                  </a:extLst>
                </a:gridCol>
                <a:gridCol w="2091642">
                  <a:extLst>
                    <a:ext uri="{9D8B030D-6E8A-4147-A177-3AD203B41FA5}">
                      <a16:colId xmlns:a16="http://schemas.microsoft.com/office/drawing/2014/main" val="3880666591"/>
                    </a:ext>
                  </a:extLst>
                </a:gridCol>
                <a:gridCol w="1943997">
                  <a:extLst>
                    <a:ext uri="{9D8B030D-6E8A-4147-A177-3AD203B41FA5}">
                      <a16:colId xmlns:a16="http://schemas.microsoft.com/office/drawing/2014/main" val="3633232832"/>
                    </a:ext>
                  </a:extLst>
                </a:gridCol>
              </a:tblGrid>
              <a:tr h="1900866">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2400" u="none" strike="noStrike" dirty="0">
                          <a:effectLst/>
                        </a:rPr>
                        <a:t>2021-22      </a:t>
                      </a:r>
                      <a:br>
                        <a:rPr lang="en-US" sz="2400" u="none" strike="noStrike" dirty="0">
                          <a:effectLst/>
                        </a:rPr>
                      </a:br>
                      <a:r>
                        <a:rPr lang="en-US" sz="2400" u="none" strike="noStrike" dirty="0">
                          <a:effectLst/>
                        </a:rPr>
                        <a:t>Site Allocations</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2020-21 FTES</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2020-21 Headcount</a:t>
                      </a:r>
                      <a:endParaRPr lang="en-US" sz="24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19551503"/>
                  </a:ext>
                </a:extLst>
              </a:tr>
              <a:tr h="488574">
                <a:tc>
                  <a:txBody>
                    <a:bodyPr/>
                    <a:lstStyle/>
                    <a:p>
                      <a:pPr algn="l" fontAlgn="b"/>
                      <a:r>
                        <a:rPr lang="en-US" sz="2400" u="none" strike="noStrike" dirty="0">
                          <a:effectLst/>
                        </a:rPr>
                        <a:t>Cañada </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24%</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21.5%</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62950803"/>
                  </a:ext>
                </a:extLst>
              </a:tr>
              <a:tr h="955357">
                <a:tc>
                  <a:txBody>
                    <a:bodyPr/>
                    <a:lstStyle/>
                    <a:p>
                      <a:pPr algn="l" fontAlgn="b"/>
                      <a:r>
                        <a:rPr lang="en-US" sz="2400" u="none" strike="noStrike" dirty="0">
                          <a:effectLst/>
                        </a:rPr>
                        <a:t>College of San Mateo</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37%</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37.8%</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34%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74820874"/>
                  </a:ext>
                </a:extLst>
              </a:tr>
              <a:tr h="488574">
                <a:tc>
                  <a:txBody>
                    <a:bodyPr/>
                    <a:lstStyle/>
                    <a:p>
                      <a:pPr algn="l" fontAlgn="b"/>
                      <a:r>
                        <a:rPr lang="en-US" sz="2400" u="none" strike="noStrike" dirty="0">
                          <a:effectLst/>
                        </a:rPr>
                        <a:t>Skyline College</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40.7%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41%</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18028278"/>
                  </a:ext>
                </a:extLst>
              </a:tr>
            </a:tbl>
          </a:graphicData>
        </a:graphic>
      </p:graphicFrame>
    </p:spTree>
    <p:extLst>
      <p:ext uri="{BB962C8B-B14F-4D97-AF65-F5344CB8AC3E}">
        <p14:creationId xmlns:p14="http://schemas.microsoft.com/office/powerpoint/2010/main" val="3307654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A962D-44E4-4BAD-AAA8-272A10D017AB}"/>
              </a:ext>
            </a:extLst>
          </p:cNvPr>
          <p:cNvSpPr>
            <a:spLocks noGrp="1"/>
          </p:cNvSpPr>
          <p:nvPr>
            <p:ph type="title"/>
          </p:nvPr>
        </p:nvSpPr>
        <p:spPr>
          <a:xfrm>
            <a:off x="577516" y="365125"/>
            <a:ext cx="10776284" cy="1325563"/>
          </a:xfrm>
        </p:spPr>
        <p:txBody>
          <a:bodyPr>
            <a:noAutofit/>
          </a:bodyPr>
          <a:lstStyle/>
          <a:p>
            <a:r>
              <a:rPr lang="en-US" sz="2400" dirty="0"/>
              <a:t>If you had both face-to-face and online/virtual options for all of the classes you might want to take, what are the three biggest obstacles to your re-enrolling at the SMCCCD Colleges next fall?</a:t>
            </a:r>
          </a:p>
        </p:txBody>
      </p:sp>
      <p:graphicFrame>
        <p:nvGraphicFramePr>
          <p:cNvPr id="4" name="Content Placeholder 3">
            <a:extLst>
              <a:ext uri="{FF2B5EF4-FFF2-40B4-BE49-F238E27FC236}">
                <a16:creationId xmlns:a16="http://schemas.microsoft.com/office/drawing/2014/main" id="{AF370903-9487-4F0A-A465-C91507B4DD04}"/>
              </a:ext>
            </a:extLst>
          </p:cNvPr>
          <p:cNvGraphicFramePr>
            <a:graphicFrameLocks noGrp="1"/>
          </p:cNvGraphicFramePr>
          <p:nvPr>
            <p:ph idx="1"/>
          </p:nvPr>
        </p:nvGraphicFramePr>
        <p:xfrm>
          <a:off x="1475472" y="1847756"/>
          <a:ext cx="8980371" cy="3766580"/>
        </p:xfrm>
        <a:graphic>
          <a:graphicData uri="http://schemas.openxmlformats.org/drawingml/2006/table">
            <a:tbl>
              <a:tblPr>
                <a:tableStyleId>{69C7853C-536D-4A76-A0AE-DD22124D55A5}</a:tableStyleId>
              </a:tblPr>
              <a:tblGrid>
                <a:gridCol w="6894023">
                  <a:extLst>
                    <a:ext uri="{9D8B030D-6E8A-4147-A177-3AD203B41FA5}">
                      <a16:colId xmlns:a16="http://schemas.microsoft.com/office/drawing/2014/main" val="555430190"/>
                    </a:ext>
                  </a:extLst>
                </a:gridCol>
                <a:gridCol w="2086348">
                  <a:extLst>
                    <a:ext uri="{9D8B030D-6E8A-4147-A177-3AD203B41FA5}">
                      <a16:colId xmlns:a16="http://schemas.microsoft.com/office/drawing/2014/main" val="4247125741"/>
                    </a:ext>
                  </a:extLst>
                </a:gridCol>
              </a:tblGrid>
              <a:tr h="190500">
                <a:tc>
                  <a:txBody>
                    <a:bodyPr/>
                    <a:lstStyle/>
                    <a:p>
                      <a:pPr algn="l" fontAlgn="b"/>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i="0" u="none" strike="noStrike" dirty="0">
                          <a:solidFill>
                            <a:schemeClr val="dk1"/>
                          </a:solidFill>
                          <a:effectLst/>
                          <a:latin typeface="+mn-lt"/>
                        </a:rPr>
                        <a:t>#</a:t>
                      </a:r>
                      <a:r>
                        <a:rPr lang="en-US" sz="2000" b="1" i="0" u="none" strike="noStrike" baseline="0" dirty="0">
                          <a:solidFill>
                            <a:schemeClr val="dk1"/>
                          </a:solidFill>
                          <a:effectLst/>
                          <a:latin typeface="+mn-lt"/>
                        </a:rPr>
                        <a:t> of survey respondents</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38354181"/>
                  </a:ext>
                </a:extLst>
              </a:tr>
              <a:tr h="190500">
                <a:tc>
                  <a:txBody>
                    <a:bodyPr/>
                    <a:lstStyle/>
                    <a:p>
                      <a:pPr algn="l" fontAlgn="b"/>
                      <a:r>
                        <a:rPr lang="en-US" sz="2000" u="none" strike="noStrike" dirty="0">
                          <a:effectLst/>
                        </a:rPr>
                        <a:t>I need to prioritize my job/work</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134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2666318"/>
                  </a:ext>
                </a:extLst>
              </a:tr>
              <a:tr h="190500">
                <a:tc>
                  <a:txBody>
                    <a:bodyPr/>
                    <a:lstStyle/>
                    <a:p>
                      <a:pPr algn="l" fontAlgn="b"/>
                      <a:r>
                        <a:rPr lang="en-US" sz="2000" u="none" strike="noStrike" dirty="0">
                          <a:effectLst/>
                        </a:rPr>
                        <a:t>I moved out of the area</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100</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9760389"/>
                  </a:ext>
                </a:extLst>
              </a:tr>
              <a:tr h="190500">
                <a:tc>
                  <a:txBody>
                    <a:bodyPr/>
                    <a:lstStyle/>
                    <a:p>
                      <a:pPr algn="l" fontAlgn="b"/>
                      <a:r>
                        <a:rPr lang="en-US" sz="2000" u="none" strike="noStrike" dirty="0">
                          <a:effectLst/>
                        </a:rPr>
                        <a:t>Other</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9819012"/>
                  </a:ext>
                </a:extLst>
              </a:tr>
              <a:tr h="190500">
                <a:tc>
                  <a:txBody>
                    <a:bodyPr/>
                    <a:lstStyle/>
                    <a:p>
                      <a:pPr algn="l" fontAlgn="b"/>
                      <a:r>
                        <a:rPr lang="en-US" sz="2000" u="none" strike="noStrike" dirty="0">
                          <a:effectLst/>
                        </a:rPr>
                        <a:t>The course(s) I need are not offered at the time(s) I need them</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79</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9266693"/>
                  </a:ext>
                </a:extLst>
              </a:tr>
              <a:tr h="328055">
                <a:tc>
                  <a:txBody>
                    <a:bodyPr/>
                    <a:lstStyle/>
                    <a:p>
                      <a:pPr algn="l" fontAlgn="b"/>
                      <a:r>
                        <a:rPr lang="en-US" sz="2000" u="none" strike="noStrike" dirty="0">
                          <a:effectLst/>
                        </a:rPr>
                        <a:t>I need to focus on my mental health/wellness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4011151"/>
                  </a:ext>
                </a:extLst>
              </a:tr>
              <a:tr h="190500">
                <a:tc>
                  <a:txBody>
                    <a:bodyPr/>
                    <a:lstStyle/>
                    <a:p>
                      <a:pPr algn="l" fontAlgn="b"/>
                      <a:r>
                        <a:rPr lang="en-US" sz="2000" u="none" strike="noStrike" dirty="0">
                          <a:effectLst/>
                        </a:rPr>
                        <a:t>I cannot find a program of study that interests me</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2633867"/>
                  </a:ext>
                </a:extLst>
              </a:tr>
              <a:tr h="190500">
                <a:tc>
                  <a:txBody>
                    <a:bodyPr/>
                    <a:lstStyle/>
                    <a:p>
                      <a:pPr algn="l" fontAlgn="b"/>
                      <a:r>
                        <a:rPr lang="en-US" sz="2000" u="none" strike="noStrike">
                          <a:effectLst/>
                        </a:rPr>
                        <a:t>I need to prioritize my care for children/family</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0972353"/>
                  </a:ext>
                </a:extLst>
              </a:tr>
              <a:tr h="190500">
                <a:tc>
                  <a:txBody>
                    <a:bodyPr/>
                    <a:lstStyle/>
                    <a:p>
                      <a:pPr algn="l" fontAlgn="b"/>
                      <a:r>
                        <a:rPr lang="en-US" sz="2000" u="none" strike="noStrike">
                          <a:effectLst/>
                        </a:rPr>
                        <a:t>I need to focus on my physical health/wellness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2348842"/>
                  </a:ext>
                </a:extLst>
              </a:tr>
              <a:tr h="190500">
                <a:tc>
                  <a:txBody>
                    <a:bodyPr/>
                    <a:lstStyle/>
                    <a:p>
                      <a:pPr algn="l" fontAlgn="b"/>
                      <a:r>
                        <a:rPr lang="en-US" sz="2000" u="none" strike="noStrike">
                          <a:effectLst/>
                        </a:rPr>
                        <a:t>I cannot afford to attend college right now</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9812527"/>
                  </a:ext>
                </a:extLst>
              </a:tr>
            </a:tbl>
          </a:graphicData>
        </a:graphic>
      </p:graphicFrame>
      <p:sp>
        <p:nvSpPr>
          <p:cNvPr id="5" name="TextBox 4">
            <a:extLst>
              <a:ext uri="{FF2B5EF4-FFF2-40B4-BE49-F238E27FC236}">
                <a16:creationId xmlns:a16="http://schemas.microsoft.com/office/drawing/2014/main" id="{0BD93909-5409-4A15-8BDE-67D32474F016}"/>
              </a:ext>
            </a:extLst>
          </p:cNvPr>
          <p:cNvSpPr txBox="1"/>
          <p:nvPr/>
        </p:nvSpPr>
        <p:spPr>
          <a:xfrm flipH="1">
            <a:off x="100091" y="6089222"/>
            <a:ext cx="11981170" cy="615553"/>
          </a:xfrm>
          <a:prstGeom prst="rect">
            <a:avLst/>
          </a:prstGeom>
          <a:noFill/>
        </p:spPr>
        <p:txBody>
          <a:bodyPr wrap="square" rtlCol="0">
            <a:spAutoFit/>
          </a:bodyPr>
          <a:lstStyle/>
          <a:p>
            <a:r>
              <a:rPr lang="en-US" sz="1200" dirty="0"/>
              <a:t>Students were able to select up to three options, of those who indicated No or Not Sure to </a:t>
            </a:r>
            <a:r>
              <a:rPr lang="en-US" sz="1100" dirty="0"/>
              <a:t>re-enrolling</a:t>
            </a:r>
            <a:r>
              <a:rPr lang="en-US" sz="1000" dirty="0"/>
              <a:t>. </a:t>
            </a:r>
            <a:r>
              <a:rPr lang="en-US" sz="1200" dirty="0"/>
              <a:t>The main themes for those that selected other were transferred/graduated/completed course requirements, they have switched schools, or they prefer in person instruction. </a:t>
            </a:r>
          </a:p>
          <a:p>
            <a:endParaRPr lang="en-US" sz="1000" dirty="0"/>
          </a:p>
        </p:txBody>
      </p:sp>
    </p:spTree>
    <p:extLst>
      <p:ext uri="{BB962C8B-B14F-4D97-AF65-F5344CB8AC3E}">
        <p14:creationId xmlns:p14="http://schemas.microsoft.com/office/powerpoint/2010/main" val="32055020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829F-6072-46D1-AF17-96920CF77171}"/>
              </a:ext>
            </a:extLst>
          </p:cNvPr>
          <p:cNvSpPr>
            <a:spLocks noGrp="1"/>
          </p:cNvSpPr>
          <p:nvPr>
            <p:ph type="title"/>
          </p:nvPr>
        </p:nvSpPr>
        <p:spPr>
          <a:xfrm>
            <a:off x="467359" y="609600"/>
            <a:ext cx="11150333" cy="970450"/>
          </a:xfrm>
        </p:spPr>
        <p:txBody>
          <a:bodyPr>
            <a:noAutofit/>
          </a:bodyPr>
          <a:lstStyle/>
          <a:p>
            <a:r>
              <a:rPr lang="en-US" sz="3200" dirty="0"/>
              <a:t>What are the top 3 things the San Mateo Colleges could do to support your return to college in the future?</a:t>
            </a:r>
          </a:p>
        </p:txBody>
      </p:sp>
      <p:graphicFrame>
        <p:nvGraphicFramePr>
          <p:cNvPr id="4" name="Content Placeholder 3">
            <a:extLst>
              <a:ext uri="{FF2B5EF4-FFF2-40B4-BE49-F238E27FC236}">
                <a16:creationId xmlns:a16="http://schemas.microsoft.com/office/drawing/2014/main" id="{7D504077-4576-475D-A849-8FCBB9858F4F}"/>
              </a:ext>
            </a:extLst>
          </p:cNvPr>
          <p:cNvGraphicFramePr>
            <a:graphicFrameLocks noGrp="1"/>
          </p:cNvGraphicFramePr>
          <p:nvPr>
            <p:ph idx="1"/>
          </p:nvPr>
        </p:nvGraphicFramePr>
        <p:xfrm>
          <a:off x="1335771" y="1930098"/>
          <a:ext cx="9413507" cy="4067175"/>
        </p:xfrm>
        <a:graphic>
          <a:graphicData uri="http://schemas.openxmlformats.org/drawingml/2006/table">
            <a:tbl>
              <a:tblPr>
                <a:tableStyleId>{69C7853C-536D-4A76-A0AE-DD22124D55A5}</a:tableStyleId>
              </a:tblPr>
              <a:tblGrid>
                <a:gridCol w="7413411">
                  <a:extLst>
                    <a:ext uri="{9D8B030D-6E8A-4147-A177-3AD203B41FA5}">
                      <a16:colId xmlns:a16="http://schemas.microsoft.com/office/drawing/2014/main" val="2697398103"/>
                    </a:ext>
                  </a:extLst>
                </a:gridCol>
                <a:gridCol w="2000096">
                  <a:extLst>
                    <a:ext uri="{9D8B030D-6E8A-4147-A177-3AD203B41FA5}">
                      <a16:colId xmlns:a16="http://schemas.microsoft.com/office/drawing/2014/main" val="3789064486"/>
                    </a:ext>
                  </a:extLst>
                </a:gridCol>
              </a:tblGrid>
              <a:tr h="153246">
                <a:tc>
                  <a:txBody>
                    <a:bodyPr/>
                    <a:lstStyle/>
                    <a:p>
                      <a:pPr algn="l" fontAlgn="b"/>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i="0" u="none" strike="noStrike" dirty="0">
                          <a:solidFill>
                            <a:schemeClr val="dk1"/>
                          </a:solidFill>
                          <a:effectLst/>
                          <a:latin typeface="+mn-lt"/>
                        </a:rPr>
                        <a:t>#</a:t>
                      </a:r>
                      <a:r>
                        <a:rPr lang="en-US" sz="2000" b="1" i="0" u="none" strike="noStrike" baseline="0" dirty="0">
                          <a:solidFill>
                            <a:schemeClr val="dk1"/>
                          </a:solidFill>
                          <a:effectLst/>
                          <a:latin typeface="+mn-lt"/>
                        </a:rPr>
                        <a:t> of survey respondents</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8616562"/>
                  </a:ext>
                </a:extLst>
              </a:tr>
              <a:tr h="301349">
                <a:tc>
                  <a:txBody>
                    <a:bodyPr/>
                    <a:lstStyle/>
                    <a:p>
                      <a:pPr algn="l" fontAlgn="b"/>
                      <a:r>
                        <a:rPr lang="en-US" sz="2000" u="none" strike="noStrike" dirty="0">
                          <a:effectLst/>
                        </a:rPr>
                        <a:t>More scheduling options: getting the courses I want when I want them</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328</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2345669"/>
                  </a:ext>
                </a:extLst>
              </a:tr>
              <a:tr h="153246">
                <a:tc>
                  <a:txBody>
                    <a:bodyPr/>
                    <a:lstStyle/>
                    <a:p>
                      <a:pPr algn="l" fontAlgn="b"/>
                      <a:r>
                        <a:rPr lang="en-US" sz="2000" u="none" strike="noStrike" dirty="0">
                          <a:effectLst/>
                        </a:rPr>
                        <a:t>Financial Support</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323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2635408"/>
                  </a:ext>
                </a:extLst>
              </a:tr>
              <a:tr h="153246">
                <a:tc>
                  <a:txBody>
                    <a:bodyPr/>
                    <a:lstStyle/>
                    <a:p>
                      <a:pPr algn="l" fontAlgn="b"/>
                      <a:r>
                        <a:rPr lang="en-US" sz="2000" u="none" strike="noStrike" dirty="0">
                          <a:effectLst/>
                        </a:rPr>
                        <a:t>Help choosing courses programs etc.</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203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7823844"/>
                  </a:ext>
                </a:extLst>
              </a:tr>
              <a:tr h="153246">
                <a:tc>
                  <a:txBody>
                    <a:bodyPr/>
                    <a:lstStyle/>
                    <a:p>
                      <a:pPr algn="l" fontAlgn="b"/>
                      <a:r>
                        <a:rPr lang="en-US" sz="2000" u="none" strike="noStrike" dirty="0">
                          <a:effectLst/>
                        </a:rPr>
                        <a:t>Personal counseling</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152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8083590"/>
                  </a:ext>
                </a:extLst>
              </a:tr>
              <a:tr h="205699">
                <a:tc>
                  <a:txBody>
                    <a:bodyPr/>
                    <a:lstStyle/>
                    <a:p>
                      <a:pPr algn="l" fontAlgn="b"/>
                      <a:r>
                        <a:rPr lang="en-US" sz="2000" u="none" strike="noStrike" dirty="0">
                          <a:effectLst/>
                        </a:rPr>
                        <a:t>Help with registering for courses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146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0869646"/>
                  </a:ext>
                </a:extLst>
              </a:tr>
              <a:tr h="153246">
                <a:tc>
                  <a:txBody>
                    <a:bodyPr/>
                    <a:lstStyle/>
                    <a:p>
                      <a:pPr algn="l" fontAlgn="b"/>
                      <a:r>
                        <a:rPr lang="en-US" sz="2000" u="none" strike="noStrike" dirty="0">
                          <a:effectLst/>
                        </a:rPr>
                        <a:t>Other</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130</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3366800"/>
                  </a:ext>
                </a:extLst>
              </a:tr>
              <a:tr h="153246">
                <a:tc>
                  <a:txBody>
                    <a:bodyPr/>
                    <a:lstStyle/>
                    <a:p>
                      <a:pPr algn="l" fontAlgn="b"/>
                      <a:r>
                        <a:rPr lang="en-US" sz="2000" u="none" strike="noStrike" dirty="0">
                          <a:effectLst/>
                        </a:rPr>
                        <a:t>Transportation to/from campus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88</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7022754"/>
                  </a:ext>
                </a:extLst>
              </a:tr>
              <a:tr h="205699">
                <a:tc>
                  <a:txBody>
                    <a:bodyPr/>
                    <a:lstStyle/>
                    <a:p>
                      <a:pPr algn="l" fontAlgn="b"/>
                      <a:r>
                        <a:rPr lang="en-US" sz="2000" u="none" strike="noStrike" dirty="0">
                          <a:effectLst/>
                        </a:rPr>
                        <a:t>Support with technology</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763976"/>
                  </a:ext>
                </a:extLst>
              </a:tr>
              <a:tr h="153246">
                <a:tc>
                  <a:txBody>
                    <a:bodyPr/>
                    <a:lstStyle/>
                    <a:p>
                      <a:pPr algn="l" fontAlgn="b"/>
                      <a:r>
                        <a:rPr lang="en-US" sz="2000" u="none" strike="noStrike">
                          <a:effectLst/>
                        </a:rPr>
                        <a:t>Support with accessing food and/or housing</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63056406"/>
                  </a:ext>
                </a:extLst>
              </a:tr>
              <a:tr h="153246">
                <a:tc>
                  <a:txBody>
                    <a:bodyPr/>
                    <a:lstStyle/>
                    <a:p>
                      <a:pPr algn="l" fontAlgn="b"/>
                      <a:r>
                        <a:rPr lang="en-US" sz="2000" u="none" strike="noStrike">
                          <a:effectLst/>
                        </a:rPr>
                        <a:t>Support with childcare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2673018"/>
                  </a:ext>
                </a:extLst>
              </a:tr>
            </a:tbl>
          </a:graphicData>
        </a:graphic>
      </p:graphicFrame>
      <p:sp>
        <p:nvSpPr>
          <p:cNvPr id="5" name="TextBox 4">
            <a:extLst>
              <a:ext uri="{FF2B5EF4-FFF2-40B4-BE49-F238E27FC236}">
                <a16:creationId xmlns:a16="http://schemas.microsoft.com/office/drawing/2014/main" id="{C047FD41-70C0-4FCE-9F2F-B86D8DC863B6}"/>
              </a:ext>
            </a:extLst>
          </p:cNvPr>
          <p:cNvSpPr txBox="1"/>
          <p:nvPr/>
        </p:nvSpPr>
        <p:spPr>
          <a:xfrm>
            <a:off x="111760" y="6347321"/>
            <a:ext cx="12080240" cy="646331"/>
          </a:xfrm>
          <a:prstGeom prst="rect">
            <a:avLst/>
          </a:prstGeom>
          <a:noFill/>
        </p:spPr>
        <p:txBody>
          <a:bodyPr wrap="square" rtlCol="0">
            <a:spAutoFit/>
          </a:bodyPr>
          <a:lstStyle/>
          <a:p>
            <a:r>
              <a:rPr lang="en-US" sz="1200" dirty="0"/>
              <a:t>Students were able to select up to three options. Of those who selected Other, over half indicated None/Not applicable, a minority indicated a return to in person instruction, and finally more diverse course offerings.</a:t>
            </a:r>
          </a:p>
          <a:p>
            <a:endParaRPr lang="en-US" sz="1200" dirty="0"/>
          </a:p>
        </p:txBody>
      </p:sp>
    </p:spTree>
    <p:extLst>
      <p:ext uri="{BB962C8B-B14F-4D97-AF65-F5344CB8AC3E}">
        <p14:creationId xmlns:p14="http://schemas.microsoft.com/office/powerpoint/2010/main" val="20540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mn-lt"/>
              </a:rPr>
              <a:t>During the pandemic, our home campus students are taking fewer units here at </a:t>
            </a:r>
            <a:r>
              <a:rPr lang="en-US" sz="3200" dirty="0">
                <a:effectLst/>
                <a:latin typeface="+mn-lt"/>
              </a:rPr>
              <a:t>Cañada</a:t>
            </a:r>
            <a:endParaRPr lang="en-US" sz="3200" dirty="0">
              <a:latin typeface="+mn-lt"/>
            </a:endParaRPr>
          </a:p>
        </p:txBody>
      </p:sp>
      <p:graphicFrame>
        <p:nvGraphicFramePr>
          <p:cNvPr id="4" name="Chart 3"/>
          <p:cNvGraphicFramePr>
            <a:graphicFrameLocks/>
          </p:cNvGraphicFramePr>
          <p:nvPr>
            <p:custDataLst>
              <p:tags r:id="rId1"/>
            </p:custDataLst>
            <p:extLst/>
          </p:nvPr>
        </p:nvGraphicFramePr>
        <p:xfrm>
          <a:off x="548640" y="2199290"/>
          <a:ext cx="5019215" cy="32003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custDataLst>
              <p:tags r:id="rId2"/>
            </p:custDataLst>
            <p:extLst/>
          </p:nvPr>
        </p:nvGraphicFramePr>
        <p:xfrm>
          <a:off x="5846488" y="2199206"/>
          <a:ext cx="5305565" cy="3200399"/>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5"/>
          <p:cNvSpPr/>
          <p:nvPr/>
        </p:nvSpPr>
        <p:spPr>
          <a:xfrm>
            <a:off x="1232369" y="2936328"/>
            <a:ext cx="1087821" cy="20652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37434" y="3474720"/>
            <a:ext cx="1140373" cy="152689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6358" y="6625389"/>
            <a:ext cx="10531986" cy="276999"/>
          </a:xfrm>
          <a:prstGeom prst="rect">
            <a:avLst/>
          </a:prstGeom>
          <a:noFill/>
        </p:spPr>
        <p:txBody>
          <a:bodyPr wrap="none" rtlCol="0">
            <a:spAutoFit/>
          </a:bodyPr>
          <a:lstStyle/>
          <a:p>
            <a:r>
              <a:rPr lang="en-US" sz="1200" dirty="0"/>
              <a:t>Note:  Home campus is defined as the college where a student has their program of study – the college from which they are seeking a degree or certificate or transfer.</a:t>
            </a:r>
          </a:p>
        </p:txBody>
      </p:sp>
    </p:spTree>
    <p:extLst>
      <p:ext uri="{BB962C8B-B14F-4D97-AF65-F5344CB8AC3E}">
        <p14:creationId xmlns:p14="http://schemas.microsoft.com/office/powerpoint/2010/main" val="390257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53209" y="388883"/>
            <a:ext cx="10353762" cy="970450"/>
          </a:xfrm>
        </p:spPr>
        <p:txBody>
          <a:bodyPr>
            <a:noAutofit/>
          </a:bodyPr>
          <a:lstStyle/>
          <a:p>
            <a:pPr algn="ctr"/>
            <a:r>
              <a:rPr lang="en-US" sz="3200" dirty="0"/>
              <a:t>During the pandemic, </a:t>
            </a:r>
            <a:br>
              <a:rPr lang="en-US" sz="3200" dirty="0"/>
            </a:br>
            <a:r>
              <a:rPr lang="en-US" sz="3200" dirty="0"/>
              <a:t>more students “swirled” but this trend may have peaked</a:t>
            </a:r>
          </a:p>
        </p:txBody>
      </p:sp>
      <p:graphicFrame>
        <p:nvGraphicFramePr>
          <p:cNvPr id="7" name="Chart 6"/>
          <p:cNvGraphicFramePr>
            <a:graphicFrameLocks/>
          </p:cNvGraphicFramePr>
          <p:nvPr>
            <p:custDataLst>
              <p:tags r:id="rId1"/>
            </p:custDataLst>
            <p:extLst/>
          </p:nvPr>
        </p:nvGraphicFramePr>
        <p:xfrm>
          <a:off x="746234" y="1681655"/>
          <a:ext cx="10888717" cy="4677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6721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713" y="475594"/>
            <a:ext cx="10353762" cy="970450"/>
          </a:xfrm>
        </p:spPr>
        <p:txBody>
          <a:bodyPr>
            <a:normAutofit fontScale="90000"/>
          </a:bodyPr>
          <a:lstStyle/>
          <a:p>
            <a:pPr algn="ctr"/>
            <a:r>
              <a:rPr lang="en-US" dirty="0">
                <a:effectLst/>
              </a:rPr>
              <a:t>The share of students enrolled at who are seeking a degree or certificate from Cañada is declining</a:t>
            </a:r>
            <a:endParaRPr lang="en-US" dirty="0"/>
          </a:p>
        </p:txBody>
      </p:sp>
      <p:sp>
        <p:nvSpPr>
          <p:cNvPr id="9" name="TextBox 8"/>
          <p:cNvSpPr txBox="1"/>
          <p:nvPr/>
        </p:nvSpPr>
        <p:spPr>
          <a:xfrm>
            <a:off x="164430" y="6517354"/>
            <a:ext cx="5594902"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Home campus is defined by the college from which the student is seeking a degree or certificate.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2359990" y="1790096"/>
            <a:ext cx="7623208" cy="4637122"/>
            <a:chOff x="2030931" y="1446044"/>
            <a:chExt cx="7623208" cy="4637122"/>
          </a:xfrm>
        </p:grpSpPr>
        <p:sp>
          <p:nvSpPr>
            <p:cNvPr id="5" name="TextBox 3"/>
            <p:cNvSpPr txBox="1"/>
            <p:nvPr/>
          </p:nvSpPr>
          <p:spPr>
            <a:xfrm>
              <a:off x="3395333" y="2506524"/>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6,223</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Chart 9"/>
            <p:cNvGraphicFramePr>
              <a:graphicFrameLocks/>
            </p:cNvGraphicFramePr>
            <p:nvPr>
              <p:custDataLst>
                <p:tags r:id="rId1"/>
              </p:custDataLst>
              <p:extLst/>
            </p:nvPr>
          </p:nvGraphicFramePr>
          <p:xfrm>
            <a:off x="2030931" y="1446044"/>
            <a:ext cx="7623208" cy="463712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3"/>
            <p:cNvSpPr txBox="1"/>
            <p:nvPr/>
          </p:nvSpPr>
          <p:spPr>
            <a:xfrm>
              <a:off x="5645905" y="2506523"/>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6,048</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3"/>
            <p:cNvSpPr txBox="1"/>
            <p:nvPr/>
          </p:nvSpPr>
          <p:spPr>
            <a:xfrm>
              <a:off x="7877227" y="2506523"/>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4,334</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69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5732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327259" y="336885"/>
          <a:ext cx="11492564" cy="6044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6393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for Low Income Students</a:t>
            </a:r>
          </a:p>
        </p:txBody>
      </p:sp>
      <p:graphicFrame>
        <p:nvGraphicFramePr>
          <p:cNvPr id="7" name="Chart 6"/>
          <p:cNvGraphicFramePr>
            <a:graphicFrameLocks/>
          </p:cNvGraphicFramePr>
          <p:nvPr>
            <p:custDataLst>
              <p:tags r:id="rId1"/>
            </p:custDataLst>
            <p:extLst/>
          </p:nvPr>
        </p:nvGraphicFramePr>
        <p:xfrm>
          <a:off x="505326" y="2322093"/>
          <a:ext cx="5013157" cy="30921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custDataLst>
              <p:tags r:id="rId2"/>
            </p:custDataLst>
            <p:extLst/>
          </p:nvPr>
        </p:nvGraphicFramePr>
        <p:xfrm>
          <a:off x="6096000" y="2322093"/>
          <a:ext cx="5807242" cy="38300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5813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73" y="-172051"/>
            <a:ext cx="10515600" cy="1325563"/>
          </a:xfrm>
        </p:spPr>
        <p:txBody>
          <a:bodyPr>
            <a:normAutofit/>
          </a:bodyPr>
          <a:lstStyle/>
          <a:p>
            <a:pPr algn="ctr"/>
            <a:r>
              <a:rPr lang="en-US" sz="3600" dirty="0"/>
              <a:t>Student demographics by home campus as of Fall 2021</a:t>
            </a:r>
          </a:p>
        </p:txBody>
      </p:sp>
      <p:graphicFrame>
        <p:nvGraphicFramePr>
          <p:cNvPr id="5" name="Chart 4"/>
          <p:cNvGraphicFramePr>
            <a:graphicFrameLocks/>
          </p:cNvGraphicFramePr>
          <p:nvPr>
            <p:custDataLst>
              <p:tags r:id="rId1"/>
            </p:custDataLst>
            <p:extLst/>
          </p:nvPr>
        </p:nvGraphicFramePr>
        <p:xfrm>
          <a:off x="599091" y="936733"/>
          <a:ext cx="5759668" cy="33094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custDataLst>
              <p:tags r:id="rId2"/>
            </p:custDataLst>
            <p:extLst/>
          </p:nvPr>
        </p:nvGraphicFramePr>
        <p:xfrm>
          <a:off x="6752896" y="1053662"/>
          <a:ext cx="4987159" cy="31925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a:graphicFrameLocks/>
          </p:cNvGraphicFramePr>
          <p:nvPr>
            <p:custDataLst>
              <p:tags r:id="rId3"/>
            </p:custDataLst>
            <p:extLst/>
          </p:nvPr>
        </p:nvGraphicFramePr>
        <p:xfrm>
          <a:off x="599091" y="4108396"/>
          <a:ext cx="11140964" cy="27496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8474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312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I Topics			     Part II Topics</a:t>
            </a:r>
          </a:p>
        </p:txBody>
      </p:sp>
      <p:sp>
        <p:nvSpPr>
          <p:cNvPr id="3" name="Content Placeholder 2"/>
          <p:cNvSpPr>
            <a:spLocks noGrp="1"/>
          </p:cNvSpPr>
          <p:nvPr>
            <p:ph idx="1"/>
          </p:nvPr>
        </p:nvSpPr>
        <p:spPr>
          <a:xfrm>
            <a:off x="838200" y="1825625"/>
            <a:ext cx="5562600" cy="4351338"/>
          </a:xfrm>
        </p:spPr>
        <p:txBody>
          <a:bodyPr/>
          <a:lstStyle/>
          <a:p>
            <a:r>
              <a:rPr lang="en-US" dirty="0"/>
              <a:t>Enrollment Trends</a:t>
            </a:r>
          </a:p>
          <a:p>
            <a:r>
              <a:rPr lang="en-US" dirty="0"/>
              <a:t>Student Momentum</a:t>
            </a:r>
          </a:p>
          <a:p>
            <a:r>
              <a:rPr lang="en-US" dirty="0"/>
              <a:t>Student Completion</a:t>
            </a:r>
          </a:p>
          <a:p>
            <a:endParaRPr lang="en-US" dirty="0"/>
          </a:p>
        </p:txBody>
      </p:sp>
      <p:sp>
        <p:nvSpPr>
          <p:cNvPr id="4" name="Content Placeholder 2"/>
          <p:cNvSpPr txBox="1">
            <a:spLocks/>
          </p:cNvSpPr>
          <p:nvPr/>
        </p:nvSpPr>
        <p:spPr>
          <a:xfrm>
            <a:off x="6096000" y="1825625"/>
            <a:ext cx="4734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can explain these trends?</a:t>
            </a:r>
          </a:p>
          <a:p>
            <a:r>
              <a:rPr lang="en-US" dirty="0"/>
              <a:t>How can they inform our strengths, challenges and opportunities?</a:t>
            </a:r>
          </a:p>
          <a:p>
            <a:endParaRPr lang="en-US" dirty="0"/>
          </a:p>
        </p:txBody>
      </p:sp>
    </p:spTree>
    <p:extLst>
      <p:ext uri="{BB962C8B-B14F-4D97-AF65-F5344CB8AC3E}">
        <p14:creationId xmlns:p14="http://schemas.microsoft.com/office/powerpoint/2010/main" val="138236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0" y="168167"/>
          <a:ext cx="12192000" cy="6348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2437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8" y="304800"/>
            <a:ext cx="11898691" cy="970450"/>
          </a:xfrm>
        </p:spPr>
        <p:txBody>
          <a:bodyPr>
            <a:normAutofit fontScale="90000"/>
          </a:bodyPr>
          <a:lstStyle/>
          <a:p>
            <a:r>
              <a:rPr lang="en-US" dirty="0"/>
              <a:t>Fall 2021 CAN Enrolled Students by Home Campus, </a:t>
            </a:r>
            <a:br>
              <a:rPr lang="en-US" dirty="0"/>
            </a:br>
            <a:r>
              <a:rPr lang="en-US" dirty="0"/>
              <a:t>Education Level &amp; Education Goal</a:t>
            </a:r>
          </a:p>
        </p:txBody>
      </p:sp>
      <p:pic>
        <p:nvPicPr>
          <p:cNvPr id="2" name="Picture 1"/>
          <p:cNvPicPr>
            <a:picLocks noChangeAspect="1"/>
          </p:cNvPicPr>
          <p:nvPr/>
        </p:nvPicPr>
        <p:blipFill>
          <a:blip r:embed="rId3"/>
          <a:stretch>
            <a:fillRect/>
          </a:stretch>
        </p:blipFill>
        <p:spPr>
          <a:xfrm>
            <a:off x="114298" y="1492469"/>
            <a:ext cx="12098691" cy="5230466"/>
          </a:xfrm>
          <a:prstGeom prst="rect">
            <a:avLst/>
          </a:prstGeom>
        </p:spPr>
      </p:pic>
    </p:spTree>
    <p:extLst>
      <p:ext uri="{BB962C8B-B14F-4D97-AF65-F5344CB8AC3E}">
        <p14:creationId xmlns:p14="http://schemas.microsoft.com/office/powerpoint/2010/main" val="3590740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The pandemic’s impact on enrollment has impacted some groups of students more than others…</a:t>
            </a:r>
          </a:p>
        </p:txBody>
      </p:sp>
      <p:graphicFrame>
        <p:nvGraphicFramePr>
          <p:cNvPr id="4" name="Table 3"/>
          <p:cNvGraphicFramePr>
            <a:graphicFrameLocks noGrp="1"/>
          </p:cNvGraphicFramePr>
          <p:nvPr>
            <p:extLst/>
          </p:nvPr>
        </p:nvGraphicFramePr>
        <p:xfrm>
          <a:off x="2499359" y="1912312"/>
          <a:ext cx="7738713" cy="4345690"/>
        </p:xfrm>
        <a:graphic>
          <a:graphicData uri="http://schemas.openxmlformats.org/drawingml/2006/table">
            <a:tbl>
              <a:tblPr>
                <a:tableStyleId>{073A0DAA-6AF3-43AB-8588-CEC1D06C72B9}</a:tableStyleId>
              </a:tblPr>
              <a:tblGrid>
                <a:gridCol w="2579571">
                  <a:extLst>
                    <a:ext uri="{9D8B030D-6E8A-4147-A177-3AD203B41FA5}">
                      <a16:colId xmlns:a16="http://schemas.microsoft.com/office/drawing/2014/main" val="1273520817"/>
                    </a:ext>
                  </a:extLst>
                </a:gridCol>
                <a:gridCol w="2579571">
                  <a:extLst>
                    <a:ext uri="{9D8B030D-6E8A-4147-A177-3AD203B41FA5}">
                      <a16:colId xmlns:a16="http://schemas.microsoft.com/office/drawing/2014/main" val="1961474578"/>
                    </a:ext>
                  </a:extLst>
                </a:gridCol>
                <a:gridCol w="2579571">
                  <a:extLst>
                    <a:ext uri="{9D8B030D-6E8A-4147-A177-3AD203B41FA5}">
                      <a16:colId xmlns:a16="http://schemas.microsoft.com/office/drawing/2014/main" val="1577403879"/>
                    </a:ext>
                  </a:extLst>
                </a:gridCol>
              </a:tblGrid>
              <a:tr h="370840">
                <a:tc>
                  <a:txBody>
                    <a:bodyPr/>
                    <a:lstStyle/>
                    <a:p>
                      <a:r>
                        <a:rPr lang="en-US" sz="1800" b="1" dirty="0">
                          <a:latin typeface="Arial" panose="020B0604020202020204" pitchFamily="34" charset="0"/>
                          <a:cs typeface="Arial" panose="020B0604020202020204" pitchFamily="34" charset="0"/>
                        </a:rPr>
                        <a:t>Student Group</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Overall 2-year</a:t>
                      </a:r>
                      <a:r>
                        <a:rPr lang="en-US" sz="1800" baseline="0" dirty="0">
                          <a:solidFill>
                            <a:srgbClr val="FF0000"/>
                          </a:solidFill>
                          <a:latin typeface="Arial" panose="020B0604020202020204" pitchFamily="34" charset="0"/>
                          <a:cs typeface="Arial" panose="020B0604020202020204" pitchFamily="34" charset="0"/>
                        </a:rPr>
                        <a:t> change:  -7% in headcount</a:t>
                      </a:r>
                      <a:endParaRPr lang="en-US" sz="1800" dirty="0">
                        <a:solidFill>
                          <a:srgbClr val="FF0000"/>
                        </a:solidFill>
                        <a:latin typeface="Arial" panose="020B0604020202020204" pitchFamily="34" charset="0"/>
                        <a:cs typeface="Arial" panose="020B0604020202020204" pitchFamily="34" charset="0"/>
                      </a:endParaRP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Overall 5-year change:</a:t>
                      </a:r>
                      <a:r>
                        <a:rPr lang="en-US" sz="1800" baseline="0" dirty="0">
                          <a:solidFill>
                            <a:srgbClr val="FF0000"/>
                          </a:solidFill>
                          <a:latin typeface="Arial" panose="020B0604020202020204" pitchFamily="34" charset="0"/>
                          <a:cs typeface="Arial" panose="020B0604020202020204" pitchFamily="34" charset="0"/>
                        </a:rPr>
                        <a:t> -20% in headcount</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093268596"/>
                  </a:ext>
                </a:extLst>
              </a:tr>
              <a:tr h="370840">
                <a:tc>
                  <a:txBody>
                    <a:bodyPr/>
                    <a:lstStyle/>
                    <a:p>
                      <a:r>
                        <a:rPr lang="en-US" sz="1800" dirty="0">
                          <a:latin typeface="Arial" panose="020B0604020202020204" pitchFamily="34" charset="0"/>
                          <a:cs typeface="Arial" panose="020B0604020202020204" pitchFamily="34" charset="0"/>
                        </a:rPr>
                        <a:t>First generation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-22%</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-9%</a:t>
                      </a:r>
                    </a:p>
                  </a:txBody>
                  <a:tcPr>
                    <a:noFill/>
                  </a:tcPr>
                </a:tc>
                <a:extLst>
                  <a:ext uri="{0D108BD9-81ED-4DB2-BD59-A6C34878D82A}">
                    <a16:rowId xmlns:a16="http://schemas.microsoft.com/office/drawing/2014/main" val="2202356700"/>
                  </a:ext>
                </a:extLst>
              </a:tr>
              <a:tr h="370840">
                <a:tc>
                  <a:txBody>
                    <a:bodyPr/>
                    <a:lstStyle/>
                    <a:p>
                      <a:r>
                        <a:rPr lang="en-US" sz="1800" dirty="0">
                          <a:latin typeface="Arial" panose="020B0604020202020204" pitchFamily="34" charset="0"/>
                          <a:cs typeface="Arial" panose="020B0604020202020204" pitchFamily="34" charset="0"/>
                        </a:rPr>
                        <a:t>Male students</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anose="020B0604020202020204" pitchFamily="34" charset="0"/>
                          <a:cs typeface="Arial" panose="020B0604020202020204" pitchFamily="34" charset="0"/>
                        </a:rPr>
                        <a:t>-24%</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anose="020B0604020202020204" pitchFamily="34" charset="0"/>
                          <a:cs typeface="Arial" panose="020B0604020202020204" pitchFamily="34" charset="0"/>
                        </a:rPr>
                        <a:t>-17%</a:t>
                      </a:r>
                    </a:p>
                  </a:txBody>
                  <a:tcPr>
                    <a:noFill/>
                  </a:tcPr>
                </a:tc>
                <a:extLst>
                  <a:ext uri="{0D108BD9-81ED-4DB2-BD59-A6C34878D82A}">
                    <a16:rowId xmlns:a16="http://schemas.microsoft.com/office/drawing/2014/main" val="2081994188"/>
                  </a:ext>
                </a:extLst>
              </a:tr>
              <a:tr h="370840">
                <a:tc>
                  <a:txBody>
                    <a:bodyPr/>
                    <a:lstStyle/>
                    <a:p>
                      <a:r>
                        <a:rPr lang="en-US" sz="1800" dirty="0">
                          <a:latin typeface="Arial" panose="020B0604020202020204" pitchFamily="34" charset="0"/>
                          <a:cs typeface="Arial" panose="020B0604020202020204" pitchFamily="34" charset="0"/>
                        </a:rPr>
                        <a:t>Ages 20-24</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-40%</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-28%</a:t>
                      </a:r>
                    </a:p>
                  </a:txBody>
                  <a:tcPr>
                    <a:solidFill>
                      <a:srgbClr val="FFFF00"/>
                    </a:solidFill>
                  </a:tcPr>
                </a:tc>
                <a:extLst>
                  <a:ext uri="{0D108BD9-81ED-4DB2-BD59-A6C34878D82A}">
                    <a16:rowId xmlns:a16="http://schemas.microsoft.com/office/drawing/2014/main" val="2578469427"/>
                  </a:ext>
                </a:extLst>
              </a:tr>
              <a:tr h="370840">
                <a:tc>
                  <a:txBody>
                    <a:bodyPr/>
                    <a:lstStyle/>
                    <a:p>
                      <a:r>
                        <a:rPr lang="en-US" sz="1800" dirty="0">
                          <a:latin typeface="Arial" panose="020B0604020202020204" pitchFamily="34" charset="0"/>
                          <a:cs typeface="Arial" panose="020B0604020202020204" pitchFamily="34" charset="0"/>
                        </a:rPr>
                        <a:t>Low income, BIPOC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-44%</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-50%</a:t>
                      </a:r>
                    </a:p>
                  </a:txBody>
                  <a:tcPr>
                    <a:solidFill>
                      <a:srgbClr val="FFFF00"/>
                    </a:solidFill>
                  </a:tcPr>
                </a:tc>
                <a:extLst>
                  <a:ext uri="{0D108BD9-81ED-4DB2-BD59-A6C34878D82A}">
                    <a16:rowId xmlns:a16="http://schemas.microsoft.com/office/drawing/2014/main" val="1580419980"/>
                  </a:ext>
                </a:extLst>
              </a:tr>
              <a:tr h="370840">
                <a:tc>
                  <a:txBody>
                    <a:bodyPr/>
                    <a:lstStyle/>
                    <a:p>
                      <a:r>
                        <a:rPr lang="en-US" sz="1800" dirty="0">
                          <a:latin typeface="Arial" panose="020B0604020202020204" pitchFamily="34" charset="0"/>
                          <a:cs typeface="Arial" panose="020B0604020202020204" pitchFamily="34" charset="0"/>
                        </a:rPr>
                        <a:t>ESL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-52%</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anose="020B0604020202020204" pitchFamily="34" charset="0"/>
                          <a:cs typeface="Arial" panose="020B0604020202020204" pitchFamily="34" charset="0"/>
                        </a:rPr>
                        <a:t>-70%</a:t>
                      </a:r>
                    </a:p>
                  </a:txBody>
                  <a:tcPr>
                    <a:solidFill>
                      <a:srgbClr val="FFFF00"/>
                    </a:solidFill>
                  </a:tcPr>
                </a:tc>
                <a:extLst>
                  <a:ext uri="{0D108BD9-81ED-4DB2-BD59-A6C34878D82A}">
                    <a16:rowId xmlns:a16="http://schemas.microsoft.com/office/drawing/2014/main" val="3702002619"/>
                  </a:ext>
                </a:extLst>
              </a:tr>
              <a:tr h="571250">
                <a:tc>
                  <a:txBody>
                    <a:bodyPr/>
                    <a:lstStyle/>
                    <a:p>
                      <a:r>
                        <a:rPr lang="en-US" sz="1800" dirty="0">
                          <a:latin typeface="Arial" panose="020B0604020202020204" pitchFamily="34" charset="0"/>
                          <a:cs typeface="Arial" panose="020B0604020202020204" pitchFamily="34" charset="0"/>
                        </a:rPr>
                        <a:t>Disabled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-62%</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-31%</a:t>
                      </a:r>
                    </a:p>
                  </a:txBody>
                  <a:tcPr>
                    <a:solidFill>
                      <a:srgbClr val="FFFF00"/>
                    </a:solidFill>
                  </a:tcPr>
                </a:tc>
                <a:extLst>
                  <a:ext uri="{0D108BD9-81ED-4DB2-BD59-A6C34878D82A}">
                    <a16:rowId xmlns:a16="http://schemas.microsoft.com/office/drawing/2014/main" val="706475820"/>
                  </a:ext>
                </a:extLst>
              </a:tr>
              <a:tr h="370840">
                <a:tc>
                  <a:txBody>
                    <a:bodyPr/>
                    <a:lstStyle/>
                    <a:p>
                      <a:endParaRPr lang="en-US" sz="1800" dirty="0">
                        <a:latin typeface="Arial" panose="020B0604020202020204" pitchFamily="34" charset="0"/>
                        <a:cs typeface="Arial" panose="020B0604020202020204" pitchFamily="34" charset="0"/>
                      </a:endParaRPr>
                    </a:p>
                  </a:txBody>
                  <a:tcPr>
                    <a:noFill/>
                  </a:tcPr>
                </a:tc>
                <a:tc>
                  <a:txBody>
                    <a:bodyPr/>
                    <a:lstStyle/>
                    <a:p>
                      <a:pPr algn="ctr"/>
                      <a:endParaRPr lang="en-US" sz="1800" dirty="0">
                        <a:solidFill>
                          <a:srgbClr val="FF0000"/>
                        </a:solidFill>
                        <a:latin typeface="Arial" panose="020B0604020202020204" pitchFamily="34" charset="0"/>
                        <a:cs typeface="Arial" panose="020B0604020202020204" pitchFamily="34" charset="0"/>
                      </a:endParaRPr>
                    </a:p>
                  </a:txBody>
                  <a:tcPr>
                    <a:noFill/>
                  </a:tcPr>
                </a:tc>
                <a:tc>
                  <a:txBody>
                    <a:bodyPr/>
                    <a:lstStyle/>
                    <a:p>
                      <a:pPr algn="ct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134910617"/>
                  </a:ext>
                </a:extLst>
              </a:tr>
              <a:tr h="370840">
                <a:tc>
                  <a:txBody>
                    <a:bodyPr/>
                    <a:lstStyle/>
                    <a:p>
                      <a:r>
                        <a:rPr lang="en-US" sz="1800" dirty="0">
                          <a:latin typeface="Arial" panose="020B0604020202020204" pitchFamily="34" charset="0"/>
                          <a:cs typeface="Arial" panose="020B0604020202020204" pitchFamily="34" charset="0"/>
                        </a:rPr>
                        <a:t>Ages less than 20</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+76%</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716028844"/>
                  </a:ext>
                </a:extLst>
              </a:tr>
            </a:tbl>
          </a:graphicData>
        </a:graphic>
      </p:graphicFrame>
      <p:sp>
        <p:nvSpPr>
          <p:cNvPr id="5" name="Down Arrow 4"/>
          <p:cNvSpPr/>
          <p:nvPr/>
        </p:nvSpPr>
        <p:spPr>
          <a:xfrm flipH="1">
            <a:off x="10765855" y="1843088"/>
            <a:ext cx="208548" cy="31893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293572" y="2259031"/>
            <a:ext cx="1678004" cy="375385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Overall 2-year drop in students:</a:t>
            </a:r>
          </a:p>
          <a:p>
            <a:pPr algn="ctr"/>
            <a:endParaRPr lang="en-US"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-7%</a:t>
            </a:r>
          </a:p>
        </p:txBody>
      </p:sp>
      <p:sp>
        <p:nvSpPr>
          <p:cNvPr id="8" name="Down Arrow 7"/>
          <p:cNvSpPr/>
          <p:nvPr/>
        </p:nvSpPr>
        <p:spPr>
          <a:xfrm rot="10800000" flipH="1">
            <a:off x="11153273" y="5911818"/>
            <a:ext cx="200527" cy="63526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965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Trend Summary</a:t>
            </a:r>
          </a:p>
        </p:txBody>
      </p:sp>
      <p:sp>
        <p:nvSpPr>
          <p:cNvPr id="3" name="Content Placeholder 2"/>
          <p:cNvSpPr>
            <a:spLocks noGrp="1"/>
          </p:cNvSpPr>
          <p:nvPr>
            <p:ph idx="1"/>
          </p:nvPr>
        </p:nvSpPr>
        <p:spPr/>
        <p:txBody>
          <a:bodyPr/>
          <a:lstStyle/>
          <a:p>
            <a:r>
              <a:rPr lang="en-US" dirty="0"/>
              <a:t>Cañada’s enrollment continues to decline (COVID exacerbating pre-COVID trends)</a:t>
            </a:r>
          </a:p>
          <a:p>
            <a:r>
              <a:rPr lang="en-US" dirty="0"/>
              <a:t>Cañada’s share of Full Time Equivalent Students (FTES) is declining faster than at SKY and CSM which impacts funding</a:t>
            </a:r>
          </a:p>
          <a:p>
            <a:r>
              <a:rPr lang="en-US" dirty="0"/>
              <a:t>Fewer students are enrolling after applying</a:t>
            </a:r>
          </a:p>
          <a:p>
            <a:r>
              <a:rPr lang="en-US" dirty="0"/>
              <a:t>Fewer students are seeking a degree, certificate or transfer from Cañada </a:t>
            </a:r>
          </a:p>
          <a:p>
            <a:r>
              <a:rPr lang="en-US" dirty="0"/>
              <a:t>A greater share of Cañada’s headcount (and enrollments) are coming from SKY and CSM home campus students over time</a:t>
            </a:r>
          </a:p>
        </p:txBody>
      </p:sp>
    </p:spTree>
    <p:extLst>
      <p:ext uri="{BB962C8B-B14F-4D97-AF65-F5344CB8AC3E}">
        <p14:creationId xmlns:p14="http://schemas.microsoft.com/office/powerpoint/2010/main" val="329801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a:t>Student Momentum Trends</a:t>
            </a:r>
          </a:p>
        </p:txBody>
      </p:sp>
    </p:spTree>
    <p:extLst>
      <p:ext uri="{BB962C8B-B14F-4D97-AF65-F5344CB8AC3E}">
        <p14:creationId xmlns:p14="http://schemas.microsoft.com/office/powerpoint/2010/main" val="94163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067" y="1868906"/>
            <a:ext cx="11245612" cy="2648200"/>
          </a:xfrm>
          <a:prstGeom prst="rect">
            <a:avLst/>
          </a:prstGeom>
        </p:spPr>
      </p:pic>
    </p:spTree>
    <p:extLst>
      <p:ext uri="{BB962C8B-B14F-4D97-AF65-F5344CB8AC3E}">
        <p14:creationId xmlns:p14="http://schemas.microsoft.com/office/powerpoint/2010/main" val="2519436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3004-5F16-4BB0-B55F-738DB6F8AE07}"/>
              </a:ext>
            </a:extLst>
          </p:cNvPr>
          <p:cNvSpPr>
            <a:spLocks noGrp="1"/>
          </p:cNvSpPr>
          <p:nvPr>
            <p:ph type="title"/>
          </p:nvPr>
        </p:nvSpPr>
        <p:spPr/>
        <p:txBody>
          <a:bodyPr/>
          <a:lstStyle/>
          <a:p>
            <a:pPr algn="ctr"/>
            <a:r>
              <a:rPr lang="en-US" dirty="0"/>
              <a:t>Disproportionate Impact in Course Success</a:t>
            </a:r>
          </a:p>
        </p:txBody>
      </p:sp>
      <p:graphicFrame>
        <p:nvGraphicFramePr>
          <p:cNvPr id="5" name="Content Placeholder 4">
            <a:extLst>
              <a:ext uri="{FF2B5EF4-FFF2-40B4-BE49-F238E27FC236}">
                <a16:creationId xmlns:a16="http://schemas.microsoft.com/office/drawing/2014/main" id="{5FB6F30B-3B42-4561-B1AE-23B6864AE25C}"/>
              </a:ext>
            </a:extLst>
          </p:cNvPr>
          <p:cNvGraphicFramePr>
            <a:graphicFrameLocks noGrp="1"/>
          </p:cNvGraphicFramePr>
          <p:nvPr>
            <p:ph idx="1"/>
            <p:custDataLst>
              <p:tags r:id="rId1"/>
            </p:custDataLs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7A7CB58-CA9E-4394-896D-84DA65854E27}"/>
              </a:ext>
            </a:extLst>
          </p:cNvPr>
          <p:cNvSpPr txBox="1"/>
          <p:nvPr/>
        </p:nvSpPr>
        <p:spPr>
          <a:xfrm>
            <a:off x="2343150" y="2076450"/>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CDE17048-1EFF-48EB-A5CE-FF3829494913}"/>
              </a:ext>
            </a:extLst>
          </p:cNvPr>
          <p:cNvSpPr txBox="1"/>
          <p:nvPr/>
        </p:nvSpPr>
        <p:spPr>
          <a:xfrm>
            <a:off x="3305175" y="207645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87F5A98C-8907-4B47-B0DB-2B305C2D58B1}"/>
              </a:ext>
            </a:extLst>
          </p:cNvPr>
          <p:cNvSpPr txBox="1"/>
          <p:nvPr/>
        </p:nvSpPr>
        <p:spPr>
          <a:xfrm>
            <a:off x="3705225" y="2076450"/>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D7EE4AA4-0C12-4799-819E-B8165AFC5ACF}"/>
              </a:ext>
            </a:extLst>
          </p:cNvPr>
          <p:cNvSpPr txBox="1"/>
          <p:nvPr/>
        </p:nvSpPr>
        <p:spPr>
          <a:xfrm>
            <a:off x="4686300" y="2076450"/>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AAA9C87C-DCA0-4DF0-8CA7-0170F1AD648A}"/>
              </a:ext>
            </a:extLst>
          </p:cNvPr>
          <p:cNvSpPr txBox="1"/>
          <p:nvPr/>
        </p:nvSpPr>
        <p:spPr>
          <a:xfrm>
            <a:off x="6053182" y="2076450"/>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3751E372-FAF0-448B-850F-B1135C1E51D9}"/>
              </a:ext>
            </a:extLst>
          </p:cNvPr>
          <p:cNvSpPr txBox="1"/>
          <p:nvPr/>
        </p:nvSpPr>
        <p:spPr>
          <a:xfrm>
            <a:off x="7420064" y="2076450"/>
            <a:ext cx="300082" cy="369332"/>
          </a:xfrm>
          <a:prstGeom prst="rect">
            <a:avLst/>
          </a:prstGeom>
          <a:noFill/>
        </p:spPr>
        <p:txBody>
          <a:bodyPr wrap="none" rtlCol="0">
            <a:spAutoFit/>
          </a:bodyPr>
          <a:lstStyle/>
          <a:p>
            <a:r>
              <a:rPr lang="en-US" dirty="0"/>
              <a:t>*</a:t>
            </a:r>
          </a:p>
        </p:txBody>
      </p:sp>
      <p:sp>
        <p:nvSpPr>
          <p:cNvPr id="12" name="TextBox 11">
            <a:extLst>
              <a:ext uri="{FF2B5EF4-FFF2-40B4-BE49-F238E27FC236}">
                <a16:creationId xmlns:a16="http://schemas.microsoft.com/office/drawing/2014/main" id="{BCE87A3B-2260-491B-8C19-6FDBC14F7148}"/>
              </a:ext>
            </a:extLst>
          </p:cNvPr>
          <p:cNvSpPr txBox="1"/>
          <p:nvPr/>
        </p:nvSpPr>
        <p:spPr>
          <a:xfrm>
            <a:off x="8786946" y="2076450"/>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A4A852F1-CDCC-4BD0-A5ED-183CC39A73EC}"/>
              </a:ext>
            </a:extLst>
          </p:cNvPr>
          <p:cNvSpPr txBox="1"/>
          <p:nvPr/>
        </p:nvSpPr>
        <p:spPr>
          <a:xfrm>
            <a:off x="9177471" y="2076450"/>
            <a:ext cx="300082"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3EB6D292-B5EB-4AD2-BA98-D8B8709D1BC4}"/>
              </a:ext>
            </a:extLst>
          </p:cNvPr>
          <p:cNvSpPr txBox="1"/>
          <p:nvPr/>
        </p:nvSpPr>
        <p:spPr>
          <a:xfrm>
            <a:off x="10153828" y="207645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247F1605-48B0-435D-BA7E-45525EFAD66C}"/>
              </a:ext>
            </a:extLst>
          </p:cNvPr>
          <p:cNvSpPr txBox="1"/>
          <p:nvPr/>
        </p:nvSpPr>
        <p:spPr>
          <a:xfrm>
            <a:off x="10603773" y="2076450"/>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statistically significant disproportionate impact (DI greater than the margin of error).  This is the equity gap.</a:t>
            </a:r>
          </a:p>
        </p:txBody>
      </p:sp>
    </p:spTree>
    <p:extLst>
      <p:ext uri="{BB962C8B-B14F-4D97-AF65-F5344CB8AC3E}">
        <p14:creationId xmlns:p14="http://schemas.microsoft.com/office/powerpoint/2010/main" val="2960763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D68-254F-4B17-A858-862F6C47E89F}"/>
              </a:ext>
            </a:extLst>
          </p:cNvPr>
          <p:cNvSpPr>
            <a:spLocks noGrp="1"/>
          </p:cNvSpPr>
          <p:nvPr>
            <p:ph type="title"/>
          </p:nvPr>
        </p:nvSpPr>
        <p:spPr>
          <a:xfrm>
            <a:off x="838200" y="249715"/>
            <a:ext cx="10515600" cy="1325563"/>
          </a:xfrm>
        </p:spPr>
        <p:txBody>
          <a:bodyPr>
            <a:normAutofit/>
          </a:bodyPr>
          <a:lstStyle/>
          <a:p>
            <a:pPr algn="ctr"/>
            <a:r>
              <a:rPr lang="en-US" dirty="0"/>
              <a:t>Overall, BIPOC students see disproportionately lower course success rates</a:t>
            </a:r>
          </a:p>
        </p:txBody>
      </p:sp>
      <p:graphicFrame>
        <p:nvGraphicFramePr>
          <p:cNvPr id="5" name="Content Placeholder 4">
            <a:extLst>
              <a:ext uri="{FF2B5EF4-FFF2-40B4-BE49-F238E27FC236}">
                <a16:creationId xmlns:a16="http://schemas.microsoft.com/office/drawing/2014/main" id="{9718CA44-2559-4346-A667-39F7188F74F6}"/>
              </a:ext>
            </a:extLst>
          </p:cNvPr>
          <p:cNvGraphicFramePr>
            <a:graphicFrameLocks noGrp="1"/>
          </p:cNvGraphicFramePr>
          <p:nvPr>
            <p:ph idx="1"/>
            <p:custDataLst>
              <p:tags r:id="rId1"/>
            </p:custDataLs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6F66824-107A-4A9D-8159-8AC0CE7AC351}"/>
              </a:ext>
            </a:extLst>
          </p:cNvPr>
          <p:cNvSpPr txBox="1"/>
          <p:nvPr/>
        </p:nvSpPr>
        <p:spPr>
          <a:xfrm>
            <a:off x="1876425" y="1825625"/>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E3024660-AFE1-483D-868B-11BCC6712871}"/>
              </a:ext>
            </a:extLst>
          </p:cNvPr>
          <p:cNvSpPr txBox="1"/>
          <p:nvPr/>
        </p:nvSpPr>
        <p:spPr>
          <a:xfrm>
            <a:off x="2254977" y="1825625"/>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BCDDA2A9-4497-4675-841F-840A7ABA31B1}"/>
              </a:ext>
            </a:extLst>
          </p:cNvPr>
          <p:cNvSpPr txBox="1"/>
          <p:nvPr/>
        </p:nvSpPr>
        <p:spPr>
          <a:xfrm>
            <a:off x="3064691" y="1825625"/>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09F2F4F1-4E44-4D55-8C2C-F83EB5774C26}"/>
              </a:ext>
            </a:extLst>
          </p:cNvPr>
          <p:cNvSpPr txBox="1"/>
          <p:nvPr/>
        </p:nvSpPr>
        <p:spPr>
          <a:xfrm>
            <a:off x="3448050" y="1825625"/>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D870488D-49D6-482B-868B-7306D69B77B4}"/>
              </a:ext>
            </a:extLst>
          </p:cNvPr>
          <p:cNvSpPr txBox="1"/>
          <p:nvPr/>
        </p:nvSpPr>
        <p:spPr>
          <a:xfrm>
            <a:off x="4230369" y="1825625"/>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752B4FC3-528A-4C33-8E1B-325F0DC514ED}"/>
              </a:ext>
            </a:extLst>
          </p:cNvPr>
          <p:cNvSpPr txBox="1"/>
          <p:nvPr/>
        </p:nvSpPr>
        <p:spPr>
          <a:xfrm>
            <a:off x="4608921" y="1825625"/>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71DF32D5-14B1-46CD-9BD8-8972C3060794}"/>
              </a:ext>
            </a:extLst>
          </p:cNvPr>
          <p:cNvSpPr txBox="1"/>
          <p:nvPr/>
        </p:nvSpPr>
        <p:spPr>
          <a:xfrm>
            <a:off x="5464991" y="1825625"/>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6763937E-6F71-466D-BF99-F0200B8191D1}"/>
              </a:ext>
            </a:extLst>
          </p:cNvPr>
          <p:cNvSpPr txBox="1"/>
          <p:nvPr/>
        </p:nvSpPr>
        <p:spPr>
          <a:xfrm>
            <a:off x="5843543" y="1825625"/>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6102BBA7-BF9B-4576-A16B-16172B789624}"/>
              </a:ext>
            </a:extLst>
          </p:cNvPr>
          <p:cNvSpPr txBox="1"/>
          <p:nvPr/>
        </p:nvSpPr>
        <p:spPr>
          <a:xfrm>
            <a:off x="7053307" y="1825625"/>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F7182BF4-082D-4829-861C-B9E022F1FA83}"/>
              </a:ext>
            </a:extLst>
          </p:cNvPr>
          <p:cNvSpPr txBox="1"/>
          <p:nvPr/>
        </p:nvSpPr>
        <p:spPr>
          <a:xfrm>
            <a:off x="7873636" y="1825625"/>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2AD48CD0-C58D-41F6-B43B-CD567A0D911C}"/>
              </a:ext>
            </a:extLst>
          </p:cNvPr>
          <p:cNvSpPr txBox="1"/>
          <p:nvPr/>
        </p:nvSpPr>
        <p:spPr>
          <a:xfrm>
            <a:off x="9435102" y="1825625"/>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4CB7E899-3E3A-41F5-8913-0E5DA8F731DE}"/>
              </a:ext>
            </a:extLst>
          </p:cNvPr>
          <p:cNvSpPr txBox="1"/>
          <p:nvPr/>
        </p:nvSpPr>
        <p:spPr>
          <a:xfrm>
            <a:off x="10274570" y="1825625"/>
            <a:ext cx="300082"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56AD6D5D-F7D1-4592-89E2-6F91224DAA41}"/>
              </a:ext>
            </a:extLst>
          </p:cNvPr>
          <p:cNvSpPr txBox="1"/>
          <p:nvPr/>
        </p:nvSpPr>
        <p:spPr>
          <a:xfrm>
            <a:off x="10653122" y="182562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statistically significant disproportionate impact (DI greater than the margin of error).  This is the equity gap.</a:t>
            </a:r>
          </a:p>
        </p:txBody>
      </p:sp>
    </p:spTree>
    <p:extLst>
      <p:ext uri="{BB962C8B-B14F-4D97-AF65-F5344CB8AC3E}">
        <p14:creationId xmlns:p14="http://schemas.microsoft.com/office/powerpoint/2010/main" val="2034863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391886" y="557349"/>
          <a:ext cx="11312434" cy="613954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B92DED68-254F-4B17-A858-862F6C47E89F}"/>
              </a:ext>
            </a:extLst>
          </p:cNvPr>
          <p:cNvSpPr txBox="1">
            <a:spLocks/>
          </p:cNvSpPr>
          <p:nvPr/>
        </p:nvSpPr>
        <p:spPr>
          <a:xfrm>
            <a:off x="840139" y="1065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Course success rates by modality</a:t>
            </a:r>
          </a:p>
        </p:txBody>
      </p:sp>
    </p:spTree>
    <p:extLst>
      <p:ext uri="{BB962C8B-B14F-4D97-AF65-F5344CB8AC3E}">
        <p14:creationId xmlns:p14="http://schemas.microsoft.com/office/powerpoint/2010/main" val="1354857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92DED68-254F-4B17-A858-862F6C47E89F}"/>
              </a:ext>
            </a:extLst>
          </p:cNvPr>
          <p:cNvSpPr txBox="1">
            <a:spLocks/>
          </p:cNvSpPr>
          <p:nvPr/>
        </p:nvSpPr>
        <p:spPr>
          <a:xfrm>
            <a:off x="840139" y="1065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In online courses, BIPOC students fair disproportionately worse</a:t>
            </a:r>
          </a:p>
        </p:txBody>
      </p:sp>
      <p:grpSp>
        <p:nvGrpSpPr>
          <p:cNvPr id="27" name="Group 26"/>
          <p:cNvGrpSpPr/>
          <p:nvPr/>
        </p:nvGrpSpPr>
        <p:grpSpPr>
          <a:xfrm>
            <a:off x="740265" y="1625103"/>
            <a:ext cx="10715348" cy="4758431"/>
            <a:chOff x="740265" y="3489413"/>
            <a:chExt cx="10715348" cy="4758431"/>
          </a:xfrm>
        </p:grpSpPr>
        <p:graphicFrame>
          <p:nvGraphicFramePr>
            <p:cNvPr id="18" name="Chart 17"/>
            <p:cNvGraphicFramePr>
              <a:graphicFrameLocks/>
            </p:cNvGraphicFramePr>
            <p:nvPr>
              <p:custDataLst>
                <p:tags r:id="rId1"/>
              </p:custDataLst>
              <p:extLst/>
            </p:nvPr>
          </p:nvGraphicFramePr>
          <p:xfrm>
            <a:off x="740265" y="3489413"/>
            <a:ext cx="10715348" cy="475843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6F66824-107A-4A9D-8159-8AC0CE7AC351}"/>
                </a:ext>
              </a:extLst>
            </p:cNvPr>
            <p:cNvSpPr txBox="1"/>
            <p:nvPr/>
          </p:nvSpPr>
          <p:spPr>
            <a:xfrm>
              <a:off x="8528760" y="3927949"/>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46F66824-107A-4A9D-8159-8AC0CE7AC351}"/>
                </a:ext>
              </a:extLst>
            </p:cNvPr>
            <p:cNvSpPr txBox="1"/>
            <p:nvPr/>
          </p:nvSpPr>
          <p:spPr>
            <a:xfrm>
              <a:off x="5797857" y="3933080"/>
              <a:ext cx="300082"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46F66824-107A-4A9D-8159-8AC0CE7AC351}"/>
                </a:ext>
              </a:extLst>
            </p:cNvPr>
            <p:cNvSpPr txBox="1"/>
            <p:nvPr/>
          </p:nvSpPr>
          <p:spPr>
            <a:xfrm>
              <a:off x="5324102" y="3932401"/>
              <a:ext cx="300082"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46F66824-107A-4A9D-8159-8AC0CE7AC351}"/>
                </a:ext>
              </a:extLst>
            </p:cNvPr>
            <p:cNvSpPr txBox="1"/>
            <p:nvPr/>
          </p:nvSpPr>
          <p:spPr>
            <a:xfrm>
              <a:off x="4195528" y="3927949"/>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46F66824-107A-4A9D-8159-8AC0CE7AC351}"/>
                </a:ext>
              </a:extLst>
            </p:cNvPr>
            <p:cNvSpPr txBox="1"/>
            <p:nvPr/>
          </p:nvSpPr>
          <p:spPr>
            <a:xfrm>
              <a:off x="2582061" y="3933080"/>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46F66824-107A-4A9D-8159-8AC0CE7AC351}"/>
                </a:ext>
              </a:extLst>
            </p:cNvPr>
            <p:cNvSpPr txBox="1"/>
            <p:nvPr/>
          </p:nvSpPr>
          <p:spPr>
            <a:xfrm>
              <a:off x="2126520" y="3927949"/>
              <a:ext cx="300082" cy="369332"/>
            </a:xfrm>
            <a:prstGeom prst="rect">
              <a:avLst/>
            </a:prstGeom>
            <a:noFill/>
          </p:spPr>
          <p:txBody>
            <a:bodyPr wrap="none" rtlCol="0">
              <a:spAutoFit/>
            </a:bodyPr>
            <a:lstStyle/>
            <a:p>
              <a:r>
                <a:rPr lang="en-US" dirty="0"/>
                <a:t>*</a:t>
              </a:r>
            </a:p>
          </p:txBody>
        </p:sp>
      </p:grpSp>
      <p:sp>
        <p:nvSpPr>
          <p:cNvPr id="28" name="TextBox 27">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statistically significant disproportionate impact (DI greater than the margin of error).  This is the equity gap.</a:t>
            </a:r>
          </a:p>
        </p:txBody>
      </p:sp>
    </p:spTree>
    <p:extLst>
      <p:ext uri="{BB962C8B-B14F-4D97-AF65-F5344CB8AC3E}">
        <p14:creationId xmlns:p14="http://schemas.microsoft.com/office/powerpoint/2010/main" val="102281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a:t>Enrollment Trends</a:t>
            </a:r>
          </a:p>
        </p:txBody>
      </p:sp>
    </p:spTree>
    <p:extLst>
      <p:ext uri="{BB962C8B-B14F-4D97-AF65-F5344CB8AC3E}">
        <p14:creationId xmlns:p14="http://schemas.microsoft.com/office/powerpoint/2010/main" val="3149632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39" y="365125"/>
            <a:ext cx="11242306" cy="1097915"/>
          </a:xfrm>
          <a:solidFill>
            <a:schemeClr val="accent1">
              <a:lumMod val="40000"/>
              <a:lumOff val="60000"/>
            </a:schemeClr>
          </a:solidFill>
          <a:ln w="57150">
            <a:solidFill>
              <a:schemeClr val="accent2">
                <a:lumMod val="60000"/>
                <a:lumOff val="40000"/>
              </a:schemeClr>
            </a:solidFill>
          </a:ln>
        </p:spPr>
        <p:txBody>
          <a:bodyPr>
            <a:normAutofit fontScale="90000"/>
          </a:bodyPr>
          <a:lstStyle/>
          <a:p>
            <a:pPr algn="ctr"/>
            <a:r>
              <a:rPr lang="en-US" sz="4000" b="1" dirty="0"/>
              <a:t>Fall 2019 AB 705 Outcomes at Cañada College: </a:t>
            </a:r>
            <a:br>
              <a:rPr lang="en-US" sz="4000" b="1" dirty="0"/>
            </a:br>
            <a:r>
              <a:rPr lang="en-US" sz="4000" b="1" dirty="0"/>
              <a:t>Summary of Findings</a:t>
            </a:r>
          </a:p>
        </p:txBody>
      </p:sp>
      <p:sp>
        <p:nvSpPr>
          <p:cNvPr id="3" name="Content Placeholder 2"/>
          <p:cNvSpPr txBox="1">
            <a:spLocks/>
          </p:cNvSpPr>
          <p:nvPr/>
        </p:nvSpPr>
        <p:spPr>
          <a:xfrm>
            <a:off x="530943" y="2206867"/>
            <a:ext cx="11183002" cy="3156441"/>
          </a:xfrm>
          <a:prstGeom prst="rect">
            <a:avLst/>
          </a:prstGeom>
          <a:noFill/>
          <a:ln w="76200">
            <a:solidFill>
              <a:schemeClr val="accent2">
                <a:lumMod val="60000"/>
                <a:lumOff val="4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	                       </a:t>
            </a:r>
          </a:p>
          <a:p>
            <a:r>
              <a:rPr lang="en-US" sz="2400" dirty="0"/>
              <a:t>More students accessed transfer-level Math and English courses (Access)</a:t>
            </a:r>
          </a:p>
          <a:p>
            <a:r>
              <a:rPr lang="en-US" sz="2400" dirty="0"/>
              <a:t>More students passed transfer-level Math and English courses (Success &amp; Throughput)</a:t>
            </a:r>
          </a:p>
          <a:p>
            <a:r>
              <a:rPr lang="en-US" sz="2400" dirty="0"/>
              <a:t>Equity gaps in access to and success in transfer-level Math and English 		  courses between Latinx and White students decreased or were completely 	  mitigated (Equity)</a:t>
            </a:r>
          </a:p>
          <a:p>
            <a:pPr marL="0" indent="0">
              <a:buNone/>
            </a:pPr>
            <a:endParaRPr lang="en-US" sz="1800" dirty="0"/>
          </a:p>
          <a:p>
            <a:pPr marL="0" indent="0">
              <a:buNone/>
            </a:pPr>
            <a:endParaRPr lang="en-US" dirty="0"/>
          </a:p>
        </p:txBody>
      </p:sp>
    </p:spTree>
    <p:extLst>
      <p:ext uri="{BB962C8B-B14F-4D97-AF65-F5344CB8AC3E}">
        <p14:creationId xmlns:p14="http://schemas.microsoft.com/office/powerpoint/2010/main" val="209167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9325"/>
          </a:xfrm>
          <a:solidFill>
            <a:schemeClr val="accent1">
              <a:lumMod val="40000"/>
              <a:lumOff val="60000"/>
            </a:schemeClr>
          </a:solidFill>
          <a:ln w="57150">
            <a:solidFill>
              <a:schemeClr val="accent2">
                <a:lumMod val="60000"/>
                <a:lumOff val="40000"/>
              </a:schemeClr>
            </a:solidFill>
          </a:ln>
        </p:spPr>
        <p:txBody>
          <a:bodyPr>
            <a:normAutofit/>
          </a:bodyPr>
          <a:lstStyle/>
          <a:p>
            <a:pPr algn="ctr"/>
            <a:r>
              <a:rPr lang="en-US" sz="3600" b="1" dirty="0"/>
              <a:t>Equity in Access in Transfer-level English Courses </a:t>
            </a:r>
          </a:p>
        </p:txBody>
      </p:sp>
      <p:graphicFrame>
        <p:nvGraphicFramePr>
          <p:cNvPr id="3" name="Chart 2"/>
          <p:cNvGraphicFramePr>
            <a:graphicFrameLocks/>
          </p:cNvGraphicFramePr>
          <p:nvPr>
            <p:extLst/>
          </p:nvPr>
        </p:nvGraphicFramePr>
        <p:xfrm>
          <a:off x="1354381" y="1977902"/>
          <a:ext cx="7267574" cy="33242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117623" y="2532185"/>
            <a:ext cx="2321169" cy="1815882"/>
          </a:xfrm>
          <a:prstGeom prst="rect">
            <a:avLst/>
          </a:prstGeom>
          <a:noFill/>
        </p:spPr>
        <p:txBody>
          <a:bodyPr wrap="square" rtlCol="0">
            <a:spAutoFit/>
          </a:bodyPr>
          <a:lstStyle/>
          <a:p>
            <a:r>
              <a:rPr lang="en-US" sz="1600" dirty="0">
                <a:solidFill>
                  <a:srgbClr val="0070C0"/>
                </a:solidFill>
              </a:rPr>
              <a:t>AB 705 mitigated the equity gap between Latinx and White students in access to transfer-level English courses from 35%  in Fall 2016 to 0% in Fall 2019.</a:t>
            </a:r>
          </a:p>
        </p:txBody>
      </p:sp>
    </p:spTree>
    <p:extLst>
      <p:ext uri="{BB962C8B-B14F-4D97-AF65-F5344CB8AC3E}">
        <p14:creationId xmlns:p14="http://schemas.microsoft.com/office/powerpoint/2010/main" val="1245921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814715" y="2415089"/>
          <a:ext cx="6762384" cy="356088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321150" y="1775677"/>
            <a:ext cx="10333892" cy="400110"/>
          </a:xfrm>
          <a:prstGeom prst="rect">
            <a:avLst/>
          </a:prstGeom>
          <a:noFill/>
        </p:spPr>
        <p:txBody>
          <a:bodyPr wrap="square" rtlCol="0">
            <a:spAutoFit/>
          </a:bodyPr>
          <a:lstStyle/>
          <a:p>
            <a:r>
              <a:rPr lang="en-US" sz="2000" b="1" u="sng" dirty="0">
                <a:solidFill>
                  <a:srgbClr val="0070C0"/>
                </a:solidFill>
              </a:rPr>
              <a:t>All first-time students enrolled in math courses in Cañada College in Fall 2019.</a:t>
            </a:r>
          </a:p>
        </p:txBody>
      </p:sp>
      <p:sp>
        <p:nvSpPr>
          <p:cNvPr id="28" name="TextBox 27"/>
          <p:cNvSpPr txBox="1"/>
          <p:nvPr/>
        </p:nvSpPr>
        <p:spPr>
          <a:xfrm>
            <a:off x="7902741" y="2501120"/>
            <a:ext cx="4026876" cy="2462213"/>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Consistently more white students than </a:t>
            </a:r>
            <a:r>
              <a:rPr lang="en-US" sz="1400" dirty="0" err="1"/>
              <a:t>Latinx</a:t>
            </a:r>
            <a:r>
              <a:rPr lang="en-US" sz="1400" dirty="0"/>
              <a:t> students have been placed in transfer-level courses (disproportionate impact in access).</a:t>
            </a:r>
          </a:p>
          <a:p>
            <a:endParaRPr lang="en-US" sz="1400" dirty="0"/>
          </a:p>
          <a:p>
            <a:pPr marL="285750" indent="-285750">
              <a:buFont typeface="Wingdings" panose="05000000000000000000" pitchFamily="2" charset="2"/>
              <a:buChar char="Ø"/>
            </a:pPr>
            <a:r>
              <a:rPr lang="en-US" sz="1400" dirty="0"/>
              <a:t>New placement under AB 705 increases the odds of Latinx students enrolling in transfer-level math courses</a:t>
            </a:r>
          </a:p>
          <a:p>
            <a:endParaRPr lang="en-US" sz="1400" dirty="0"/>
          </a:p>
          <a:p>
            <a:pPr marL="285750" indent="-285750">
              <a:buFont typeface="Wingdings" panose="05000000000000000000" pitchFamily="2" charset="2"/>
              <a:buChar char="Ø"/>
            </a:pPr>
            <a:r>
              <a:rPr lang="en-US" sz="1400" b="1" dirty="0"/>
              <a:t>New placement under AB 705 leads to significant decrease in the access gap from 30% points in Fall 2016 to 10% in Fall 2019.</a:t>
            </a:r>
          </a:p>
        </p:txBody>
      </p:sp>
      <p:sp>
        <p:nvSpPr>
          <p:cNvPr id="29" name="Oval 28"/>
          <p:cNvSpPr/>
          <p:nvPr/>
        </p:nvSpPr>
        <p:spPr>
          <a:xfrm>
            <a:off x="6144725" y="2337932"/>
            <a:ext cx="1354015" cy="1459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6741503" y="2927016"/>
            <a:ext cx="281354" cy="281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1"/>
          <p:cNvSpPr txBox="1"/>
          <p:nvPr/>
        </p:nvSpPr>
        <p:spPr>
          <a:xfrm>
            <a:off x="6635247" y="2799386"/>
            <a:ext cx="395654" cy="2549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rgbClr val="FF0000"/>
                </a:solidFill>
              </a:rPr>
              <a:t>gap</a:t>
            </a:r>
          </a:p>
        </p:txBody>
      </p:sp>
      <p:sp>
        <p:nvSpPr>
          <p:cNvPr id="25" name="Title 1"/>
          <p:cNvSpPr txBox="1">
            <a:spLocks/>
          </p:cNvSpPr>
          <p:nvPr/>
        </p:nvSpPr>
        <p:spPr>
          <a:xfrm>
            <a:off x="814715" y="334474"/>
            <a:ext cx="10515600" cy="949325"/>
          </a:xfrm>
          <a:prstGeom prst="rect">
            <a:avLst/>
          </a:prstGeom>
          <a:solidFill>
            <a:schemeClr val="accent1">
              <a:lumMod val="40000"/>
              <a:lumOff val="60000"/>
            </a:schemeClr>
          </a:solidFill>
          <a:ln w="57150">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Equity in Access in Transfer-level Math Courses </a:t>
            </a:r>
          </a:p>
        </p:txBody>
      </p:sp>
    </p:spTree>
    <p:extLst>
      <p:ext uri="{BB962C8B-B14F-4D97-AF65-F5344CB8AC3E}">
        <p14:creationId xmlns:p14="http://schemas.microsoft.com/office/powerpoint/2010/main" val="979548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5798"/>
          </a:xfrm>
          <a:solidFill>
            <a:schemeClr val="accent1">
              <a:lumMod val="40000"/>
              <a:lumOff val="60000"/>
            </a:schemeClr>
          </a:solidFill>
          <a:ln w="76200">
            <a:solidFill>
              <a:schemeClr val="accent2">
                <a:lumMod val="40000"/>
                <a:lumOff val="60000"/>
              </a:schemeClr>
            </a:solidFill>
          </a:ln>
        </p:spPr>
        <p:txBody>
          <a:bodyPr>
            <a:normAutofit/>
          </a:bodyPr>
          <a:lstStyle/>
          <a:p>
            <a:pPr algn="ctr"/>
            <a:r>
              <a:rPr lang="en-US" sz="3600" b="1" dirty="0"/>
              <a:t>Course Success Trend in Transfer-Level English Courses</a:t>
            </a:r>
          </a:p>
        </p:txBody>
      </p:sp>
      <p:sp>
        <p:nvSpPr>
          <p:cNvPr id="5" name="TextBox 4"/>
          <p:cNvSpPr txBox="1"/>
          <p:nvPr/>
        </p:nvSpPr>
        <p:spPr>
          <a:xfrm>
            <a:off x="7804846" y="2682557"/>
            <a:ext cx="4010073" cy="1231106"/>
          </a:xfrm>
          <a:prstGeom prst="rect">
            <a:avLst/>
          </a:prstGeom>
          <a:noFill/>
        </p:spPr>
        <p:txBody>
          <a:bodyPr wrap="square" rtlCol="0">
            <a:spAutoFit/>
          </a:bodyPr>
          <a:lstStyle/>
          <a:p>
            <a:r>
              <a:rPr lang="en-US" sz="2000" b="1" dirty="0"/>
              <a:t>Finding 1:</a:t>
            </a:r>
          </a:p>
          <a:p>
            <a:r>
              <a:rPr lang="en-US" dirty="0"/>
              <a:t>AB 705 led to a 5% point decrease in the transfer-level English course success rates between fall 2018 and fall 2019.</a:t>
            </a:r>
          </a:p>
        </p:txBody>
      </p:sp>
      <p:sp>
        <p:nvSpPr>
          <p:cNvPr id="6" name="TextBox 5"/>
          <p:cNvSpPr txBox="1"/>
          <p:nvPr/>
        </p:nvSpPr>
        <p:spPr>
          <a:xfrm>
            <a:off x="7852041" y="4226987"/>
            <a:ext cx="4033217" cy="1508105"/>
          </a:xfrm>
          <a:prstGeom prst="rect">
            <a:avLst/>
          </a:prstGeom>
          <a:noFill/>
        </p:spPr>
        <p:txBody>
          <a:bodyPr wrap="square" rtlCol="0">
            <a:spAutoFit/>
          </a:bodyPr>
          <a:lstStyle/>
          <a:p>
            <a:r>
              <a:rPr lang="en-US" sz="2000" b="1" dirty="0"/>
              <a:t>Finding 2:</a:t>
            </a:r>
          </a:p>
          <a:p>
            <a:r>
              <a:rPr lang="en-US" dirty="0"/>
              <a:t>The number of students who passed transfer-level English courses increased by 27% from 201 in fall 2018 to 255 in fall 2019 at Cañada.</a:t>
            </a:r>
          </a:p>
        </p:txBody>
      </p:sp>
      <p:sp>
        <p:nvSpPr>
          <p:cNvPr id="3" name="TextBox 2"/>
          <p:cNvSpPr txBox="1"/>
          <p:nvPr/>
        </p:nvSpPr>
        <p:spPr>
          <a:xfrm>
            <a:off x="838200" y="1490348"/>
            <a:ext cx="10774981" cy="461665"/>
          </a:xfrm>
          <a:prstGeom prst="rect">
            <a:avLst/>
          </a:prstGeom>
          <a:noFill/>
        </p:spPr>
        <p:txBody>
          <a:bodyPr wrap="square" rtlCol="0">
            <a:spAutoFit/>
          </a:bodyPr>
          <a:lstStyle/>
          <a:p>
            <a:r>
              <a:rPr lang="en-US" sz="2400" dirty="0">
                <a:solidFill>
                  <a:schemeClr val="accent2">
                    <a:lumMod val="75000"/>
                  </a:schemeClr>
                </a:solidFill>
              </a:rPr>
              <a:t>Cañada success rates in transfer-level English courses are similar to statewide trends. </a:t>
            </a:r>
          </a:p>
        </p:txBody>
      </p:sp>
      <p:pic>
        <p:nvPicPr>
          <p:cNvPr id="4" name="Picture 3"/>
          <p:cNvPicPr>
            <a:picLocks noChangeAspect="1"/>
          </p:cNvPicPr>
          <p:nvPr/>
        </p:nvPicPr>
        <p:blipFill>
          <a:blip r:embed="rId3"/>
          <a:stretch>
            <a:fillRect/>
          </a:stretch>
        </p:blipFill>
        <p:spPr>
          <a:xfrm>
            <a:off x="838200" y="2239669"/>
            <a:ext cx="6471101" cy="3974636"/>
          </a:xfrm>
          <a:prstGeom prst="rect">
            <a:avLst/>
          </a:prstGeom>
        </p:spPr>
      </p:pic>
    </p:spTree>
    <p:extLst>
      <p:ext uri="{BB962C8B-B14F-4D97-AF65-F5344CB8AC3E}">
        <p14:creationId xmlns:p14="http://schemas.microsoft.com/office/powerpoint/2010/main" val="3948462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2" name="TextBox 1"/>
          <p:cNvSpPr txBox="1"/>
          <p:nvPr/>
        </p:nvSpPr>
        <p:spPr>
          <a:xfrm>
            <a:off x="9455806" y="2725166"/>
            <a:ext cx="2349904" cy="2616101"/>
          </a:xfrm>
          <a:prstGeom prst="rect">
            <a:avLst/>
          </a:prstGeom>
          <a:noFill/>
        </p:spPr>
        <p:txBody>
          <a:bodyPr wrap="square" rtlCol="0">
            <a:spAutoFit/>
          </a:bodyPr>
          <a:lstStyle/>
          <a:p>
            <a:r>
              <a:rPr lang="en-US" sz="1600" b="1" u="sng" dirty="0"/>
              <a:t>Transfer-level courses:</a:t>
            </a:r>
          </a:p>
          <a:p>
            <a:r>
              <a:rPr lang="en-US" sz="1600" dirty="0"/>
              <a:t>Math 200</a:t>
            </a:r>
          </a:p>
          <a:p>
            <a:r>
              <a:rPr lang="en-US" sz="1600" dirty="0"/>
              <a:t>Math 200 + 800</a:t>
            </a:r>
          </a:p>
          <a:p>
            <a:r>
              <a:rPr lang="en-US" sz="1600" dirty="0"/>
              <a:t>Math 225</a:t>
            </a:r>
          </a:p>
          <a:p>
            <a:r>
              <a:rPr lang="en-US" sz="1600" dirty="0"/>
              <a:t>Math 225 + 825</a:t>
            </a:r>
          </a:p>
          <a:p>
            <a:r>
              <a:rPr lang="en-US" sz="1600" dirty="0"/>
              <a:t>Math 241</a:t>
            </a:r>
          </a:p>
          <a:p>
            <a:r>
              <a:rPr lang="en-US" sz="1600" dirty="0"/>
              <a:t>Math 241 +841</a:t>
            </a:r>
          </a:p>
          <a:p>
            <a:r>
              <a:rPr lang="en-US" sz="1600" dirty="0"/>
              <a:t>Math 215</a:t>
            </a:r>
          </a:p>
          <a:p>
            <a:r>
              <a:rPr lang="en-US" sz="1600" dirty="0"/>
              <a:t>Math 130</a:t>
            </a:r>
          </a:p>
          <a:p>
            <a:r>
              <a:rPr lang="en-US" sz="1600" dirty="0"/>
              <a:t>Math 222</a:t>
            </a:r>
          </a:p>
        </p:txBody>
      </p:sp>
      <p:sp>
        <p:nvSpPr>
          <p:cNvPr id="5" name="Title 1"/>
          <p:cNvSpPr txBox="1">
            <a:spLocks/>
          </p:cNvSpPr>
          <p:nvPr/>
        </p:nvSpPr>
        <p:spPr>
          <a:xfrm>
            <a:off x="838200" y="365125"/>
            <a:ext cx="10515600" cy="1013101"/>
          </a:xfrm>
          <a:prstGeom prst="rect">
            <a:avLst/>
          </a:prstGeom>
          <a:solidFill>
            <a:schemeClr val="accent1">
              <a:lumMod val="40000"/>
              <a:lumOff val="60000"/>
            </a:schemeClr>
          </a:solidFill>
          <a:ln w="76200">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Course Success Trend in Transfer-level Math Courses </a:t>
            </a:r>
          </a:p>
        </p:txBody>
      </p:sp>
      <p:pic>
        <p:nvPicPr>
          <p:cNvPr id="3" name="Picture 2"/>
          <p:cNvPicPr>
            <a:picLocks noChangeAspect="1"/>
          </p:cNvPicPr>
          <p:nvPr/>
        </p:nvPicPr>
        <p:blipFill>
          <a:blip r:embed="rId3"/>
          <a:stretch>
            <a:fillRect/>
          </a:stretch>
        </p:blipFill>
        <p:spPr>
          <a:xfrm>
            <a:off x="838200" y="1926536"/>
            <a:ext cx="8382727" cy="4444369"/>
          </a:xfrm>
          <a:prstGeom prst="rect">
            <a:avLst/>
          </a:prstGeom>
        </p:spPr>
      </p:pic>
    </p:spTree>
    <p:extLst>
      <p:ext uri="{BB962C8B-B14F-4D97-AF65-F5344CB8AC3E}">
        <p14:creationId xmlns:p14="http://schemas.microsoft.com/office/powerpoint/2010/main" val="2009041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FBE9-C96C-402A-8386-6AF9FA625B58}"/>
              </a:ext>
            </a:extLst>
          </p:cNvPr>
          <p:cNvSpPr>
            <a:spLocks noGrp="1"/>
          </p:cNvSpPr>
          <p:nvPr>
            <p:ph type="title"/>
          </p:nvPr>
        </p:nvSpPr>
        <p:spPr/>
        <p:txBody>
          <a:bodyPr>
            <a:normAutofit fontScale="90000"/>
          </a:bodyPr>
          <a:lstStyle/>
          <a:p>
            <a:pPr algn="ctr"/>
            <a:r>
              <a:rPr lang="en-US" dirty="0"/>
              <a:t>Persistence Rate of Cañada Home Campus Students from Fall to the following Spring Term</a:t>
            </a:r>
          </a:p>
        </p:txBody>
      </p:sp>
      <p:graphicFrame>
        <p:nvGraphicFramePr>
          <p:cNvPr id="4" name="Content Placeholder 3">
            <a:extLst>
              <a:ext uri="{FF2B5EF4-FFF2-40B4-BE49-F238E27FC236}">
                <a16:creationId xmlns:a16="http://schemas.microsoft.com/office/drawing/2014/main" id="{358ADADF-7C2E-45D8-B57F-8507F598BF35}"/>
              </a:ext>
            </a:extLst>
          </p:cNvPr>
          <p:cNvGraphicFramePr>
            <a:graphicFrameLocks noGrp="1"/>
          </p:cNvGraphicFramePr>
          <p:nvPr>
            <p:ph idx="1"/>
            <p:custDataLst>
              <p:tags r:id="rId1"/>
            </p:custDataLst>
            <p:extLst/>
          </p:nvPr>
        </p:nvGraphicFramePr>
        <p:xfrm>
          <a:off x="360947" y="2066839"/>
          <a:ext cx="11702716"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808DB17-BC00-4B7A-A45F-F84B3316CE7B}"/>
              </a:ext>
            </a:extLst>
          </p:cNvPr>
          <p:cNvSpPr txBox="1"/>
          <p:nvPr/>
        </p:nvSpPr>
        <p:spPr>
          <a:xfrm>
            <a:off x="2830920" y="2564500"/>
            <a:ext cx="300082" cy="369332"/>
          </a:xfrm>
          <a:prstGeom prst="rect">
            <a:avLst/>
          </a:prstGeom>
          <a:noFill/>
        </p:spPr>
        <p:txBody>
          <a:bodyPr wrap="none" rtlCol="0">
            <a:spAutoFit/>
          </a:bodyPr>
          <a:lstStyle/>
          <a:p>
            <a:r>
              <a:rPr lang="en-US" dirty="0"/>
              <a:t>*</a:t>
            </a:r>
          </a:p>
        </p:txBody>
      </p:sp>
      <p:sp>
        <p:nvSpPr>
          <p:cNvPr id="6" name="TextBox 5">
            <a:extLst>
              <a:ext uri="{FF2B5EF4-FFF2-40B4-BE49-F238E27FC236}">
                <a16:creationId xmlns:a16="http://schemas.microsoft.com/office/drawing/2014/main" id="{1567E4A5-80AF-4ACF-A23A-78EAD653F8F4}"/>
              </a:ext>
            </a:extLst>
          </p:cNvPr>
          <p:cNvSpPr txBox="1"/>
          <p:nvPr/>
        </p:nvSpPr>
        <p:spPr>
          <a:xfrm>
            <a:off x="3113706" y="237142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942B33B3-6452-4E8F-83A7-E30689F684B4}"/>
              </a:ext>
            </a:extLst>
          </p:cNvPr>
          <p:cNvSpPr txBox="1"/>
          <p:nvPr/>
        </p:nvSpPr>
        <p:spPr>
          <a:xfrm>
            <a:off x="4522256" y="2298867"/>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D65F2F89-E771-4F9E-8196-21F3544ABC24}"/>
              </a:ext>
            </a:extLst>
          </p:cNvPr>
          <p:cNvSpPr txBox="1"/>
          <p:nvPr/>
        </p:nvSpPr>
        <p:spPr>
          <a:xfrm>
            <a:off x="0" y="6550223"/>
            <a:ext cx="11581953" cy="307777"/>
          </a:xfrm>
          <a:prstGeom prst="rect">
            <a:avLst/>
          </a:prstGeom>
          <a:noFill/>
        </p:spPr>
        <p:txBody>
          <a:bodyPr wrap="none" rtlCol="0">
            <a:spAutoFit/>
          </a:bodyPr>
          <a:lstStyle/>
          <a:p>
            <a:r>
              <a:rPr lang="en-US" sz="1400" dirty="0"/>
              <a:t>* Denotes the persistence rate for this group which statistically disproportionately lower than that expected given the persistence rates for all other students.</a:t>
            </a:r>
          </a:p>
        </p:txBody>
      </p:sp>
    </p:spTree>
    <p:extLst>
      <p:ext uri="{BB962C8B-B14F-4D97-AF65-F5344CB8AC3E}">
        <p14:creationId xmlns:p14="http://schemas.microsoft.com/office/powerpoint/2010/main" val="1463946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9DA0D23F-DD8E-481D-8720-5CFCF528347F}"/>
              </a:ext>
            </a:extLst>
          </p:cNvPr>
          <p:cNvGraphicFramePr>
            <a:graphicFrameLocks noGrp="1"/>
          </p:cNvGraphicFramePr>
          <p:nvPr>
            <p:ph idx="1"/>
            <p:custDataLst>
              <p:tags r:id="rId1"/>
            </p:custDataLst>
            <p:extLst>
              <p:ext uri="{D42A27DB-BD31-4B8C-83A1-F6EECF244321}">
                <p14:modId xmlns:p14="http://schemas.microsoft.com/office/powerpoint/2010/main" val="407045203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113FEEA-3C75-41E2-9244-30F6CBB18F86}"/>
              </a:ext>
            </a:extLst>
          </p:cNvPr>
          <p:cNvSpPr>
            <a:spLocks noGrp="1"/>
          </p:cNvSpPr>
          <p:nvPr>
            <p:ph type="title"/>
          </p:nvPr>
        </p:nvSpPr>
        <p:spPr>
          <a:xfrm>
            <a:off x="838200" y="365125"/>
            <a:ext cx="10515600" cy="1325563"/>
          </a:xfrm>
        </p:spPr>
        <p:txBody>
          <a:bodyPr>
            <a:normAutofit fontScale="90000"/>
          </a:bodyPr>
          <a:lstStyle/>
          <a:p>
            <a:r>
              <a:rPr lang="en-US" dirty="0"/>
              <a:t>Persistence Rate of Cañada Home Campus Students from Fall to the following Spring Term</a:t>
            </a:r>
          </a:p>
        </p:txBody>
      </p:sp>
      <p:sp>
        <p:nvSpPr>
          <p:cNvPr id="5" name="TextBox 4">
            <a:extLst>
              <a:ext uri="{FF2B5EF4-FFF2-40B4-BE49-F238E27FC236}">
                <a16:creationId xmlns:a16="http://schemas.microsoft.com/office/drawing/2014/main" id="{387BEFAB-DD44-4E47-84DA-37F4EE21C689}"/>
              </a:ext>
            </a:extLst>
          </p:cNvPr>
          <p:cNvSpPr txBox="1"/>
          <p:nvPr/>
        </p:nvSpPr>
        <p:spPr>
          <a:xfrm>
            <a:off x="1809761" y="2481653"/>
            <a:ext cx="300082" cy="369332"/>
          </a:xfrm>
          <a:prstGeom prst="rect">
            <a:avLst/>
          </a:prstGeom>
          <a:noFill/>
        </p:spPr>
        <p:txBody>
          <a:bodyPr wrap="none" rtlCol="0">
            <a:spAutoFit/>
          </a:bodyPr>
          <a:lstStyle/>
          <a:p>
            <a:r>
              <a:rPr lang="en-US" dirty="0"/>
              <a:t>*</a:t>
            </a:r>
          </a:p>
        </p:txBody>
      </p:sp>
      <p:sp>
        <p:nvSpPr>
          <p:cNvPr id="6" name="TextBox 5">
            <a:extLst>
              <a:ext uri="{FF2B5EF4-FFF2-40B4-BE49-F238E27FC236}">
                <a16:creationId xmlns:a16="http://schemas.microsoft.com/office/drawing/2014/main" id="{7D36443A-995D-4D04-89F6-734D6C16FE36}"/>
              </a:ext>
            </a:extLst>
          </p:cNvPr>
          <p:cNvSpPr txBox="1"/>
          <p:nvPr/>
        </p:nvSpPr>
        <p:spPr>
          <a:xfrm>
            <a:off x="2280991" y="2277209"/>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CD825DB8-AC7A-4F39-9261-6782629C910B}"/>
              </a:ext>
            </a:extLst>
          </p:cNvPr>
          <p:cNvSpPr txBox="1"/>
          <p:nvPr/>
        </p:nvSpPr>
        <p:spPr>
          <a:xfrm>
            <a:off x="3444781" y="2783582"/>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58807FC6-53F1-4A4E-9EBC-49AF43EA0E22}"/>
              </a:ext>
            </a:extLst>
          </p:cNvPr>
          <p:cNvSpPr txBox="1"/>
          <p:nvPr/>
        </p:nvSpPr>
        <p:spPr>
          <a:xfrm>
            <a:off x="3906486" y="2258887"/>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F7D5A80B-C88E-4E86-9459-AF92B2D88356}"/>
              </a:ext>
            </a:extLst>
          </p:cNvPr>
          <p:cNvSpPr txBox="1"/>
          <p:nvPr/>
        </p:nvSpPr>
        <p:spPr>
          <a:xfrm>
            <a:off x="5551031" y="2418761"/>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DF400642-91C0-4864-98C5-60B8E8F63454}"/>
              </a:ext>
            </a:extLst>
          </p:cNvPr>
          <p:cNvSpPr txBox="1"/>
          <p:nvPr/>
        </p:nvSpPr>
        <p:spPr>
          <a:xfrm>
            <a:off x="7214626" y="2296987"/>
            <a:ext cx="300082"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0FED1115-2D8B-42FC-B592-1D931D9FE006}"/>
              </a:ext>
            </a:extLst>
          </p:cNvPr>
          <p:cNvSpPr txBox="1"/>
          <p:nvPr/>
        </p:nvSpPr>
        <p:spPr>
          <a:xfrm>
            <a:off x="8358356" y="241425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962CDDB9-F24C-4DFC-8F2E-6755D261ADC5}"/>
              </a:ext>
            </a:extLst>
          </p:cNvPr>
          <p:cNvSpPr txBox="1"/>
          <p:nvPr/>
        </p:nvSpPr>
        <p:spPr>
          <a:xfrm>
            <a:off x="9974944" y="2337230"/>
            <a:ext cx="300082" cy="369332"/>
          </a:xfrm>
          <a:prstGeom prst="rect">
            <a:avLst/>
          </a:prstGeom>
          <a:noFill/>
        </p:spPr>
        <p:txBody>
          <a:bodyPr wrap="none" rtlCol="0">
            <a:spAutoFit/>
          </a:bodyPr>
          <a:lstStyle/>
          <a:p>
            <a:r>
              <a:rPr lang="en-US" dirty="0"/>
              <a:t>*</a:t>
            </a:r>
          </a:p>
        </p:txBody>
      </p:sp>
      <p:sp>
        <p:nvSpPr>
          <p:cNvPr id="18" name="TextBox 1"/>
          <p:cNvSpPr txBox="1"/>
          <p:nvPr/>
        </p:nvSpPr>
        <p:spPr>
          <a:xfrm>
            <a:off x="9940915" y="391117"/>
            <a:ext cx="1965158" cy="636789"/>
          </a:xfrm>
          <a:prstGeom prst="rect">
            <a:avLst/>
          </a:prstGeom>
          <a:ln>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u="sng" dirty="0"/>
              <a:t>Persistence Rate Overall:</a:t>
            </a:r>
          </a:p>
          <a:p>
            <a:pPr algn="ctr"/>
            <a:r>
              <a:rPr lang="en-US" sz="1100" dirty="0"/>
              <a:t>Fall 19 to Spring 20:  65%</a:t>
            </a:r>
          </a:p>
          <a:p>
            <a:pPr algn="ctr"/>
            <a:r>
              <a:rPr lang="en-US" dirty="0"/>
              <a:t>Fall 20 to Spring 21:  69%</a:t>
            </a:r>
            <a:endParaRPr lang="en-US" sz="1100" dirty="0"/>
          </a:p>
        </p:txBody>
      </p:sp>
      <p:sp>
        <p:nvSpPr>
          <p:cNvPr id="19" name="TextBox 18">
            <a:extLst>
              <a:ext uri="{FF2B5EF4-FFF2-40B4-BE49-F238E27FC236}">
                <a16:creationId xmlns:a16="http://schemas.microsoft.com/office/drawing/2014/main" id="{D65F2F89-E771-4F9E-8196-21F3544ABC24}"/>
              </a:ext>
            </a:extLst>
          </p:cNvPr>
          <p:cNvSpPr txBox="1"/>
          <p:nvPr/>
        </p:nvSpPr>
        <p:spPr>
          <a:xfrm>
            <a:off x="0" y="6550223"/>
            <a:ext cx="11581953" cy="307777"/>
          </a:xfrm>
          <a:prstGeom prst="rect">
            <a:avLst/>
          </a:prstGeom>
          <a:noFill/>
        </p:spPr>
        <p:txBody>
          <a:bodyPr wrap="none" rtlCol="0">
            <a:spAutoFit/>
          </a:bodyPr>
          <a:lstStyle/>
          <a:p>
            <a:r>
              <a:rPr lang="en-US" sz="1400" dirty="0"/>
              <a:t>* Denotes the persistence rate for this group which statistically disproportionately lower than that expected given the persistence rates for all other students.</a:t>
            </a:r>
          </a:p>
        </p:txBody>
      </p:sp>
    </p:spTree>
    <p:extLst>
      <p:ext uri="{BB962C8B-B14F-4D97-AF65-F5344CB8AC3E}">
        <p14:creationId xmlns:p14="http://schemas.microsoft.com/office/powerpoint/2010/main" val="3402123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1D42-C767-4CD7-A53D-7E7396CC0F6F}"/>
              </a:ext>
            </a:extLst>
          </p:cNvPr>
          <p:cNvSpPr>
            <a:spLocks noGrp="1"/>
          </p:cNvSpPr>
          <p:nvPr>
            <p:ph type="title"/>
          </p:nvPr>
        </p:nvSpPr>
        <p:spPr/>
        <p:txBody>
          <a:bodyPr/>
          <a:lstStyle/>
          <a:p>
            <a:pPr algn="ctr"/>
            <a:r>
              <a:rPr lang="en-US" dirty="0"/>
              <a:t>Persistence Rates of CAN Primary Campus Students Over Time</a:t>
            </a:r>
          </a:p>
        </p:txBody>
      </p:sp>
      <p:graphicFrame>
        <p:nvGraphicFramePr>
          <p:cNvPr id="4" name="Content Placeholder 3">
            <a:extLst>
              <a:ext uri="{FF2B5EF4-FFF2-40B4-BE49-F238E27FC236}">
                <a16:creationId xmlns:a16="http://schemas.microsoft.com/office/drawing/2014/main" id="{B281638C-8428-4E66-9C12-DE53DC39EDA8}"/>
              </a:ext>
            </a:extLst>
          </p:cNvPr>
          <p:cNvGraphicFramePr>
            <a:graphicFrameLocks noGrp="1"/>
          </p:cNvGraphicFramePr>
          <p:nvPr>
            <p:ph idx="1"/>
            <p:extLst/>
          </p:nvPr>
        </p:nvGraphicFramePr>
        <p:xfrm>
          <a:off x="838200" y="1825624"/>
          <a:ext cx="10515600" cy="4667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0403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CEA6-F109-4E2A-A242-E66DC4839DBD}"/>
              </a:ext>
            </a:extLst>
          </p:cNvPr>
          <p:cNvSpPr>
            <a:spLocks noGrp="1"/>
          </p:cNvSpPr>
          <p:nvPr>
            <p:ph type="title"/>
          </p:nvPr>
        </p:nvSpPr>
        <p:spPr/>
        <p:txBody>
          <a:bodyPr/>
          <a:lstStyle/>
          <a:p>
            <a:pPr algn="ctr"/>
            <a:r>
              <a:rPr lang="en-US" dirty="0"/>
              <a:t>Impact of Special Programs</a:t>
            </a:r>
          </a:p>
        </p:txBody>
      </p:sp>
      <p:graphicFrame>
        <p:nvGraphicFramePr>
          <p:cNvPr id="4" name="Table 3">
            <a:extLst>
              <a:ext uri="{FF2B5EF4-FFF2-40B4-BE49-F238E27FC236}">
                <a16:creationId xmlns:a16="http://schemas.microsoft.com/office/drawing/2014/main" id="{58BCE2D0-04A5-4961-8A8F-59ECE2A6B580}"/>
              </a:ext>
            </a:extLst>
          </p:cNvPr>
          <p:cNvGraphicFramePr>
            <a:graphicFrameLocks noGrp="1"/>
          </p:cNvGraphicFramePr>
          <p:nvPr>
            <p:extLst/>
          </p:nvPr>
        </p:nvGraphicFramePr>
        <p:xfrm>
          <a:off x="838201" y="1832504"/>
          <a:ext cx="4914900" cy="4770867"/>
        </p:xfrm>
        <a:graphic>
          <a:graphicData uri="http://schemas.openxmlformats.org/drawingml/2006/table">
            <a:tbl>
              <a:tblPr firstRow="1" firstCol="1"/>
              <a:tblGrid>
                <a:gridCol w="2195837">
                  <a:extLst>
                    <a:ext uri="{9D8B030D-6E8A-4147-A177-3AD203B41FA5}">
                      <a16:colId xmlns:a16="http://schemas.microsoft.com/office/drawing/2014/main" val="196788986"/>
                    </a:ext>
                  </a:extLst>
                </a:gridCol>
                <a:gridCol w="1286623">
                  <a:extLst>
                    <a:ext uri="{9D8B030D-6E8A-4147-A177-3AD203B41FA5}">
                      <a16:colId xmlns:a16="http://schemas.microsoft.com/office/drawing/2014/main" val="1678662838"/>
                    </a:ext>
                  </a:extLst>
                </a:gridCol>
                <a:gridCol w="1432440">
                  <a:extLst>
                    <a:ext uri="{9D8B030D-6E8A-4147-A177-3AD203B41FA5}">
                      <a16:colId xmlns:a16="http://schemas.microsoft.com/office/drawing/2014/main" val="111410122"/>
                    </a:ext>
                  </a:extLst>
                </a:gridCol>
              </a:tblGrid>
              <a:tr h="5657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89B1"/>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800" u="none" strike="noStrike" dirty="0">
                          <a:effectLst/>
                        </a:rPr>
                        <a:t>Persistence</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89B1"/>
                    </a:solidFill>
                  </a:tcPr>
                </a:tc>
                <a:tc hMerge="1">
                  <a:txBody>
                    <a:bodyPr/>
                    <a:lstStyle/>
                    <a:p>
                      <a:endParaRPr lang="en-US"/>
                    </a:p>
                  </a:txBody>
                  <a:tcPr/>
                </a:tc>
                <a:extLst>
                  <a:ext uri="{0D108BD9-81ED-4DB2-BD59-A6C34878D82A}">
                    <a16:rowId xmlns:a16="http://schemas.microsoft.com/office/drawing/2014/main" val="1534296905"/>
                  </a:ext>
                </a:extLst>
              </a:tr>
              <a:tr h="347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1" u="none" strike="noStrike" dirty="0">
                          <a:effectLst/>
                        </a:rPr>
                        <a:t>Special Program</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1" u="none" strike="noStrike" dirty="0">
                          <a:effectLst/>
                        </a:rPr>
                        <a:t>No Special Program</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531110149"/>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Full Time</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95%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79%</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798391882"/>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Part Time</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83%</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52%</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657313711"/>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919060233"/>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dirty="0">
                          <a:effectLst/>
                        </a:rPr>
                        <a:t>Low Income</a:t>
                      </a:r>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95%</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434041211"/>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436438940"/>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Asian</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67%</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403970660"/>
                  </a:ext>
                </a:extLst>
              </a:tr>
              <a:tr h="281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dirty="0">
                          <a:effectLst/>
                        </a:rPr>
                        <a:t>Black - Non-Hispanic</a:t>
                      </a:r>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25%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99221473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Filipino</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07521207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Hispanic</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91%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152494964"/>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Multiraces</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67%</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46760394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Pacific Islander</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957741115"/>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Unknown</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607574482"/>
                  </a:ext>
                </a:extLst>
              </a:tr>
              <a:tr h="281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White Non-Hispanic</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71%</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173762374"/>
                  </a:ext>
                </a:extLst>
              </a:tr>
            </a:tbl>
          </a:graphicData>
        </a:graphic>
      </p:graphicFrame>
      <p:graphicFrame>
        <p:nvGraphicFramePr>
          <p:cNvPr id="5" name="Table 4">
            <a:extLst>
              <a:ext uri="{FF2B5EF4-FFF2-40B4-BE49-F238E27FC236}">
                <a16:creationId xmlns:a16="http://schemas.microsoft.com/office/drawing/2014/main" id="{57E949F4-E4B8-4825-AC37-58B11252EF29}"/>
              </a:ext>
            </a:extLst>
          </p:cNvPr>
          <p:cNvGraphicFramePr>
            <a:graphicFrameLocks noGrp="1"/>
          </p:cNvGraphicFramePr>
          <p:nvPr>
            <p:extLst/>
          </p:nvPr>
        </p:nvGraphicFramePr>
        <p:xfrm>
          <a:off x="6438900" y="1827530"/>
          <a:ext cx="4914900" cy="4758690"/>
        </p:xfrm>
        <a:graphic>
          <a:graphicData uri="http://schemas.openxmlformats.org/drawingml/2006/table">
            <a:tbl>
              <a:tblPr firstRow="1" firstCol="1">
                <a:tableStyleId>{5C22544A-7EE6-4342-B048-85BDC9FD1C3A}</a:tableStyleId>
              </a:tblPr>
              <a:tblGrid>
                <a:gridCol w="2148195">
                  <a:extLst>
                    <a:ext uri="{9D8B030D-6E8A-4147-A177-3AD203B41FA5}">
                      <a16:colId xmlns:a16="http://schemas.microsoft.com/office/drawing/2014/main" val="34905428"/>
                    </a:ext>
                  </a:extLst>
                </a:gridCol>
                <a:gridCol w="1157209">
                  <a:extLst>
                    <a:ext uri="{9D8B030D-6E8A-4147-A177-3AD203B41FA5}">
                      <a16:colId xmlns:a16="http://schemas.microsoft.com/office/drawing/2014/main" val="1291012844"/>
                    </a:ext>
                  </a:extLst>
                </a:gridCol>
                <a:gridCol w="1609496">
                  <a:extLst>
                    <a:ext uri="{9D8B030D-6E8A-4147-A177-3AD203B41FA5}">
                      <a16:colId xmlns:a16="http://schemas.microsoft.com/office/drawing/2014/main" val="2431090274"/>
                    </a:ext>
                  </a:extLst>
                </a:gridCol>
              </a:tblGrid>
              <a:tr h="216376">
                <a:tc>
                  <a:txBody>
                    <a:body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tc>
                <a:tc gridSpan="2">
                  <a:txBody>
                    <a:bodyPr/>
                    <a:lstStyle/>
                    <a:p>
                      <a:pPr algn="ctr" fontAlgn="b"/>
                      <a:r>
                        <a:rPr lang="en-US" sz="1800" u="none" strike="noStrike" dirty="0">
                          <a:effectLst/>
                        </a:rPr>
                        <a:t>% of Units Taken Completed Successfully</a:t>
                      </a:r>
                      <a:endParaRPr lang="en-US" sz="1800" b="1" i="0" u="none" strike="noStrike" dirty="0">
                        <a:solidFill>
                          <a:srgbClr val="000000"/>
                        </a:solidFill>
                        <a:effectLst/>
                        <a:latin typeface="Arial" panose="020B0604020202020204" pitchFamily="34" charset="0"/>
                      </a:endParaRPr>
                    </a:p>
                  </a:txBody>
                  <a:tcPr marL="6350" marR="6350" marT="6350" marB="0" anchor="b"/>
                </a:tc>
                <a:tc hMerge="1">
                  <a:txBody>
                    <a:bodyPr/>
                    <a:lstStyle/>
                    <a:p>
                      <a:endParaRPr lang="en-US"/>
                    </a:p>
                  </a:txBody>
                  <a:tcPr/>
                </a:tc>
                <a:extLst>
                  <a:ext uri="{0D108BD9-81ED-4DB2-BD59-A6C34878D82A}">
                    <a16:rowId xmlns:a16="http://schemas.microsoft.com/office/drawing/2014/main" val="2874259575"/>
                  </a:ext>
                </a:extLst>
              </a:tr>
              <a:tr h="349423">
                <a:tc>
                  <a:txBody>
                    <a:bodyPr/>
                    <a:lstStyle/>
                    <a:p>
                      <a:pPr algn="l" fontAlgn="b"/>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b="1" u="none" strike="noStrike" dirty="0">
                          <a:effectLst/>
                        </a:rPr>
                        <a:t>Special Program</a:t>
                      </a:r>
                      <a:endParaRPr lang="en-US" sz="18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b="1" u="none" strike="noStrike" dirty="0">
                          <a:effectLst/>
                        </a:rPr>
                        <a:t>No Special Program</a:t>
                      </a:r>
                      <a:endParaRPr lang="en-US" sz="18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173484314"/>
                  </a:ext>
                </a:extLst>
              </a:tr>
              <a:tr h="208054">
                <a:tc>
                  <a:txBody>
                    <a:bodyPr/>
                    <a:lstStyle/>
                    <a:p>
                      <a:pPr algn="l" fontAlgn="b"/>
                      <a:r>
                        <a:rPr lang="en-US" sz="1800" u="none" strike="noStrike">
                          <a:effectLst/>
                        </a:rPr>
                        <a:t>Full Time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55%</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53%</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890829106"/>
                  </a:ext>
                </a:extLst>
              </a:tr>
              <a:tr h="208054">
                <a:tc>
                  <a:txBody>
                    <a:bodyPr/>
                    <a:lstStyle/>
                    <a:p>
                      <a:pPr algn="l" fontAlgn="b"/>
                      <a:r>
                        <a:rPr lang="en-US" sz="1800" u="none" strike="noStrike">
                          <a:effectLst/>
                        </a:rPr>
                        <a:t>Part Time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52%</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47%</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55444014"/>
                  </a:ext>
                </a:extLst>
              </a:tr>
              <a:tr h="208054">
                <a:tc>
                  <a:txBody>
                    <a:bodyPr/>
                    <a:lstStyle/>
                    <a:p>
                      <a:pPr algn="l" fontAlgn="b"/>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635797992"/>
                  </a:ext>
                </a:extLst>
              </a:tr>
              <a:tr h="208054">
                <a:tc>
                  <a:txBody>
                    <a:bodyPr/>
                    <a:lstStyle/>
                    <a:p>
                      <a:pPr algn="l" fontAlgn="b"/>
                      <a:r>
                        <a:rPr lang="en-US" sz="1800" u="none" strike="noStrike">
                          <a:effectLst/>
                        </a:rPr>
                        <a:t>Low Income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55%</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45%</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820023900"/>
                  </a:ext>
                </a:extLst>
              </a:tr>
              <a:tr h="208054">
                <a:tc>
                  <a:txBody>
                    <a:body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958319061"/>
                  </a:ext>
                </a:extLst>
              </a:tr>
              <a:tr h="208054">
                <a:tc>
                  <a:txBody>
                    <a:bodyPr/>
                    <a:lstStyle/>
                    <a:p>
                      <a:pPr algn="l" fontAlgn="b"/>
                      <a:r>
                        <a:rPr lang="en-US" sz="1800" u="none" strike="noStrike">
                          <a:effectLst/>
                        </a:rPr>
                        <a:t>Asian</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54%</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60%</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75545908"/>
                  </a:ext>
                </a:extLst>
              </a:tr>
              <a:tr h="208054">
                <a:tc>
                  <a:txBody>
                    <a:bodyPr/>
                    <a:lstStyle/>
                    <a:p>
                      <a:pPr algn="l" fontAlgn="b"/>
                      <a:r>
                        <a:rPr lang="en-US" sz="1800" u="none" strike="noStrike">
                          <a:effectLst/>
                        </a:rPr>
                        <a:t>Black - Non-Hispanic</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43%</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290446332"/>
                  </a:ext>
                </a:extLst>
              </a:tr>
              <a:tr h="208054">
                <a:tc>
                  <a:txBody>
                    <a:bodyPr/>
                    <a:lstStyle/>
                    <a:p>
                      <a:pPr algn="l" fontAlgn="b"/>
                      <a:r>
                        <a:rPr lang="en-US" sz="1800" u="none" strike="noStrike">
                          <a:effectLst/>
                        </a:rPr>
                        <a:t>Filipino</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86%</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701488078"/>
                  </a:ext>
                </a:extLst>
              </a:tr>
              <a:tr h="208054">
                <a:tc>
                  <a:txBody>
                    <a:bodyPr/>
                    <a:lstStyle/>
                    <a:p>
                      <a:pPr algn="l" fontAlgn="b"/>
                      <a:r>
                        <a:rPr lang="en-US" sz="1800" u="none" strike="noStrike">
                          <a:effectLst/>
                        </a:rPr>
                        <a:t>Hispanic</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44%</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217369628"/>
                  </a:ext>
                </a:extLst>
              </a:tr>
              <a:tr h="208054">
                <a:tc>
                  <a:txBody>
                    <a:bodyPr/>
                    <a:lstStyle/>
                    <a:p>
                      <a:pPr algn="l" fontAlgn="b"/>
                      <a:r>
                        <a:rPr lang="en-US" sz="1800" u="none" strike="noStrike">
                          <a:effectLst/>
                        </a:rPr>
                        <a:t>Multiraces</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58%</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48%</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940674834"/>
                  </a:ext>
                </a:extLst>
              </a:tr>
              <a:tr h="208054">
                <a:tc>
                  <a:txBody>
                    <a:bodyPr/>
                    <a:lstStyle/>
                    <a:p>
                      <a:pPr algn="l" fontAlgn="b"/>
                      <a:r>
                        <a:rPr lang="en-US" sz="1800" u="none" strike="noStrike">
                          <a:effectLst/>
                        </a:rPr>
                        <a:t>Pacific Islander</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225298664"/>
                  </a:ext>
                </a:extLst>
              </a:tr>
              <a:tr h="208054">
                <a:tc>
                  <a:txBody>
                    <a:bodyPr/>
                    <a:lstStyle/>
                    <a:p>
                      <a:pPr algn="l" fontAlgn="b"/>
                      <a:r>
                        <a:rPr lang="en-US" sz="1800" u="none" strike="noStrike">
                          <a:effectLst/>
                        </a:rPr>
                        <a:t>Unknown</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76%</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073373969"/>
                  </a:ext>
                </a:extLst>
              </a:tr>
              <a:tr h="208054">
                <a:tc>
                  <a:txBody>
                    <a:bodyPr/>
                    <a:lstStyle/>
                    <a:p>
                      <a:pPr algn="l" fontAlgn="b"/>
                      <a:r>
                        <a:rPr lang="en-US" sz="1800" u="none" strike="noStrike" dirty="0">
                          <a:effectLst/>
                        </a:rPr>
                        <a:t>White Non-Hispanic</a:t>
                      </a:r>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dirty="0">
                          <a:effectLst/>
                        </a:rPr>
                        <a:t>56%</a:t>
                      </a:r>
                      <a:endParaRPr lang="en-US" sz="18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138868933"/>
                  </a:ext>
                </a:extLst>
              </a:tr>
            </a:tbl>
          </a:graphicData>
        </a:graphic>
      </p:graphicFrame>
    </p:spTree>
    <p:extLst>
      <p:ext uri="{BB962C8B-B14F-4D97-AF65-F5344CB8AC3E}">
        <p14:creationId xmlns:p14="http://schemas.microsoft.com/office/powerpoint/2010/main" val="840451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Momentum Summary</a:t>
            </a:r>
          </a:p>
        </p:txBody>
      </p:sp>
      <p:sp>
        <p:nvSpPr>
          <p:cNvPr id="3" name="Content Placeholder 2"/>
          <p:cNvSpPr>
            <a:spLocks noGrp="1"/>
          </p:cNvSpPr>
          <p:nvPr>
            <p:ph idx="1"/>
          </p:nvPr>
        </p:nvSpPr>
        <p:spPr/>
        <p:txBody>
          <a:bodyPr>
            <a:normAutofit lnSpcReduction="10000"/>
          </a:bodyPr>
          <a:lstStyle/>
          <a:p>
            <a:r>
              <a:rPr lang="en-US" dirty="0"/>
              <a:t>BIPOC students continue to be negatively disproportionately impacted in terms of their course success rates at Cañada </a:t>
            </a:r>
          </a:p>
          <a:p>
            <a:r>
              <a:rPr lang="en-US" dirty="0"/>
              <a:t>This trend is more pronounced in online courses, even as the college is improving its overall online course success rate</a:t>
            </a:r>
          </a:p>
          <a:p>
            <a:r>
              <a:rPr lang="en-US" dirty="0"/>
              <a:t>Cañada’s implementation of AB 705 is yielding significant gains for students and is closing access and throughput gaps</a:t>
            </a:r>
          </a:p>
          <a:p>
            <a:r>
              <a:rPr lang="en-US" dirty="0"/>
              <a:t>While overall persistence rates are improving, Black non-Hispanic students continue to persist at disproportionately lower rates</a:t>
            </a:r>
          </a:p>
          <a:p>
            <a:r>
              <a:rPr lang="en-US" dirty="0"/>
              <a:t>Special Programs help with persistence and, to some degree, with course success</a:t>
            </a:r>
          </a:p>
          <a:p>
            <a:endParaRPr lang="en-US" dirty="0"/>
          </a:p>
          <a:p>
            <a:endParaRPr lang="en-US" dirty="0"/>
          </a:p>
          <a:p>
            <a:endParaRPr lang="en-US" dirty="0"/>
          </a:p>
        </p:txBody>
      </p:sp>
    </p:spTree>
    <p:extLst>
      <p:ext uri="{BB962C8B-B14F-4D97-AF65-F5344CB8AC3E}">
        <p14:creationId xmlns:p14="http://schemas.microsoft.com/office/powerpoint/2010/main" val="259751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838200" y="693019"/>
          <a:ext cx="10515600" cy="595803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838200" y="586506"/>
            <a:ext cx="10515600" cy="308643"/>
          </a:xfrm>
        </p:spPr>
        <p:txBody>
          <a:bodyPr>
            <a:noAutofit/>
          </a:bodyPr>
          <a:lstStyle/>
          <a:p>
            <a:pPr algn="ctr"/>
            <a:r>
              <a:rPr lang="en-US" sz="3200" dirty="0">
                <a:latin typeface="+mn-lt"/>
              </a:rPr>
              <a:t>Cañada College </a:t>
            </a:r>
            <a:br>
              <a:rPr lang="en-US" sz="3200" dirty="0">
                <a:latin typeface="+mn-lt"/>
              </a:rPr>
            </a:br>
            <a:endParaRPr lang="en-US" sz="3200" dirty="0">
              <a:latin typeface="+mn-lt"/>
            </a:endParaRPr>
          </a:p>
        </p:txBody>
      </p:sp>
    </p:spTree>
    <p:extLst>
      <p:ext uri="{BB962C8B-B14F-4D97-AF65-F5344CB8AC3E}">
        <p14:creationId xmlns:p14="http://schemas.microsoft.com/office/powerpoint/2010/main" val="701755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a:t>Student Completion Trends</a:t>
            </a:r>
          </a:p>
        </p:txBody>
      </p:sp>
    </p:spTree>
    <p:extLst>
      <p:ext uri="{BB962C8B-B14F-4D97-AF65-F5344CB8AC3E}">
        <p14:creationId xmlns:p14="http://schemas.microsoft.com/office/powerpoint/2010/main" val="2987855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College Mission</a:t>
            </a:r>
          </a:p>
        </p:txBody>
      </p:sp>
      <p:sp>
        <p:nvSpPr>
          <p:cNvPr id="3" name="Content Placeholder 2"/>
          <p:cNvSpPr>
            <a:spLocks noGrp="1"/>
          </p:cNvSpPr>
          <p:nvPr>
            <p:ph idx="1"/>
          </p:nvPr>
        </p:nvSpPr>
        <p:spPr/>
        <p:txBody>
          <a:bodyPr/>
          <a:lstStyle/>
          <a:p>
            <a:pPr marL="0" indent="0">
              <a:buNone/>
            </a:pPr>
            <a:r>
              <a:rPr lang="en-US" dirty="0"/>
              <a:t>Cañada College provides our community with a learning-centered environment, ensuring that all students have equitable opportunities to achieve their transfer, career education, and lifelong learning educational goals. The College cultivates in its students the ability to think critically and creatively, communicate effectively, reason quantitatively, and understand and appreciate different points of view within a diverse community.</a:t>
            </a:r>
          </a:p>
        </p:txBody>
      </p:sp>
    </p:spTree>
    <p:extLst>
      <p:ext uri="{BB962C8B-B14F-4D97-AF65-F5344CB8AC3E}">
        <p14:creationId xmlns:p14="http://schemas.microsoft.com/office/powerpoint/2010/main" val="3986637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Tree>
    <p:extLst>
      <p:ext uri="{BB962C8B-B14F-4D97-AF65-F5344CB8AC3E}">
        <p14:creationId xmlns:p14="http://schemas.microsoft.com/office/powerpoint/2010/main" val="317333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
        <p:nvSpPr>
          <p:cNvPr id="4" name="Oval 3"/>
          <p:cNvSpPr/>
          <p:nvPr/>
        </p:nvSpPr>
        <p:spPr>
          <a:xfrm>
            <a:off x="1989221" y="1548063"/>
            <a:ext cx="1556084" cy="145983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53% have a degree goal</a:t>
            </a:r>
          </a:p>
        </p:txBody>
      </p:sp>
      <p:sp>
        <p:nvSpPr>
          <p:cNvPr id="5" name="Oval 4"/>
          <p:cNvSpPr/>
          <p:nvPr/>
        </p:nvSpPr>
        <p:spPr>
          <a:xfrm>
            <a:off x="2462462" y="6513095"/>
            <a:ext cx="328864"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74831" y="3429001"/>
            <a:ext cx="304800"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5" idx="0"/>
          </p:cNvCxnSpPr>
          <p:nvPr/>
        </p:nvCxnSpPr>
        <p:spPr>
          <a:xfrm flipV="1">
            <a:off x="2626894" y="3007896"/>
            <a:ext cx="140369" cy="3505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6"/>
            <a:endCxn id="6" idx="1"/>
          </p:cNvCxnSpPr>
          <p:nvPr/>
        </p:nvCxnSpPr>
        <p:spPr>
          <a:xfrm>
            <a:off x="3545305" y="2277979"/>
            <a:ext cx="3674163" cy="11921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049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34C5-9E18-4F94-9B5F-00FAE1C605B3}"/>
              </a:ext>
            </a:extLst>
          </p:cNvPr>
          <p:cNvSpPr>
            <a:spLocks noGrp="1"/>
          </p:cNvSpPr>
          <p:nvPr>
            <p:ph type="title"/>
          </p:nvPr>
        </p:nvSpPr>
        <p:spPr/>
        <p:txBody>
          <a:bodyPr/>
          <a:lstStyle/>
          <a:p>
            <a:pPr algn="ctr"/>
            <a:r>
              <a:rPr lang="en-US" dirty="0"/>
              <a:t>Cañada College 2-Year Degree Attainment</a:t>
            </a:r>
          </a:p>
        </p:txBody>
      </p:sp>
      <p:graphicFrame>
        <p:nvGraphicFramePr>
          <p:cNvPr id="4" name="Content Placeholder 3">
            <a:extLst>
              <a:ext uri="{FF2B5EF4-FFF2-40B4-BE49-F238E27FC236}">
                <a16:creationId xmlns:a16="http://schemas.microsoft.com/office/drawing/2014/main" id="{D29DC476-386F-44B9-A6C3-FD671E70EADD}"/>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9471" y="6516130"/>
            <a:ext cx="9183924" cy="276999"/>
          </a:xfrm>
          <a:prstGeom prst="rect">
            <a:avLst/>
          </a:prstGeom>
          <a:noFill/>
        </p:spPr>
        <p:txBody>
          <a:bodyPr wrap="none" rtlCol="0">
            <a:spAutoFit/>
          </a:bodyPr>
          <a:lstStyle/>
          <a:p>
            <a:r>
              <a:rPr lang="en-US" sz="1200" dirty="0"/>
              <a:t>‡ The 2019-20 and 2020-21 academic years were impacted by the COVID-19 pandemic and may not be representative of a typical academic year. </a:t>
            </a:r>
          </a:p>
        </p:txBody>
      </p:sp>
    </p:spTree>
    <p:extLst>
      <p:ext uri="{BB962C8B-B14F-4D97-AF65-F5344CB8AC3E}">
        <p14:creationId xmlns:p14="http://schemas.microsoft.com/office/powerpoint/2010/main" val="2811583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 Earners: under-represented groups</a:t>
            </a:r>
          </a:p>
        </p:txBody>
      </p:sp>
      <p:sp>
        <p:nvSpPr>
          <p:cNvPr id="3" name="Content Placeholder 2"/>
          <p:cNvSpPr>
            <a:spLocks noGrp="1"/>
          </p:cNvSpPr>
          <p:nvPr>
            <p:ph idx="1"/>
          </p:nvPr>
        </p:nvSpPr>
        <p:spPr/>
        <p:txBody>
          <a:bodyPr/>
          <a:lstStyle/>
          <a:p>
            <a:pPr marL="0" indent="0">
              <a:buNone/>
            </a:pPr>
            <a:r>
              <a:rPr lang="en-US" dirty="0"/>
              <a:t>Of the students seeking a two-year degree from Cañada, the following two student groups are disproportionately under-represented:</a:t>
            </a:r>
          </a:p>
          <a:p>
            <a:pPr marL="0" indent="0">
              <a:buNone/>
            </a:pPr>
            <a:endParaRPr lang="en-US"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68851742"/>
              </p:ext>
            </p:extLst>
          </p:nvPr>
        </p:nvGraphicFramePr>
        <p:xfrm>
          <a:off x="1367481" y="3273396"/>
          <a:ext cx="9572367" cy="2103120"/>
        </p:xfrm>
        <a:graphic>
          <a:graphicData uri="http://schemas.openxmlformats.org/drawingml/2006/table">
            <a:tbl>
              <a:tblPr firstRow="1" bandRow="1">
                <a:tableStyleId>{68D230F3-CF80-4859-8CE7-A43EE81993B5}</a:tableStyleId>
              </a:tblPr>
              <a:tblGrid>
                <a:gridCol w="3190789">
                  <a:extLst>
                    <a:ext uri="{9D8B030D-6E8A-4147-A177-3AD203B41FA5}">
                      <a16:colId xmlns:a16="http://schemas.microsoft.com/office/drawing/2014/main" val="1072151827"/>
                    </a:ext>
                  </a:extLst>
                </a:gridCol>
                <a:gridCol w="2221471">
                  <a:extLst>
                    <a:ext uri="{9D8B030D-6E8A-4147-A177-3AD203B41FA5}">
                      <a16:colId xmlns:a16="http://schemas.microsoft.com/office/drawing/2014/main" val="2318880053"/>
                    </a:ext>
                  </a:extLst>
                </a:gridCol>
                <a:gridCol w="4160107">
                  <a:extLst>
                    <a:ext uri="{9D8B030D-6E8A-4147-A177-3AD203B41FA5}">
                      <a16:colId xmlns:a16="http://schemas.microsoft.com/office/drawing/2014/main" val="1742023292"/>
                    </a:ext>
                  </a:extLst>
                </a:gridCol>
              </a:tblGrid>
              <a:tr h="370840">
                <a:tc>
                  <a:txBody>
                    <a:bodyPr/>
                    <a:lstStyle/>
                    <a:p>
                      <a:pPr algn="ctr"/>
                      <a:r>
                        <a:rPr lang="en-US" sz="2400" dirty="0"/>
                        <a:t>Student Group</a:t>
                      </a:r>
                    </a:p>
                  </a:txBody>
                  <a:tcPr anchor="ctr"/>
                </a:tc>
                <a:tc>
                  <a:txBody>
                    <a:bodyPr/>
                    <a:lstStyle/>
                    <a:p>
                      <a:pPr algn="ctr"/>
                      <a:r>
                        <a:rPr lang="en-US" sz="2400" dirty="0"/>
                        <a:t>Equity Gap</a:t>
                      </a:r>
                    </a:p>
                  </a:txBody>
                  <a:tcPr anchor="ctr"/>
                </a:tc>
                <a:tc>
                  <a:txBody>
                    <a:bodyPr/>
                    <a:lstStyle/>
                    <a:p>
                      <a:pPr algn="ctr"/>
                      <a:r>
                        <a:rPr lang="en-US" sz="2400" dirty="0"/>
                        <a:t>#</a:t>
                      </a:r>
                      <a:r>
                        <a:rPr lang="en-US" sz="2400" baseline="0" dirty="0"/>
                        <a:t> of additional degree earners needed to close the gap*</a:t>
                      </a:r>
                      <a:endParaRPr lang="en-US" sz="2400" dirty="0"/>
                    </a:p>
                  </a:txBody>
                  <a:tcPr anchor="ctr"/>
                </a:tc>
                <a:extLst>
                  <a:ext uri="{0D108BD9-81ED-4DB2-BD59-A6C34878D82A}">
                    <a16:rowId xmlns:a16="http://schemas.microsoft.com/office/drawing/2014/main" val="2385833059"/>
                  </a:ext>
                </a:extLst>
              </a:tr>
              <a:tr h="370840">
                <a:tc>
                  <a:txBody>
                    <a:bodyPr/>
                    <a:lstStyle/>
                    <a:p>
                      <a:r>
                        <a:rPr lang="en-US" sz="2400" dirty="0"/>
                        <a:t>Students Ages 18-22</a:t>
                      </a:r>
                    </a:p>
                  </a:txBody>
                  <a:tcPr/>
                </a:tc>
                <a:tc>
                  <a:txBody>
                    <a:bodyPr/>
                    <a:lstStyle/>
                    <a:p>
                      <a:pPr algn="ctr"/>
                      <a:r>
                        <a:rPr lang="en-US" sz="2400" dirty="0"/>
                        <a:t>-5%</a:t>
                      </a:r>
                      <a:endParaRPr lang="en-US" sz="2400" dirty="0">
                        <a:solidFill>
                          <a:srgbClr val="FF0000"/>
                        </a:solidFill>
                      </a:endParaRPr>
                    </a:p>
                  </a:txBody>
                  <a:tcPr anchor="ctr"/>
                </a:tc>
                <a:tc>
                  <a:txBody>
                    <a:bodyPr/>
                    <a:lstStyle/>
                    <a:p>
                      <a:pPr algn="ctr"/>
                      <a:r>
                        <a:rPr lang="en-US" sz="2400" dirty="0"/>
                        <a:t>48</a:t>
                      </a:r>
                    </a:p>
                  </a:txBody>
                  <a:tcPr anchor="ctr"/>
                </a:tc>
                <a:extLst>
                  <a:ext uri="{0D108BD9-81ED-4DB2-BD59-A6C34878D82A}">
                    <a16:rowId xmlns:a16="http://schemas.microsoft.com/office/drawing/2014/main" val="4052339609"/>
                  </a:ext>
                </a:extLst>
              </a:tr>
              <a:tr h="370840">
                <a:tc>
                  <a:txBody>
                    <a:bodyPr/>
                    <a:lstStyle/>
                    <a:p>
                      <a:r>
                        <a:rPr lang="en-US" sz="2400" dirty="0"/>
                        <a:t>Non Low Income Students</a:t>
                      </a:r>
                    </a:p>
                  </a:txBody>
                  <a:tcPr/>
                </a:tc>
                <a:tc>
                  <a:txBody>
                    <a:bodyPr/>
                    <a:lstStyle/>
                    <a:p>
                      <a:pPr algn="ctr"/>
                      <a:r>
                        <a:rPr lang="en-US" sz="2400" dirty="0"/>
                        <a:t>-4%</a:t>
                      </a:r>
                      <a:endParaRPr lang="en-US" sz="2400" dirty="0">
                        <a:solidFill>
                          <a:srgbClr val="FF0000"/>
                        </a:solidFill>
                      </a:endParaRPr>
                    </a:p>
                  </a:txBody>
                  <a:tcPr anchor="ctr"/>
                </a:tc>
                <a:tc>
                  <a:txBody>
                    <a:bodyPr/>
                    <a:lstStyle/>
                    <a:p>
                      <a:pPr algn="ctr"/>
                      <a:r>
                        <a:rPr lang="en-US" sz="2400" dirty="0"/>
                        <a:t>57</a:t>
                      </a:r>
                    </a:p>
                  </a:txBody>
                  <a:tcPr anchor="ctr"/>
                </a:tc>
                <a:extLst>
                  <a:ext uri="{0D108BD9-81ED-4DB2-BD59-A6C34878D82A}">
                    <a16:rowId xmlns:a16="http://schemas.microsoft.com/office/drawing/2014/main" val="3249138822"/>
                  </a:ext>
                </a:extLst>
              </a:tr>
            </a:tbl>
          </a:graphicData>
        </a:graphic>
      </p:graphicFrame>
      <p:sp>
        <p:nvSpPr>
          <p:cNvPr id="5" name="TextBox 4"/>
          <p:cNvSpPr txBox="1"/>
          <p:nvPr/>
        </p:nvSpPr>
        <p:spPr>
          <a:xfrm>
            <a:off x="123568" y="6488668"/>
            <a:ext cx="10831683" cy="307777"/>
          </a:xfrm>
          <a:prstGeom prst="rect">
            <a:avLst/>
          </a:prstGeom>
          <a:noFill/>
        </p:spPr>
        <p:txBody>
          <a:bodyPr wrap="none" rtlCol="0">
            <a:spAutoFit/>
          </a:bodyPr>
          <a:lstStyle/>
          <a:p>
            <a:r>
              <a:rPr lang="en-US" sz="1400" dirty="0"/>
              <a:t>* Degree Earners in 2020-21 were compared to all Degree Seekers enrolled in 2020-21. No other groups are disproportionately under-represented.</a:t>
            </a:r>
          </a:p>
        </p:txBody>
      </p:sp>
    </p:spTree>
    <p:extLst>
      <p:ext uri="{BB962C8B-B14F-4D97-AF65-F5344CB8AC3E}">
        <p14:creationId xmlns:p14="http://schemas.microsoft.com/office/powerpoint/2010/main" val="2038187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
        <p:nvSpPr>
          <p:cNvPr id="4" name="Oval 3"/>
          <p:cNvSpPr/>
          <p:nvPr/>
        </p:nvSpPr>
        <p:spPr>
          <a:xfrm>
            <a:off x="1989221" y="1548063"/>
            <a:ext cx="1556084" cy="14598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48% have a transfer goal</a:t>
            </a:r>
          </a:p>
        </p:txBody>
      </p:sp>
      <p:sp>
        <p:nvSpPr>
          <p:cNvPr id="5" name="Oval 4"/>
          <p:cNvSpPr/>
          <p:nvPr/>
        </p:nvSpPr>
        <p:spPr>
          <a:xfrm>
            <a:off x="2433258" y="6495339"/>
            <a:ext cx="372084" cy="280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40468" y="2454442"/>
            <a:ext cx="304800"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636668" y="3007895"/>
            <a:ext cx="130595" cy="34874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6"/>
          </p:cNvCxnSpPr>
          <p:nvPr/>
        </p:nvCxnSpPr>
        <p:spPr>
          <a:xfrm>
            <a:off x="3545305" y="2277979"/>
            <a:ext cx="6695163" cy="3168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570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AC8-1D52-4B8D-B161-E6484DA7AEED}"/>
              </a:ext>
            </a:extLst>
          </p:cNvPr>
          <p:cNvSpPr>
            <a:spLocks noGrp="1"/>
          </p:cNvSpPr>
          <p:nvPr>
            <p:ph type="title"/>
          </p:nvPr>
        </p:nvSpPr>
        <p:spPr/>
        <p:txBody>
          <a:bodyPr/>
          <a:lstStyle/>
          <a:p>
            <a:pPr algn="ctr"/>
            <a:r>
              <a:rPr lang="en-US" dirty="0"/>
              <a:t>Cañada College Transfer Rate as of 2020-21</a:t>
            </a:r>
          </a:p>
        </p:txBody>
      </p:sp>
      <p:graphicFrame>
        <p:nvGraphicFramePr>
          <p:cNvPr id="4" name="Content Placeholder 3">
            <a:extLst>
              <a:ext uri="{FF2B5EF4-FFF2-40B4-BE49-F238E27FC236}">
                <a16:creationId xmlns:a16="http://schemas.microsoft.com/office/drawing/2014/main" id="{CB07E60B-9219-40C4-B5F0-A329C83FF350}"/>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6644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1180" y="248860"/>
            <a:ext cx="9689432" cy="5860639"/>
          </a:xfrm>
          <a:prstGeom prst="rect">
            <a:avLst/>
          </a:prstGeom>
        </p:spPr>
      </p:pic>
      <p:sp>
        <p:nvSpPr>
          <p:cNvPr id="3" name="Rectangle 2"/>
          <p:cNvSpPr/>
          <p:nvPr/>
        </p:nvSpPr>
        <p:spPr>
          <a:xfrm>
            <a:off x="745957" y="6109499"/>
            <a:ext cx="11149263" cy="861774"/>
          </a:xfrm>
          <a:prstGeom prst="rect">
            <a:avLst/>
          </a:prstGeom>
        </p:spPr>
        <p:txBody>
          <a:bodyPr wrap="square">
            <a:spAutoFit/>
          </a:bodyPr>
          <a:lstStyle/>
          <a:p>
            <a:pPr indent="457200"/>
            <a:r>
              <a:rPr lang="en-US" sz="1200" dirty="0">
                <a:solidFill>
                  <a:srgbClr val="000000"/>
                </a:solidFill>
              </a:rPr>
              <a:t>When comparing the subset of students (a cohort that first enrolled in Fall 2015) who transferred within four years of starting to the overall cohort some subgroups are less likely to transfer than others. All of our older students (23+) were less likely to transfer than their younger counterparts. Additionally our Hispanic students were less likely to have transferred than their peers. Low income and first generation student groups were also less likely to transfer than their peers. There was no difference in transfer across gender.  Source:  </a:t>
            </a:r>
            <a:r>
              <a:rPr lang="en-US" sz="1200" dirty="0">
                <a:solidFill>
                  <a:srgbClr val="000000"/>
                </a:solidFill>
                <a:hlinkClick r:id="rId3"/>
              </a:rPr>
              <a:t>Ca</a:t>
            </a:r>
            <a:r>
              <a:rPr lang="en-US" sz="1200" dirty="0">
                <a:solidFill>
                  <a:prstClr val="black">
                    <a:lumMod val="65000"/>
                    <a:lumOff val="35000"/>
                  </a:prstClr>
                </a:solidFill>
                <a:hlinkClick r:id="rId3"/>
              </a:rPr>
              <a:t>ñ</a:t>
            </a:r>
            <a:r>
              <a:rPr lang="en-US" sz="1200" dirty="0">
                <a:solidFill>
                  <a:srgbClr val="000000"/>
                </a:solidFill>
                <a:hlinkClick r:id="rId3"/>
              </a:rPr>
              <a:t>ada College Transfer Services Plan:  2021-24.</a:t>
            </a:r>
            <a:endParaRPr lang="en-US" sz="1200" dirty="0"/>
          </a:p>
        </p:txBody>
      </p:sp>
    </p:spTree>
    <p:extLst>
      <p:ext uri="{BB962C8B-B14F-4D97-AF65-F5344CB8AC3E}">
        <p14:creationId xmlns:p14="http://schemas.microsoft.com/office/powerpoint/2010/main" val="380997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hlinkClick r:id="rId2"/>
          </p:cNvPr>
          <p:cNvPicPr>
            <a:picLocks noChangeAspect="1"/>
          </p:cNvPicPr>
          <p:nvPr/>
        </p:nvPicPr>
        <p:blipFill>
          <a:blip r:embed="rId3"/>
          <a:stretch>
            <a:fillRect/>
          </a:stretch>
        </p:blipFill>
        <p:spPr>
          <a:xfrm>
            <a:off x="139339" y="244810"/>
            <a:ext cx="12032608" cy="6492875"/>
          </a:xfrm>
          <a:prstGeom prst="rect">
            <a:avLst/>
          </a:prstGeom>
        </p:spPr>
      </p:pic>
    </p:spTree>
    <p:extLst>
      <p:ext uri="{BB962C8B-B14F-4D97-AF65-F5344CB8AC3E}">
        <p14:creationId xmlns:p14="http://schemas.microsoft.com/office/powerpoint/2010/main" val="202945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6506"/>
            <a:ext cx="10515600" cy="308643"/>
          </a:xfrm>
        </p:spPr>
        <p:txBody>
          <a:bodyPr>
            <a:normAutofit fontScale="90000"/>
          </a:bodyPr>
          <a:lstStyle/>
          <a:p>
            <a:pPr algn="ctr"/>
            <a:r>
              <a:rPr lang="en-US" sz="3600" dirty="0">
                <a:latin typeface="+mn-lt"/>
              </a:rPr>
              <a:t>California</a:t>
            </a:r>
            <a:r>
              <a:rPr lang="en-US" dirty="0"/>
              <a:t>:  </a:t>
            </a:r>
            <a:r>
              <a:rPr lang="en-US" sz="3600" dirty="0">
                <a:latin typeface="+mn-lt"/>
              </a:rPr>
              <a:t>all community colleges</a:t>
            </a:r>
            <a:br>
              <a:rPr lang="en-US" dirty="0"/>
            </a:br>
            <a:endParaRPr lang="en-US" dirty="0"/>
          </a:p>
        </p:txBody>
      </p:sp>
      <p:graphicFrame>
        <p:nvGraphicFramePr>
          <p:cNvPr id="4" name="Chart 3"/>
          <p:cNvGraphicFramePr>
            <a:graphicFrameLocks/>
          </p:cNvGraphicFramePr>
          <p:nvPr>
            <p:custDataLst>
              <p:tags r:id="rId1"/>
            </p:custDataLst>
            <p:extLst/>
          </p:nvPr>
        </p:nvGraphicFramePr>
        <p:xfrm>
          <a:off x="606393" y="895149"/>
          <a:ext cx="11088302" cy="5496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208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2338-37B0-4D91-9B43-A625AD76587C}"/>
              </a:ext>
            </a:extLst>
          </p:cNvPr>
          <p:cNvSpPr>
            <a:spLocks noGrp="1"/>
          </p:cNvSpPr>
          <p:nvPr>
            <p:ph type="title"/>
          </p:nvPr>
        </p:nvSpPr>
        <p:spPr/>
        <p:txBody>
          <a:bodyPr/>
          <a:lstStyle/>
          <a:p>
            <a:pPr algn="ctr"/>
            <a:r>
              <a:rPr lang="en-US" dirty="0"/>
              <a:t>Job Relation to Field of Study (CTEOS)</a:t>
            </a:r>
          </a:p>
        </p:txBody>
      </p:sp>
      <p:graphicFrame>
        <p:nvGraphicFramePr>
          <p:cNvPr id="4" name="Content Placeholder 3">
            <a:extLst>
              <a:ext uri="{FF2B5EF4-FFF2-40B4-BE49-F238E27FC236}">
                <a16:creationId xmlns:a16="http://schemas.microsoft.com/office/drawing/2014/main" id="{2D10E575-4A23-4636-95AC-E433F99B7A58}"/>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0011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Student Completion</a:t>
            </a:r>
          </a:p>
        </p:txBody>
      </p:sp>
      <p:sp>
        <p:nvSpPr>
          <p:cNvPr id="3" name="Content Placeholder 2"/>
          <p:cNvSpPr>
            <a:spLocks noGrp="1"/>
          </p:cNvSpPr>
          <p:nvPr>
            <p:ph idx="1"/>
          </p:nvPr>
        </p:nvSpPr>
        <p:spPr/>
        <p:txBody>
          <a:bodyPr/>
          <a:lstStyle/>
          <a:p>
            <a:r>
              <a:rPr lang="en-US" dirty="0"/>
              <a:t>Cañada is not fulfilling its mission of “ensuring that all students have equitable opportunities to achieve their transfer, career education, and lifelong learning educational goals.”</a:t>
            </a:r>
          </a:p>
          <a:p>
            <a:r>
              <a:rPr lang="en-US" dirty="0"/>
              <a:t>Hispanic, low income and first generation college students are less likely to transfer than we would expect</a:t>
            </a:r>
          </a:p>
        </p:txBody>
      </p:sp>
    </p:spTree>
    <p:extLst>
      <p:ext uri="{BB962C8B-B14F-4D97-AF65-F5344CB8AC3E}">
        <p14:creationId xmlns:p14="http://schemas.microsoft.com/office/powerpoint/2010/main" val="299872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Internal Scan Part II</a:t>
            </a:r>
          </a:p>
        </p:txBody>
      </p:sp>
      <p:sp>
        <p:nvSpPr>
          <p:cNvPr id="3" name="Subtitle 2"/>
          <p:cNvSpPr>
            <a:spLocks noGrp="1"/>
          </p:cNvSpPr>
          <p:nvPr>
            <p:ph type="subTitle" idx="1"/>
          </p:nvPr>
        </p:nvSpPr>
        <p:spPr/>
        <p:txBody>
          <a:bodyPr>
            <a:normAutofit lnSpcReduction="10000"/>
          </a:bodyPr>
          <a:lstStyle/>
          <a:p>
            <a:r>
              <a:rPr lang="en-US" dirty="0"/>
              <a:t>Prepared for the Educational Master Planning Task Force</a:t>
            </a:r>
          </a:p>
          <a:p>
            <a:r>
              <a:rPr lang="en-US" dirty="0"/>
              <a:t>November 3, 2021</a:t>
            </a:r>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24832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838200" y="1825624"/>
            <a:ext cx="10817994" cy="4709929"/>
          </a:xfrm>
        </p:spPr>
        <p:txBody>
          <a:bodyPr>
            <a:normAutofit/>
          </a:bodyPr>
          <a:lstStyle/>
          <a:p>
            <a:r>
              <a:rPr lang="en-US" dirty="0"/>
              <a:t>Quick review of main takeaways from Part I</a:t>
            </a:r>
          </a:p>
          <a:p>
            <a:r>
              <a:rPr lang="en-US" dirty="0"/>
              <a:t>What can help explain these trends?</a:t>
            </a:r>
          </a:p>
          <a:p>
            <a:pPr lvl="1"/>
            <a:r>
              <a:rPr lang="en-US" dirty="0"/>
              <a:t>Understanding student journeys and changing preferences – what do our students want?</a:t>
            </a:r>
          </a:p>
          <a:p>
            <a:pPr lvl="1"/>
            <a:r>
              <a:rPr lang="en-US" dirty="0"/>
              <a:t>What might be contributing to students not completing their journeys?</a:t>
            </a:r>
          </a:p>
          <a:p>
            <a:pPr lvl="1"/>
            <a:r>
              <a:rPr lang="en-US" dirty="0"/>
              <a:t>How can we best address student needs given our resources/size/location?</a:t>
            </a:r>
          </a:p>
          <a:p>
            <a:r>
              <a:rPr lang="en-US" dirty="0"/>
              <a:t>How can these factors inform potential goals and strategies?</a:t>
            </a:r>
          </a:p>
        </p:txBody>
      </p:sp>
    </p:spTree>
    <p:extLst>
      <p:ext uri="{BB962C8B-B14F-4D97-AF65-F5344CB8AC3E}">
        <p14:creationId xmlns:p14="http://schemas.microsoft.com/office/powerpoint/2010/main" val="2653837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Trend Summary</a:t>
            </a:r>
          </a:p>
        </p:txBody>
      </p:sp>
      <p:sp>
        <p:nvSpPr>
          <p:cNvPr id="3" name="Content Placeholder 2"/>
          <p:cNvSpPr>
            <a:spLocks noGrp="1"/>
          </p:cNvSpPr>
          <p:nvPr>
            <p:ph idx="1"/>
          </p:nvPr>
        </p:nvSpPr>
        <p:spPr>
          <a:xfrm>
            <a:off x="664945" y="1835250"/>
            <a:ext cx="10817993" cy="4351338"/>
          </a:xfrm>
        </p:spPr>
        <p:txBody>
          <a:bodyPr>
            <a:normAutofit/>
          </a:bodyPr>
          <a:lstStyle/>
          <a:p>
            <a:r>
              <a:rPr lang="en-US" sz="2400" dirty="0"/>
              <a:t>Cañada’s enrollment continues to decline (COVID exacerbating pre-COVID trends)</a:t>
            </a:r>
          </a:p>
          <a:p>
            <a:r>
              <a:rPr lang="en-US" sz="2400" dirty="0"/>
              <a:t>Cañada’s share of Full Time Equivalent Students (FTES) is declining faster than at SKY and CSM which impacts the college’s funding</a:t>
            </a:r>
          </a:p>
          <a:p>
            <a:r>
              <a:rPr lang="en-US" sz="2400" dirty="0"/>
              <a:t>Fewer students are enrolling after applying</a:t>
            </a:r>
          </a:p>
          <a:p>
            <a:r>
              <a:rPr lang="en-US" sz="2400" dirty="0"/>
              <a:t>Fewer students are seeking a degree, certificate or transfer from Cañada </a:t>
            </a:r>
          </a:p>
          <a:p>
            <a:r>
              <a:rPr lang="en-US" sz="2400" dirty="0"/>
              <a:t>A greater share of Cañada’s headcount (and enrollments) are coming from SKY and CSM home campus students over time</a:t>
            </a:r>
          </a:p>
        </p:txBody>
      </p:sp>
    </p:spTree>
    <p:extLst>
      <p:ext uri="{BB962C8B-B14F-4D97-AF65-F5344CB8AC3E}">
        <p14:creationId xmlns:p14="http://schemas.microsoft.com/office/powerpoint/2010/main" val="1952812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Momentum Summary</a:t>
            </a:r>
          </a:p>
        </p:txBody>
      </p:sp>
      <p:sp>
        <p:nvSpPr>
          <p:cNvPr id="3" name="Content Placeholder 2"/>
          <p:cNvSpPr>
            <a:spLocks noGrp="1"/>
          </p:cNvSpPr>
          <p:nvPr>
            <p:ph idx="1"/>
          </p:nvPr>
        </p:nvSpPr>
        <p:spPr/>
        <p:txBody>
          <a:bodyPr>
            <a:normAutofit/>
          </a:bodyPr>
          <a:lstStyle/>
          <a:p>
            <a:r>
              <a:rPr lang="en-US" sz="2400" dirty="0"/>
              <a:t>BIPOC students continue to be negatively disproportionately impacted in terms of their course success rates at Cañada </a:t>
            </a:r>
          </a:p>
          <a:p>
            <a:r>
              <a:rPr lang="en-US" sz="2400" dirty="0"/>
              <a:t>This trend is more pronounced in online courses, even as the college is improving its overall online course success rate</a:t>
            </a:r>
          </a:p>
          <a:p>
            <a:r>
              <a:rPr lang="en-US" sz="2400" dirty="0"/>
              <a:t>Cañada’s implementation of AB 705 is yielding gains for students and is closing access and throughput gaps, but we can do better</a:t>
            </a:r>
          </a:p>
          <a:p>
            <a:r>
              <a:rPr lang="en-US" sz="2400" dirty="0"/>
              <a:t>While overall persistence rates are improving, Black non-Hispanic students continue to persist at disproportionately lower rates</a:t>
            </a:r>
          </a:p>
          <a:p>
            <a:r>
              <a:rPr lang="en-US" sz="2400" dirty="0"/>
              <a:t>Special Programs help with persistence and, to some degree, with course success</a:t>
            </a:r>
          </a:p>
          <a:p>
            <a:endParaRPr lang="en-US" sz="2400" dirty="0"/>
          </a:p>
          <a:p>
            <a:endParaRPr lang="en-US" sz="2400" dirty="0"/>
          </a:p>
          <a:p>
            <a:endParaRPr lang="en-US" sz="2400" dirty="0"/>
          </a:p>
        </p:txBody>
      </p:sp>
    </p:spTree>
    <p:extLst>
      <p:ext uri="{BB962C8B-B14F-4D97-AF65-F5344CB8AC3E}">
        <p14:creationId xmlns:p14="http://schemas.microsoft.com/office/powerpoint/2010/main" val="2129829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a:t>Student Completion Trends</a:t>
            </a:r>
          </a:p>
        </p:txBody>
      </p:sp>
    </p:spTree>
    <p:extLst>
      <p:ext uri="{BB962C8B-B14F-4D97-AF65-F5344CB8AC3E}">
        <p14:creationId xmlns:p14="http://schemas.microsoft.com/office/powerpoint/2010/main" val="3177506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College Mission</a:t>
            </a:r>
          </a:p>
        </p:txBody>
      </p:sp>
      <p:sp>
        <p:nvSpPr>
          <p:cNvPr id="3" name="Content Placeholder 2"/>
          <p:cNvSpPr>
            <a:spLocks noGrp="1"/>
          </p:cNvSpPr>
          <p:nvPr>
            <p:ph idx="1"/>
          </p:nvPr>
        </p:nvSpPr>
        <p:spPr/>
        <p:txBody>
          <a:bodyPr/>
          <a:lstStyle/>
          <a:p>
            <a:pPr marL="0" indent="0">
              <a:buNone/>
            </a:pPr>
            <a:r>
              <a:rPr lang="en-US" dirty="0"/>
              <a:t>Cañada College provides our community with a learning-centered environment, ensuring that all students have equitable opportunities to achieve their transfer, career education, and lifelong learning educational goals. The College cultivates in its students the ability to think critically and creatively, communicate effectively, reason quantitatively, and understand and appreciate different points of view within a diverse community.</a:t>
            </a:r>
          </a:p>
        </p:txBody>
      </p:sp>
    </p:spTree>
    <p:extLst>
      <p:ext uri="{BB962C8B-B14F-4D97-AF65-F5344CB8AC3E}">
        <p14:creationId xmlns:p14="http://schemas.microsoft.com/office/powerpoint/2010/main" val="3471874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34C5-9E18-4F94-9B5F-00FAE1C605B3}"/>
              </a:ext>
            </a:extLst>
          </p:cNvPr>
          <p:cNvSpPr>
            <a:spLocks noGrp="1"/>
          </p:cNvSpPr>
          <p:nvPr>
            <p:ph type="title"/>
          </p:nvPr>
        </p:nvSpPr>
        <p:spPr/>
        <p:txBody>
          <a:bodyPr/>
          <a:lstStyle/>
          <a:p>
            <a:pPr algn="ctr"/>
            <a:r>
              <a:rPr lang="en-US" dirty="0"/>
              <a:t>Cañada College 2-Year Degree Attainment</a:t>
            </a:r>
          </a:p>
        </p:txBody>
      </p:sp>
      <p:sp>
        <p:nvSpPr>
          <p:cNvPr id="3" name="TextBox 2"/>
          <p:cNvSpPr txBox="1"/>
          <p:nvPr/>
        </p:nvSpPr>
        <p:spPr>
          <a:xfrm>
            <a:off x="189471" y="6516130"/>
            <a:ext cx="9183924" cy="276999"/>
          </a:xfrm>
          <a:prstGeom prst="rect">
            <a:avLst/>
          </a:prstGeom>
          <a:noFill/>
        </p:spPr>
        <p:txBody>
          <a:bodyPr wrap="none" rtlCol="0">
            <a:spAutoFit/>
          </a:bodyPr>
          <a:lstStyle/>
          <a:p>
            <a:r>
              <a:rPr lang="en-US" sz="1200" dirty="0"/>
              <a:t>‡ The 2019-20 and 2020-21 academic years were impacted by the COVID-19 pandemic and may not be representative of a typical academic year. </a:t>
            </a:r>
          </a:p>
        </p:txBody>
      </p:sp>
      <p:graphicFrame>
        <p:nvGraphicFramePr>
          <p:cNvPr id="6" name="Chart 5"/>
          <p:cNvGraphicFramePr>
            <a:graphicFrameLocks/>
          </p:cNvGraphicFramePr>
          <p:nvPr>
            <p:custDataLst>
              <p:tags r:id="rId1"/>
            </p:custDataLst>
            <p:extLst/>
          </p:nvPr>
        </p:nvGraphicFramePr>
        <p:xfrm>
          <a:off x="631371" y="1690688"/>
          <a:ext cx="10951029" cy="43726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53612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AC8-1D52-4B8D-B161-E6484DA7AEED}"/>
              </a:ext>
            </a:extLst>
          </p:cNvPr>
          <p:cNvSpPr>
            <a:spLocks noGrp="1"/>
          </p:cNvSpPr>
          <p:nvPr>
            <p:ph type="title"/>
          </p:nvPr>
        </p:nvSpPr>
        <p:spPr/>
        <p:txBody>
          <a:bodyPr/>
          <a:lstStyle/>
          <a:p>
            <a:pPr algn="ctr"/>
            <a:r>
              <a:rPr lang="en-US" dirty="0"/>
              <a:t>Cañada College Transfer Rate as of 2020-21</a:t>
            </a:r>
          </a:p>
        </p:txBody>
      </p:sp>
      <p:graphicFrame>
        <p:nvGraphicFramePr>
          <p:cNvPr id="5" name="Chart 4"/>
          <p:cNvGraphicFramePr>
            <a:graphicFrameLocks/>
          </p:cNvGraphicFramePr>
          <p:nvPr>
            <p:custDataLst>
              <p:tags r:id="rId1"/>
            </p:custDataLst>
            <p:extLst/>
          </p:nvPr>
        </p:nvGraphicFramePr>
        <p:xfrm>
          <a:off x="468087" y="1774371"/>
          <a:ext cx="11081656" cy="46264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018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4022-284C-47DF-8062-F14BFA3095F3}"/>
              </a:ext>
            </a:extLst>
          </p:cNvPr>
          <p:cNvSpPr>
            <a:spLocks noGrp="1"/>
          </p:cNvSpPr>
          <p:nvPr>
            <p:ph type="title"/>
          </p:nvPr>
        </p:nvSpPr>
        <p:spPr>
          <a:xfrm>
            <a:off x="1490472" y="84517"/>
            <a:ext cx="8250294" cy="1325563"/>
          </a:xfrm>
        </p:spPr>
        <p:txBody>
          <a:bodyPr>
            <a:normAutofit/>
          </a:bodyPr>
          <a:lstStyle/>
          <a:p>
            <a:r>
              <a:rPr lang="en-US" sz="3200" dirty="0">
                <a:latin typeface="+mn-lt"/>
              </a:rPr>
              <a:t>One Full-time Equivalent Student (FTES) =  4+ students enrolled in 6 units or less</a:t>
            </a:r>
          </a:p>
        </p:txBody>
      </p:sp>
      <p:graphicFrame>
        <p:nvGraphicFramePr>
          <p:cNvPr id="5" name="Content Placeholder 4">
            <a:extLst>
              <a:ext uri="{FF2B5EF4-FFF2-40B4-BE49-F238E27FC236}">
                <a16:creationId xmlns:a16="http://schemas.microsoft.com/office/drawing/2014/main" id="{81CE6923-EAFA-4E9D-8A71-E73D1D3C528A}"/>
              </a:ext>
            </a:extLst>
          </p:cNvPr>
          <p:cNvGraphicFramePr>
            <a:graphicFrameLocks noGrp="1"/>
          </p:cNvGraphicFramePr>
          <p:nvPr>
            <p:ph idx="1"/>
            <p:custDataLst>
              <p:tags r:id="rId1"/>
            </p:custDataLst>
            <p:extLst/>
          </p:nvPr>
        </p:nvGraphicFramePr>
        <p:xfrm>
          <a:off x="904875" y="1017524"/>
          <a:ext cx="11015472"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Image result for person shape">
            <a:extLst>
              <a:ext uri="{FF2B5EF4-FFF2-40B4-BE49-F238E27FC236}">
                <a16:creationId xmlns:a16="http://schemas.microsoft.com/office/drawing/2014/main" id="{6C9A4E1B-4927-4344-8003-219F10D6D8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1992" y="4421288"/>
            <a:ext cx="487680" cy="4876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55554F3-B9A6-4AAB-9C09-58E28125FFE0}"/>
              </a:ext>
            </a:extLst>
          </p:cNvPr>
          <p:cNvCxnSpPr/>
          <p:nvPr/>
        </p:nvCxnSpPr>
        <p:spPr>
          <a:xfrm>
            <a:off x="1167765" y="4982120"/>
            <a:ext cx="1011555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1C2154D3-1083-4BF4-9523-E5DBF2B1BA14}"/>
              </a:ext>
            </a:extLst>
          </p:cNvPr>
          <p:cNvGrpSpPr/>
          <p:nvPr/>
        </p:nvGrpSpPr>
        <p:grpSpPr>
          <a:xfrm>
            <a:off x="4241292" y="4032668"/>
            <a:ext cx="487680" cy="876300"/>
            <a:chOff x="3905250" y="5000625"/>
            <a:chExt cx="487680" cy="876300"/>
          </a:xfrm>
        </p:grpSpPr>
        <p:pic>
          <p:nvPicPr>
            <p:cNvPr id="7" name="Picture 2" descr="Image result for person shape">
              <a:extLst>
                <a:ext uri="{FF2B5EF4-FFF2-40B4-BE49-F238E27FC236}">
                  <a16:creationId xmlns:a16="http://schemas.microsoft.com/office/drawing/2014/main" id="{7A79AB69-0FAF-4614-804C-DB019137F7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52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erson shape">
              <a:extLst>
                <a:ext uri="{FF2B5EF4-FFF2-40B4-BE49-F238E27FC236}">
                  <a16:creationId xmlns:a16="http://schemas.microsoft.com/office/drawing/2014/main" id="{B39867F1-533C-4FB4-9701-DCEACE2089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313" b="1"/>
            <a:stretch/>
          </p:blipFill>
          <p:spPr bwMode="auto">
            <a:xfrm>
              <a:off x="3905250" y="5000625"/>
              <a:ext cx="487680" cy="388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9BFEF4-8CA4-4193-BE7C-09AF4E33BCA3}"/>
              </a:ext>
            </a:extLst>
          </p:cNvPr>
          <p:cNvGrpSpPr/>
          <p:nvPr/>
        </p:nvGrpSpPr>
        <p:grpSpPr>
          <a:xfrm>
            <a:off x="6260592" y="3310990"/>
            <a:ext cx="487680" cy="1597978"/>
            <a:chOff x="5924550" y="4278947"/>
            <a:chExt cx="487680" cy="1597978"/>
          </a:xfrm>
        </p:grpSpPr>
        <p:pic>
          <p:nvPicPr>
            <p:cNvPr id="9" name="Picture 2" descr="Image result for person shape">
              <a:extLst>
                <a:ext uri="{FF2B5EF4-FFF2-40B4-BE49-F238E27FC236}">
                  <a16:creationId xmlns:a16="http://schemas.microsoft.com/office/drawing/2014/main" id="{6901741E-9D23-4A41-8762-D1C37BC1FB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rson shape">
              <a:extLst>
                <a:ext uri="{FF2B5EF4-FFF2-40B4-BE49-F238E27FC236}">
                  <a16:creationId xmlns:a16="http://schemas.microsoft.com/office/drawing/2014/main" id="{F4D4D111-1F02-47AB-B2E8-9104B371E8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erson shape">
              <a:extLst>
                <a:ext uri="{FF2B5EF4-FFF2-40B4-BE49-F238E27FC236}">
                  <a16:creationId xmlns:a16="http://schemas.microsoft.com/office/drawing/2014/main" id="{2ABA3DF9-F97B-459D-B728-D3CCFC06A0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44138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rson shape">
              <a:extLst>
                <a:ext uri="{FF2B5EF4-FFF2-40B4-BE49-F238E27FC236}">
                  <a16:creationId xmlns:a16="http://schemas.microsoft.com/office/drawing/2014/main" id="{7A2C3BD9-F9FB-4B0E-B72F-0B227FCBDCA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331"/>
            <a:stretch/>
          </p:blipFill>
          <p:spPr bwMode="auto">
            <a:xfrm>
              <a:off x="5924550" y="4278947"/>
              <a:ext cx="487680" cy="13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3D3100F8-AB36-4D52-A65D-0CE66EA6F213}"/>
              </a:ext>
            </a:extLst>
          </p:cNvPr>
          <p:cNvGrpSpPr/>
          <p:nvPr/>
        </p:nvGrpSpPr>
        <p:grpSpPr>
          <a:xfrm>
            <a:off x="8279892" y="2185773"/>
            <a:ext cx="487680" cy="2723195"/>
            <a:chOff x="7943850" y="3153730"/>
            <a:chExt cx="487680" cy="2723195"/>
          </a:xfrm>
        </p:grpSpPr>
        <p:pic>
          <p:nvPicPr>
            <p:cNvPr id="13" name="Picture 2" descr="Image result for person shape">
              <a:extLst>
                <a:ext uri="{FF2B5EF4-FFF2-40B4-BE49-F238E27FC236}">
                  <a16:creationId xmlns:a16="http://schemas.microsoft.com/office/drawing/2014/main" id="{DEEF3B2F-339D-464E-B2CB-1A3A4BD983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erson shape">
              <a:extLst>
                <a:ext uri="{FF2B5EF4-FFF2-40B4-BE49-F238E27FC236}">
                  <a16:creationId xmlns:a16="http://schemas.microsoft.com/office/drawing/2014/main" id="{B50E40D7-2626-4EF4-A6C2-1FDD4F44C0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person shape">
              <a:extLst>
                <a:ext uri="{FF2B5EF4-FFF2-40B4-BE49-F238E27FC236}">
                  <a16:creationId xmlns:a16="http://schemas.microsoft.com/office/drawing/2014/main" id="{71D24011-FBE8-4B60-8387-8856E92559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shape">
              <a:extLst>
                <a:ext uri="{FF2B5EF4-FFF2-40B4-BE49-F238E27FC236}">
                  <a16:creationId xmlns:a16="http://schemas.microsoft.com/office/drawing/2014/main" id="{C78A7844-CF3F-4EB9-859A-08F86F839A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392620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shape">
              <a:extLst>
                <a:ext uri="{FF2B5EF4-FFF2-40B4-BE49-F238E27FC236}">
                  <a16:creationId xmlns:a16="http://schemas.microsoft.com/office/drawing/2014/main" id="{05903F23-24CD-4217-A97E-901146BC56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343852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erson shape">
              <a:extLst>
                <a:ext uri="{FF2B5EF4-FFF2-40B4-BE49-F238E27FC236}">
                  <a16:creationId xmlns:a16="http://schemas.microsoft.com/office/drawing/2014/main" id="{FE232CA6-3869-48FC-A94A-383084EA67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603"/>
            <a:stretch/>
          </p:blipFill>
          <p:spPr bwMode="auto">
            <a:xfrm>
              <a:off x="7943850" y="3153730"/>
              <a:ext cx="487680" cy="284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F7A49B6-4C63-43B1-A405-2B97E980F7A3}"/>
              </a:ext>
            </a:extLst>
          </p:cNvPr>
          <p:cNvGrpSpPr/>
          <p:nvPr/>
        </p:nvGrpSpPr>
        <p:grpSpPr>
          <a:xfrm>
            <a:off x="10299192" y="-92775"/>
            <a:ext cx="489585" cy="4991740"/>
            <a:chOff x="9963150" y="875182"/>
            <a:chExt cx="489585" cy="4991740"/>
          </a:xfrm>
        </p:grpSpPr>
        <p:pic>
          <p:nvPicPr>
            <p:cNvPr id="19" name="Picture 2" descr="Image result for person shape">
              <a:extLst>
                <a:ext uri="{FF2B5EF4-FFF2-40B4-BE49-F238E27FC236}">
                  <a16:creationId xmlns:a16="http://schemas.microsoft.com/office/drawing/2014/main" id="{E859E63D-F516-4124-A0D1-0AF018ACA9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53792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rson shape">
              <a:extLst>
                <a:ext uri="{FF2B5EF4-FFF2-40B4-BE49-F238E27FC236}">
                  <a16:creationId xmlns:a16="http://schemas.microsoft.com/office/drawing/2014/main" id="{2AB660CE-14C7-4243-9ADB-12335D07F1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5055"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person shape">
              <a:extLst>
                <a:ext uri="{FF2B5EF4-FFF2-40B4-BE49-F238E27FC236}">
                  <a16:creationId xmlns:a16="http://schemas.microsoft.com/office/drawing/2014/main" id="{92A597BE-8422-44D1-B375-17690B0020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person shape">
              <a:extLst>
                <a:ext uri="{FF2B5EF4-FFF2-40B4-BE49-F238E27FC236}">
                  <a16:creationId xmlns:a16="http://schemas.microsoft.com/office/drawing/2014/main" id="{034271B8-6703-4AF3-A73B-5F38A0CF9E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39262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erson shape">
              <a:extLst>
                <a:ext uri="{FF2B5EF4-FFF2-40B4-BE49-F238E27FC236}">
                  <a16:creationId xmlns:a16="http://schemas.microsoft.com/office/drawing/2014/main" id="{D89AB5C2-B31C-4CBC-A987-92E381B6B4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34385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person shape">
              <a:extLst>
                <a:ext uri="{FF2B5EF4-FFF2-40B4-BE49-F238E27FC236}">
                  <a16:creationId xmlns:a16="http://schemas.microsoft.com/office/drawing/2014/main" id="{26D8025A-06B9-4AA0-8EC1-CF8BE9EACE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296084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person shape">
              <a:extLst>
                <a:ext uri="{FF2B5EF4-FFF2-40B4-BE49-F238E27FC236}">
                  <a16:creationId xmlns:a16="http://schemas.microsoft.com/office/drawing/2014/main" id="{7DAEB3A4-99B2-4A53-8B32-65D82EA16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247316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erson shape">
              <a:extLst>
                <a:ext uri="{FF2B5EF4-FFF2-40B4-BE49-F238E27FC236}">
                  <a16:creationId xmlns:a16="http://schemas.microsoft.com/office/drawing/2014/main" id="{9106895E-3F7B-4924-9DFC-1AB25EB82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98548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person shape">
              <a:extLst>
                <a:ext uri="{FF2B5EF4-FFF2-40B4-BE49-F238E27FC236}">
                  <a16:creationId xmlns:a16="http://schemas.microsoft.com/office/drawing/2014/main" id="{89D300C3-E3CF-4808-A632-A494038CBF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49780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person shape">
              <a:extLst>
                <a:ext uri="{FF2B5EF4-FFF2-40B4-BE49-F238E27FC236}">
                  <a16:creationId xmlns:a16="http://schemas.microsoft.com/office/drawing/2014/main" id="{C7DE2277-551D-4BCC-9E2D-B8F5F70C49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0101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person shape">
              <a:extLst>
                <a:ext uri="{FF2B5EF4-FFF2-40B4-BE49-F238E27FC236}">
                  <a16:creationId xmlns:a16="http://schemas.microsoft.com/office/drawing/2014/main" id="{E5A4622B-D162-408D-8F3D-19FFF6C4E0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649"/>
            <a:stretch/>
          </p:blipFill>
          <p:spPr bwMode="auto">
            <a:xfrm>
              <a:off x="9963150" y="875182"/>
              <a:ext cx="487680" cy="138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241292" y="5803772"/>
            <a:ext cx="3955698" cy="461665"/>
          </a:xfrm>
          <a:prstGeom prst="rect">
            <a:avLst/>
          </a:prstGeom>
          <a:noFill/>
        </p:spPr>
        <p:txBody>
          <a:bodyPr wrap="none" rtlCol="0">
            <a:spAutoFit/>
          </a:bodyPr>
          <a:lstStyle/>
          <a:p>
            <a:r>
              <a:rPr lang="en-US" sz="2400" dirty="0"/>
              <a:t>Units taken per academic year</a:t>
            </a:r>
          </a:p>
        </p:txBody>
      </p:sp>
      <p:sp>
        <p:nvSpPr>
          <p:cNvPr id="33" name="TextBox 32"/>
          <p:cNvSpPr txBox="1"/>
          <p:nvPr/>
        </p:nvSpPr>
        <p:spPr>
          <a:xfrm rot="16200000">
            <a:off x="-2109058" y="2826192"/>
            <a:ext cx="5123134" cy="369332"/>
          </a:xfrm>
          <a:prstGeom prst="rect">
            <a:avLst/>
          </a:prstGeom>
          <a:noFill/>
        </p:spPr>
        <p:txBody>
          <a:bodyPr wrap="none" rtlCol="0">
            <a:spAutoFit/>
          </a:bodyPr>
          <a:lstStyle/>
          <a:p>
            <a:r>
              <a:rPr lang="en-US" dirty="0"/>
              <a:t># of students needed to equal one full-time student</a:t>
            </a:r>
          </a:p>
        </p:txBody>
      </p:sp>
    </p:spTree>
    <p:extLst>
      <p:ext uri="{BB962C8B-B14F-4D97-AF65-F5344CB8AC3E}">
        <p14:creationId xmlns:p14="http://schemas.microsoft.com/office/powerpoint/2010/main" val="12043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1180" y="248860"/>
            <a:ext cx="9689432" cy="5860639"/>
          </a:xfrm>
          <a:prstGeom prst="rect">
            <a:avLst/>
          </a:prstGeom>
        </p:spPr>
      </p:pic>
      <p:sp>
        <p:nvSpPr>
          <p:cNvPr id="3" name="Rectangle 2"/>
          <p:cNvSpPr/>
          <p:nvPr/>
        </p:nvSpPr>
        <p:spPr>
          <a:xfrm>
            <a:off x="745957" y="6109499"/>
            <a:ext cx="11149263" cy="861774"/>
          </a:xfrm>
          <a:prstGeom prst="rect">
            <a:avLst/>
          </a:prstGeom>
        </p:spPr>
        <p:txBody>
          <a:bodyPr wrap="square">
            <a:spAutoFit/>
          </a:bodyPr>
          <a:lstStyle/>
          <a:p>
            <a:pPr indent="457200"/>
            <a:r>
              <a:rPr lang="en-US" sz="1200" dirty="0">
                <a:solidFill>
                  <a:srgbClr val="000000"/>
                </a:solidFill>
              </a:rPr>
              <a:t>When comparing the subset of students (a cohort that first enrolled in Fall 2015) who transferred within four years of starting to the overall cohort some subgroups are less likely to transfer than others. All of our older students (23+) were less likely to transfer than their younger counterparts. Additionally our Hispanic students were less likely to have transferred than their peers. Low income and first generation student groups were also less likely to transfer than their peers. There was no difference in transfer across gender.  Source:  </a:t>
            </a:r>
            <a:r>
              <a:rPr lang="en-US" sz="1200" dirty="0">
                <a:solidFill>
                  <a:srgbClr val="000000"/>
                </a:solidFill>
                <a:hlinkClick r:id="rId3"/>
              </a:rPr>
              <a:t>Ca</a:t>
            </a:r>
            <a:r>
              <a:rPr lang="en-US" sz="1200" dirty="0">
                <a:solidFill>
                  <a:prstClr val="black">
                    <a:lumMod val="65000"/>
                    <a:lumOff val="35000"/>
                  </a:prstClr>
                </a:solidFill>
                <a:hlinkClick r:id="rId3"/>
              </a:rPr>
              <a:t>ñ</a:t>
            </a:r>
            <a:r>
              <a:rPr lang="en-US" sz="1200" dirty="0">
                <a:solidFill>
                  <a:srgbClr val="000000"/>
                </a:solidFill>
                <a:hlinkClick r:id="rId3"/>
              </a:rPr>
              <a:t>ada College Transfer Services Plan:  2021-24.</a:t>
            </a:r>
            <a:endParaRPr lang="en-US" sz="1200" dirty="0"/>
          </a:p>
        </p:txBody>
      </p:sp>
    </p:spTree>
    <p:extLst>
      <p:ext uri="{BB962C8B-B14F-4D97-AF65-F5344CB8AC3E}">
        <p14:creationId xmlns:p14="http://schemas.microsoft.com/office/powerpoint/2010/main" val="1219772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517"/>
            <a:ext cx="10515600" cy="1325563"/>
          </a:xfrm>
        </p:spPr>
        <p:txBody>
          <a:bodyPr/>
          <a:lstStyle/>
          <a:p>
            <a:pPr algn="ctr"/>
            <a:r>
              <a:rPr lang="en-US" dirty="0"/>
              <a:t>Transfer journey of Fall 2015 first-time cohort</a:t>
            </a:r>
          </a:p>
        </p:txBody>
      </p:sp>
      <p:sp>
        <p:nvSpPr>
          <p:cNvPr id="3" name="Content Placeholder 2"/>
          <p:cNvSpPr>
            <a:spLocks noGrp="1"/>
          </p:cNvSpPr>
          <p:nvPr>
            <p:ph idx="1"/>
          </p:nvPr>
        </p:nvSpPr>
        <p:spPr/>
        <p:txBody>
          <a:bodyPr/>
          <a:lstStyle/>
          <a:p>
            <a:endParaRPr lang="en-US"/>
          </a:p>
        </p:txBody>
      </p:sp>
      <p:pic>
        <p:nvPicPr>
          <p:cNvPr id="4" name="Picture 3">
            <a:hlinkClick r:id="rId2"/>
          </p:cNvPr>
          <p:cNvPicPr>
            <a:picLocks noChangeAspect="1"/>
          </p:cNvPicPr>
          <p:nvPr/>
        </p:nvPicPr>
        <p:blipFill>
          <a:blip r:embed="rId3"/>
          <a:stretch>
            <a:fillRect/>
          </a:stretch>
        </p:blipFill>
        <p:spPr>
          <a:xfrm>
            <a:off x="-1" y="1310536"/>
            <a:ext cx="12327069" cy="5261633"/>
          </a:xfrm>
          <a:prstGeom prst="rect">
            <a:avLst/>
          </a:prstGeom>
        </p:spPr>
      </p:pic>
    </p:spTree>
    <p:extLst>
      <p:ext uri="{BB962C8B-B14F-4D97-AF65-F5344CB8AC3E}">
        <p14:creationId xmlns:p14="http://schemas.microsoft.com/office/powerpoint/2010/main" val="729458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Student Completion</a:t>
            </a:r>
          </a:p>
        </p:txBody>
      </p:sp>
      <p:sp>
        <p:nvSpPr>
          <p:cNvPr id="3" name="Content Placeholder 2"/>
          <p:cNvSpPr>
            <a:spLocks noGrp="1"/>
          </p:cNvSpPr>
          <p:nvPr>
            <p:ph idx="1"/>
          </p:nvPr>
        </p:nvSpPr>
        <p:spPr/>
        <p:txBody>
          <a:bodyPr>
            <a:normAutofit/>
          </a:bodyPr>
          <a:lstStyle/>
          <a:p>
            <a:r>
              <a:rPr lang="en-US" sz="2400" dirty="0"/>
              <a:t>Cañada is not fulfilling its mission of “ensuring that all students have equitable opportunities to achieve their transfer, career education, and lifelong learning educational goals.”</a:t>
            </a:r>
          </a:p>
          <a:p>
            <a:r>
              <a:rPr lang="en-US" sz="2400" dirty="0"/>
              <a:t>Hispanic, low income and first generation college students are less likely to transfer than we would expect</a:t>
            </a:r>
          </a:p>
        </p:txBody>
      </p:sp>
    </p:spTree>
    <p:extLst>
      <p:ext uri="{BB962C8B-B14F-4D97-AF65-F5344CB8AC3E}">
        <p14:creationId xmlns:p14="http://schemas.microsoft.com/office/powerpoint/2010/main" val="2068827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4903" y="-2278914"/>
            <a:ext cx="11402194" cy="11402194"/>
          </a:xfrm>
          <a:prstGeom prst="rect">
            <a:avLst/>
          </a:prstGeom>
        </p:spPr>
      </p:pic>
    </p:spTree>
    <p:extLst>
      <p:ext uri="{BB962C8B-B14F-4D97-AF65-F5344CB8AC3E}">
        <p14:creationId xmlns:p14="http://schemas.microsoft.com/office/powerpoint/2010/main" val="2773232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1325" y="392476"/>
            <a:ext cx="7670919" cy="6143235"/>
          </a:xfrm>
          <a:prstGeom prst="rect">
            <a:avLst/>
          </a:prstGeom>
        </p:spPr>
      </p:pic>
    </p:spTree>
    <p:extLst>
      <p:ext uri="{BB962C8B-B14F-4D97-AF65-F5344CB8AC3E}">
        <p14:creationId xmlns:p14="http://schemas.microsoft.com/office/powerpoint/2010/main" val="1460877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21E2-4F2F-48C4-AA6D-DEDF50AAA1D0}"/>
              </a:ext>
            </a:extLst>
          </p:cNvPr>
          <p:cNvSpPr>
            <a:spLocks noGrp="1"/>
          </p:cNvSpPr>
          <p:nvPr>
            <p:ph type="title"/>
          </p:nvPr>
        </p:nvSpPr>
        <p:spPr/>
        <p:txBody>
          <a:bodyPr/>
          <a:lstStyle/>
          <a:p>
            <a:pPr algn="ctr"/>
            <a:r>
              <a:rPr lang="en-US" dirty="0"/>
              <a:t>Why are these trends happening?</a:t>
            </a:r>
          </a:p>
        </p:txBody>
      </p:sp>
      <p:sp>
        <p:nvSpPr>
          <p:cNvPr id="3" name="Content Placeholder 2">
            <a:extLst>
              <a:ext uri="{FF2B5EF4-FFF2-40B4-BE49-F238E27FC236}">
                <a16:creationId xmlns:a16="http://schemas.microsoft.com/office/drawing/2014/main" id="{1CCAA8E7-5C0E-47F9-B5DE-0BBE61D0167A}"/>
              </a:ext>
            </a:extLst>
          </p:cNvPr>
          <p:cNvSpPr>
            <a:spLocks noGrp="1"/>
          </p:cNvSpPr>
          <p:nvPr>
            <p:ph type="body" idx="1"/>
          </p:nvPr>
        </p:nvSpPr>
        <p:spPr>
          <a:xfrm>
            <a:off x="839788" y="1463447"/>
            <a:ext cx="5157787" cy="823912"/>
          </a:xfrm>
        </p:spPr>
        <p:txBody>
          <a:bodyPr>
            <a:normAutofit/>
          </a:bodyPr>
          <a:lstStyle/>
          <a:p>
            <a:r>
              <a:rPr lang="en-US" dirty="0"/>
              <a:t>Internal factors</a:t>
            </a:r>
          </a:p>
        </p:txBody>
      </p:sp>
      <p:sp>
        <p:nvSpPr>
          <p:cNvPr id="5" name="Content Placeholder 4"/>
          <p:cNvSpPr>
            <a:spLocks noGrp="1"/>
          </p:cNvSpPr>
          <p:nvPr>
            <p:ph sz="half" idx="2"/>
          </p:nvPr>
        </p:nvSpPr>
        <p:spPr/>
        <p:txBody>
          <a:bodyPr>
            <a:normAutofit/>
          </a:bodyPr>
          <a:lstStyle/>
          <a:p>
            <a:r>
              <a:rPr lang="en-US" dirty="0"/>
              <a:t>Our size? </a:t>
            </a:r>
          </a:p>
          <a:p>
            <a:r>
              <a:rPr lang="en-US" dirty="0"/>
              <a:t>Our location?</a:t>
            </a:r>
          </a:p>
          <a:p>
            <a:r>
              <a:rPr lang="en-US" dirty="0"/>
              <a:t>Our schedule?</a:t>
            </a:r>
          </a:p>
          <a:p>
            <a:r>
              <a:rPr lang="en-US" dirty="0"/>
              <a:t>Our choices of instructional modality?</a:t>
            </a:r>
          </a:p>
          <a:p>
            <a:r>
              <a:rPr lang="en-US" dirty="0"/>
              <a:t>Do students feel sufficiently connected to and supported by the campus?  Even online?</a:t>
            </a:r>
          </a:p>
          <a:p>
            <a:endParaRPr lang="en-US" dirty="0"/>
          </a:p>
        </p:txBody>
      </p:sp>
      <p:sp>
        <p:nvSpPr>
          <p:cNvPr id="6" name="Text Placeholder 5"/>
          <p:cNvSpPr>
            <a:spLocks noGrp="1"/>
          </p:cNvSpPr>
          <p:nvPr>
            <p:ph type="body" sz="quarter" idx="3"/>
          </p:nvPr>
        </p:nvSpPr>
        <p:spPr>
          <a:xfrm>
            <a:off x="6172200" y="1463447"/>
            <a:ext cx="5183188" cy="823912"/>
          </a:xfrm>
        </p:spPr>
        <p:txBody>
          <a:bodyPr/>
          <a:lstStyle/>
          <a:p>
            <a:r>
              <a:rPr lang="en-US" dirty="0"/>
              <a:t>External factors</a:t>
            </a:r>
          </a:p>
        </p:txBody>
      </p:sp>
      <p:sp>
        <p:nvSpPr>
          <p:cNvPr id="7" name="Content Placeholder 6"/>
          <p:cNvSpPr>
            <a:spLocks noGrp="1"/>
          </p:cNvSpPr>
          <p:nvPr>
            <p:ph sz="quarter" idx="4"/>
          </p:nvPr>
        </p:nvSpPr>
        <p:spPr/>
        <p:txBody>
          <a:bodyPr>
            <a:normAutofit/>
          </a:bodyPr>
          <a:lstStyle/>
          <a:p>
            <a:r>
              <a:rPr lang="en-US" dirty="0"/>
              <a:t>It’s really expensive to live here and students work many hours</a:t>
            </a:r>
          </a:p>
          <a:p>
            <a:r>
              <a:rPr lang="en-US" dirty="0"/>
              <a:t>Students have other obligations beyond working that get in the way of taking more classes (family, care-giving, </a:t>
            </a:r>
            <a:r>
              <a:rPr lang="en-US" dirty="0" err="1"/>
              <a:t>etc</a:t>
            </a:r>
            <a:r>
              <a:rPr lang="en-US" dirty="0"/>
              <a:t>)</a:t>
            </a:r>
          </a:p>
          <a:p>
            <a:endParaRPr lang="en-US" dirty="0"/>
          </a:p>
          <a:p>
            <a:endParaRPr lang="en-US" dirty="0"/>
          </a:p>
        </p:txBody>
      </p:sp>
      <p:sp>
        <p:nvSpPr>
          <p:cNvPr id="4" name="Content Placeholder 2">
            <a:extLst>
              <a:ext uri="{FF2B5EF4-FFF2-40B4-BE49-F238E27FC236}">
                <a16:creationId xmlns:a16="http://schemas.microsoft.com/office/drawing/2014/main" id="{1CCAA8E7-5C0E-47F9-B5DE-0BBE61D0167A}"/>
              </a:ext>
            </a:extLst>
          </p:cNvPr>
          <p:cNvSpPr txBox="1">
            <a:spLocks/>
          </p:cNvSpPr>
          <p:nvPr/>
        </p:nvSpPr>
        <p:spPr>
          <a:xfrm>
            <a:off x="6265889" y="1825625"/>
            <a:ext cx="54276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26258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788" y="1690688"/>
            <a:ext cx="5699234" cy="4351338"/>
          </a:xfrm>
        </p:spPr>
        <p:txBody>
          <a:bodyPr>
            <a:normAutofit fontScale="92500" lnSpcReduction="10000"/>
          </a:bodyPr>
          <a:lstStyle/>
          <a:p>
            <a:r>
              <a:rPr lang="en-US" dirty="0"/>
              <a:t>COVID-19 and the increase in online offerings District-wide</a:t>
            </a:r>
          </a:p>
          <a:p>
            <a:pPr lvl="1"/>
            <a:r>
              <a:rPr lang="en-US" dirty="0"/>
              <a:t>Pre-pandemic, CAN could boost enrollment by putting courses online and tapping SKY and CSM students</a:t>
            </a:r>
          </a:p>
          <a:p>
            <a:r>
              <a:rPr lang="en-US" dirty="0"/>
              <a:t>Changing student preferences</a:t>
            </a:r>
          </a:p>
          <a:p>
            <a:pPr lvl="1"/>
            <a:r>
              <a:rPr lang="en-US" dirty="0"/>
              <a:t>Desire for a mix of in-person and online modalities to help manage their work/school/life balance</a:t>
            </a:r>
          </a:p>
          <a:p>
            <a:pPr lvl="1"/>
            <a:r>
              <a:rPr lang="en-US" dirty="0"/>
              <a:t>SWIRL is more possible</a:t>
            </a:r>
          </a:p>
          <a:p>
            <a:r>
              <a:rPr lang="en-US" dirty="0"/>
              <a:t>Economic realities:  Cañada students (especially part-time students) are working longer hours for pay </a:t>
            </a:r>
          </a:p>
        </p:txBody>
      </p:sp>
      <p:sp>
        <p:nvSpPr>
          <p:cNvPr id="6" name="Title 1">
            <a:extLst>
              <a:ext uri="{FF2B5EF4-FFF2-40B4-BE49-F238E27FC236}">
                <a16:creationId xmlns:a16="http://schemas.microsoft.com/office/drawing/2014/main" id="{A58E21E2-4F2F-48C4-AA6D-DEDF50AAA1D0}"/>
              </a:ext>
            </a:extLst>
          </p:cNvPr>
          <p:cNvSpPr>
            <a:spLocks noGrp="1"/>
          </p:cNvSpPr>
          <p:nvPr>
            <p:ph type="title"/>
          </p:nvPr>
        </p:nvSpPr>
        <p:spPr>
          <a:xfrm>
            <a:off x="839788" y="365125"/>
            <a:ext cx="10515600" cy="1325563"/>
          </a:xfrm>
        </p:spPr>
        <p:txBody>
          <a:bodyPr/>
          <a:lstStyle/>
          <a:p>
            <a:pPr algn="ctr"/>
            <a:r>
              <a:rPr lang="en-US" dirty="0"/>
              <a:t>Why are these trends happening?</a:t>
            </a:r>
          </a:p>
        </p:txBody>
      </p:sp>
      <p:pic>
        <p:nvPicPr>
          <p:cNvPr id="7" name="Picture 6"/>
          <p:cNvPicPr>
            <a:picLocks noChangeAspect="1"/>
          </p:cNvPicPr>
          <p:nvPr/>
        </p:nvPicPr>
        <p:blipFill>
          <a:blip r:embed="rId2"/>
          <a:stretch>
            <a:fillRect/>
          </a:stretch>
        </p:blipFill>
        <p:spPr>
          <a:xfrm>
            <a:off x="6932558" y="2130425"/>
            <a:ext cx="4944132" cy="2966479"/>
          </a:xfrm>
          <a:prstGeom prst="rect">
            <a:avLst/>
          </a:prstGeom>
        </p:spPr>
      </p:pic>
    </p:spTree>
    <p:extLst>
      <p:ext uri="{BB962C8B-B14F-4D97-AF65-F5344CB8AC3E}">
        <p14:creationId xmlns:p14="http://schemas.microsoft.com/office/powerpoint/2010/main" val="1484136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Sometimes our challenges are also our strengths</a:t>
            </a:r>
          </a:p>
        </p:txBody>
      </p:sp>
      <p:sp>
        <p:nvSpPr>
          <p:cNvPr id="3" name="Text Placeholder 2"/>
          <p:cNvSpPr>
            <a:spLocks noGrp="1"/>
          </p:cNvSpPr>
          <p:nvPr>
            <p:ph type="body" idx="1"/>
          </p:nvPr>
        </p:nvSpPr>
        <p:spPr>
          <a:xfrm>
            <a:off x="6327875" y="1527497"/>
            <a:ext cx="5157787" cy="697043"/>
          </a:xfrm>
        </p:spPr>
        <p:txBody>
          <a:bodyPr/>
          <a:lstStyle/>
          <a:p>
            <a:pPr algn="ctr"/>
            <a:r>
              <a:rPr lang="en-US" dirty="0"/>
              <a:t>STRENGTHS</a:t>
            </a:r>
          </a:p>
        </p:txBody>
      </p:sp>
      <p:sp>
        <p:nvSpPr>
          <p:cNvPr id="4" name="Content Placeholder 3"/>
          <p:cNvSpPr>
            <a:spLocks noGrp="1"/>
          </p:cNvSpPr>
          <p:nvPr>
            <p:ph sz="half" idx="2"/>
          </p:nvPr>
        </p:nvSpPr>
        <p:spPr>
          <a:xfrm>
            <a:off x="6545232" y="2452609"/>
            <a:ext cx="5157787" cy="3684588"/>
          </a:xfrm>
        </p:spPr>
        <p:txBody>
          <a:bodyPr/>
          <a:lstStyle/>
          <a:p>
            <a:r>
              <a:rPr lang="en-US" dirty="0"/>
              <a:t>Small size – intimate, friendly</a:t>
            </a:r>
          </a:p>
          <a:p>
            <a:endParaRPr lang="en-US" sz="1800" dirty="0"/>
          </a:p>
          <a:p>
            <a:endParaRPr lang="en-US" dirty="0"/>
          </a:p>
          <a:p>
            <a:r>
              <a:rPr lang="en-US" dirty="0"/>
              <a:t>Location – beautiful campus</a:t>
            </a:r>
          </a:p>
          <a:p>
            <a:endParaRPr lang="en-US" dirty="0"/>
          </a:p>
          <a:p>
            <a:r>
              <a:rPr lang="en-US" dirty="0"/>
              <a:t>We can change our course schedule</a:t>
            </a:r>
          </a:p>
          <a:p>
            <a:endParaRPr lang="en-US" dirty="0"/>
          </a:p>
        </p:txBody>
      </p:sp>
      <p:sp>
        <p:nvSpPr>
          <p:cNvPr id="5" name="Text Placeholder 4"/>
          <p:cNvSpPr>
            <a:spLocks noGrp="1"/>
          </p:cNvSpPr>
          <p:nvPr>
            <p:ph type="body" sz="quarter" idx="3"/>
          </p:nvPr>
        </p:nvSpPr>
        <p:spPr>
          <a:xfrm>
            <a:off x="839788" y="1474147"/>
            <a:ext cx="5183188" cy="697043"/>
          </a:xfrm>
        </p:spPr>
        <p:txBody>
          <a:bodyPr/>
          <a:lstStyle/>
          <a:p>
            <a:pPr algn="ctr"/>
            <a:r>
              <a:rPr lang="en-US" dirty="0"/>
              <a:t>CHALLENGES</a:t>
            </a:r>
          </a:p>
        </p:txBody>
      </p:sp>
      <p:sp>
        <p:nvSpPr>
          <p:cNvPr id="6" name="Content Placeholder 5"/>
          <p:cNvSpPr>
            <a:spLocks noGrp="1"/>
          </p:cNvSpPr>
          <p:nvPr>
            <p:ph sz="quarter" idx="4"/>
          </p:nvPr>
        </p:nvSpPr>
        <p:spPr>
          <a:xfrm>
            <a:off x="966866" y="2452609"/>
            <a:ext cx="5578366" cy="4179504"/>
          </a:xfrm>
        </p:spPr>
        <p:txBody>
          <a:bodyPr>
            <a:normAutofit/>
          </a:bodyPr>
          <a:lstStyle/>
          <a:p>
            <a:r>
              <a:rPr lang="en-US" dirty="0"/>
              <a:t>Small size – can’t offer as many courses and programs</a:t>
            </a:r>
          </a:p>
          <a:p>
            <a:endParaRPr lang="en-US" dirty="0"/>
          </a:p>
          <a:p>
            <a:r>
              <a:rPr lang="en-US" dirty="0"/>
              <a:t>Location – hard to get to</a:t>
            </a:r>
          </a:p>
          <a:p>
            <a:endParaRPr lang="en-US" dirty="0"/>
          </a:p>
          <a:p>
            <a:r>
              <a:rPr lang="en-US" dirty="0"/>
              <a:t>We might not offer enough sections of critical courses to offer them in multiple modalities each term</a:t>
            </a:r>
          </a:p>
        </p:txBody>
      </p:sp>
      <p:cxnSp>
        <p:nvCxnSpPr>
          <p:cNvPr id="8" name="Straight Connector 7"/>
          <p:cNvCxnSpPr/>
          <p:nvPr/>
        </p:nvCxnSpPr>
        <p:spPr>
          <a:xfrm>
            <a:off x="966866" y="3670177"/>
            <a:ext cx="10275757"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6866" y="4646173"/>
            <a:ext cx="10275757" cy="14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15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our students’ journeys and shifting preferences</a:t>
            </a:r>
          </a:p>
        </p:txBody>
      </p:sp>
    </p:spTree>
    <p:extLst>
      <p:ext uri="{BB962C8B-B14F-4D97-AF65-F5344CB8AC3E}">
        <p14:creationId xmlns:p14="http://schemas.microsoft.com/office/powerpoint/2010/main" val="1034963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15600" y="391233"/>
            <a:ext cx="11360800" cy="763600"/>
          </a:xfrm>
          <a:prstGeom prst="rect">
            <a:avLst/>
          </a:prstGeom>
        </p:spPr>
        <p:txBody>
          <a:bodyPr spcFirstLastPara="1" vert="horz" wrap="square" lIns="121900" tIns="121900" rIns="121900" bIns="121900" rtlCol="0" anchor="t" anchorCtr="0">
            <a:normAutofit/>
          </a:bodyPr>
          <a:lstStyle/>
          <a:p>
            <a:pPr algn="ctr"/>
            <a:r>
              <a:rPr lang="en" sz="3600" dirty="0"/>
              <a:t>Unit Accumulation Groups in our Fall 2016 First-Time Cohort</a:t>
            </a:r>
            <a:endParaRPr sz="3600" dirty="0"/>
          </a:p>
        </p:txBody>
      </p:sp>
      <p:sp>
        <p:nvSpPr>
          <p:cNvPr id="131" name="Google Shape;131;p29"/>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sp>
        <p:nvSpPr>
          <p:cNvPr id="132" name="Google Shape;132;p29"/>
          <p:cNvSpPr txBox="1">
            <a:spLocks noGrp="1"/>
          </p:cNvSpPr>
          <p:nvPr>
            <p:ph type="body" idx="2"/>
          </p:nvPr>
        </p:nvSpPr>
        <p:spPr>
          <a:xfrm>
            <a:off x="5881573" y="1536633"/>
            <a:ext cx="6310427" cy="4555200"/>
          </a:xfrm>
          <a:prstGeom prst="rect">
            <a:avLst/>
          </a:prstGeom>
        </p:spPr>
        <p:txBody>
          <a:bodyPr spcFirstLastPara="1" vert="horz" wrap="square" lIns="121900" tIns="121900" rIns="121900" bIns="121900" rtlCol="0" anchor="t" anchorCtr="0">
            <a:noAutofit/>
          </a:bodyPr>
          <a:lstStyle/>
          <a:p>
            <a:r>
              <a:rPr lang="en" sz="2400" dirty="0"/>
              <a:t>Rapid Accumulation</a:t>
            </a:r>
            <a:endParaRPr sz="2400" dirty="0"/>
          </a:p>
          <a:p>
            <a:pPr lvl="1"/>
            <a:r>
              <a:rPr lang="en" sz="2000" dirty="0"/>
              <a:t>32% of the cohort</a:t>
            </a:r>
            <a:endParaRPr sz="2000" dirty="0"/>
          </a:p>
          <a:p>
            <a:pPr lvl="1"/>
            <a:r>
              <a:rPr lang="en" sz="2000" dirty="0"/>
              <a:t>Accumulating over 10 units per term</a:t>
            </a:r>
            <a:endParaRPr sz="2000" dirty="0"/>
          </a:p>
          <a:p>
            <a:pPr lvl="1"/>
            <a:r>
              <a:rPr lang="en" sz="2000" dirty="0"/>
              <a:t>2-3 years to completion</a:t>
            </a:r>
            <a:endParaRPr sz="2000" dirty="0"/>
          </a:p>
          <a:p>
            <a:r>
              <a:rPr lang="en" sz="2400" dirty="0"/>
              <a:t>Steady Accumulation</a:t>
            </a:r>
            <a:endParaRPr sz="2400" dirty="0"/>
          </a:p>
          <a:p>
            <a:pPr lvl="1"/>
            <a:r>
              <a:rPr lang="en" sz="2000" dirty="0"/>
              <a:t>12% of the cohort</a:t>
            </a:r>
            <a:endParaRPr sz="2000" dirty="0"/>
          </a:p>
          <a:p>
            <a:pPr lvl="1"/>
            <a:r>
              <a:rPr lang="en" sz="2000" dirty="0"/>
              <a:t>Accumulating 7-9 units per term</a:t>
            </a:r>
            <a:endParaRPr sz="2000" dirty="0"/>
          </a:p>
          <a:p>
            <a:pPr lvl="1"/>
            <a:r>
              <a:rPr lang="en" sz="2000" dirty="0"/>
              <a:t>3-4 years to completion</a:t>
            </a:r>
            <a:endParaRPr sz="2000" dirty="0"/>
          </a:p>
          <a:p>
            <a:r>
              <a:rPr lang="en" sz="2400" dirty="0"/>
              <a:t>Low Accumulation</a:t>
            </a:r>
            <a:endParaRPr sz="2400" dirty="0"/>
          </a:p>
          <a:p>
            <a:pPr lvl="1"/>
            <a:r>
              <a:rPr lang="en" sz="2000" dirty="0"/>
              <a:t>56% of the cohort</a:t>
            </a:r>
            <a:endParaRPr sz="2000" dirty="0"/>
          </a:p>
          <a:p>
            <a:pPr lvl="1"/>
            <a:r>
              <a:rPr lang="en" sz="2000" dirty="0"/>
              <a:t>Accumulating 0-5 units per term</a:t>
            </a:r>
            <a:endParaRPr sz="2000" dirty="0"/>
          </a:p>
          <a:p>
            <a:pPr lvl="1"/>
            <a:r>
              <a:rPr lang="en" sz="2000" dirty="0"/>
              <a:t>5+ years to completion</a:t>
            </a:r>
            <a:endParaRPr sz="2000" dirty="0"/>
          </a:p>
        </p:txBody>
      </p:sp>
      <p:pic>
        <p:nvPicPr>
          <p:cNvPr id="133" name="Google Shape;133;p29"/>
          <p:cNvPicPr preferRelativeResize="0"/>
          <p:nvPr/>
        </p:nvPicPr>
        <p:blipFill>
          <a:blip r:embed="rId3">
            <a:alphaModFix/>
          </a:blip>
          <a:stretch>
            <a:fillRect/>
          </a:stretch>
        </p:blipFill>
        <p:spPr>
          <a:xfrm>
            <a:off x="415600" y="1536634"/>
            <a:ext cx="5333200" cy="4480292"/>
          </a:xfrm>
          <a:prstGeom prst="rect">
            <a:avLst/>
          </a:prstGeom>
          <a:noFill/>
          <a:ln>
            <a:noFill/>
          </a:ln>
        </p:spPr>
      </p:pic>
      <p:cxnSp>
        <p:nvCxnSpPr>
          <p:cNvPr id="3" name="Straight Connector 2"/>
          <p:cNvCxnSpPr/>
          <p:nvPr/>
        </p:nvCxnSpPr>
        <p:spPr>
          <a:xfrm>
            <a:off x="9242854" y="1816443"/>
            <a:ext cx="71669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312876" y="3006811"/>
            <a:ext cx="716692" cy="0"/>
          </a:xfrm>
          <a:prstGeom prst="line">
            <a:avLst/>
          </a:prstGeom>
          <a:ln w="28575">
            <a:solidFill>
              <a:srgbClr val="E1984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54530" y="4141573"/>
            <a:ext cx="716692"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8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4022-284C-47DF-8062-F14BFA3095F3}"/>
              </a:ext>
            </a:extLst>
          </p:cNvPr>
          <p:cNvSpPr>
            <a:spLocks noGrp="1"/>
          </p:cNvSpPr>
          <p:nvPr>
            <p:ph type="title"/>
          </p:nvPr>
        </p:nvSpPr>
        <p:spPr>
          <a:xfrm>
            <a:off x="117267" y="85093"/>
            <a:ext cx="10515600" cy="1325563"/>
          </a:xfrm>
        </p:spPr>
        <p:txBody>
          <a:bodyPr>
            <a:normAutofit/>
          </a:bodyPr>
          <a:lstStyle/>
          <a:p>
            <a:r>
              <a:rPr lang="en-US" sz="3200" dirty="0">
                <a:latin typeface="+mn-lt"/>
              </a:rPr>
              <a:t>Students enrolled at CAN are taking fewer units:</a:t>
            </a:r>
            <a:br>
              <a:rPr lang="en-US" sz="3200" dirty="0">
                <a:latin typeface="+mn-lt"/>
              </a:rPr>
            </a:br>
            <a:r>
              <a:rPr lang="en-US" sz="2400" dirty="0">
                <a:latin typeface="+mn-lt"/>
              </a:rPr>
              <a:t>From 2017-21, more and more are SKY &amp; CSM students</a:t>
            </a:r>
          </a:p>
        </p:txBody>
      </p:sp>
      <p:graphicFrame>
        <p:nvGraphicFramePr>
          <p:cNvPr id="5" name="Content Placeholder 4">
            <a:extLst>
              <a:ext uri="{FF2B5EF4-FFF2-40B4-BE49-F238E27FC236}">
                <a16:creationId xmlns:a16="http://schemas.microsoft.com/office/drawing/2014/main" id="{81CE6923-EAFA-4E9D-8A71-E73D1D3C528A}"/>
              </a:ext>
            </a:extLst>
          </p:cNvPr>
          <p:cNvGraphicFramePr>
            <a:graphicFrameLocks noGrp="1"/>
          </p:cNvGraphicFramePr>
          <p:nvPr>
            <p:ph idx="1"/>
            <p:custDataLst>
              <p:tags r:id="rId1"/>
            </p:custDataLst>
            <p:extLst/>
          </p:nvPr>
        </p:nvGraphicFramePr>
        <p:xfrm>
          <a:off x="906073" y="2470564"/>
          <a:ext cx="11015472"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descr="Image result for person shape">
            <a:extLst>
              <a:ext uri="{FF2B5EF4-FFF2-40B4-BE49-F238E27FC236}">
                <a16:creationId xmlns:a16="http://schemas.microsoft.com/office/drawing/2014/main" id="{6C9A4E1B-4927-4344-8003-219F10D6D8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992" y="4421288"/>
            <a:ext cx="487680" cy="4876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55554F3-B9A6-4AAB-9C09-58E28125FFE0}"/>
              </a:ext>
            </a:extLst>
          </p:cNvPr>
          <p:cNvCxnSpPr/>
          <p:nvPr/>
        </p:nvCxnSpPr>
        <p:spPr>
          <a:xfrm>
            <a:off x="1202817" y="4975588"/>
            <a:ext cx="1011555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1C2154D3-1083-4BF4-9523-E5DBF2B1BA14}"/>
              </a:ext>
            </a:extLst>
          </p:cNvPr>
          <p:cNvGrpSpPr/>
          <p:nvPr/>
        </p:nvGrpSpPr>
        <p:grpSpPr>
          <a:xfrm>
            <a:off x="4241292" y="4032668"/>
            <a:ext cx="487680" cy="876300"/>
            <a:chOff x="3905250" y="5000625"/>
            <a:chExt cx="487680" cy="876300"/>
          </a:xfrm>
        </p:grpSpPr>
        <p:pic>
          <p:nvPicPr>
            <p:cNvPr id="7" name="Picture 2" descr="Image result for person shape">
              <a:extLst>
                <a:ext uri="{FF2B5EF4-FFF2-40B4-BE49-F238E27FC236}">
                  <a16:creationId xmlns:a16="http://schemas.microsoft.com/office/drawing/2014/main" id="{7A79AB69-0FAF-4614-804C-DB019137F7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2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erson shape">
              <a:extLst>
                <a:ext uri="{FF2B5EF4-FFF2-40B4-BE49-F238E27FC236}">
                  <a16:creationId xmlns:a16="http://schemas.microsoft.com/office/drawing/2014/main" id="{B39867F1-533C-4FB4-9701-DCEACE2089C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313" b="1"/>
            <a:stretch/>
          </p:blipFill>
          <p:spPr bwMode="auto">
            <a:xfrm>
              <a:off x="3905250" y="5000625"/>
              <a:ext cx="487680" cy="388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9BFEF4-8CA4-4193-BE7C-09AF4E33BCA3}"/>
              </a:ext>
            </a:extLst>
          </p:cNvPr>
          <p:cNvGrpSpPr/>
          <p:nvPr/>
        </p:nvGrpSpPr>
        <p:grpSpPr>
          <a:xfrm>
            <a:off x="6260592" y="3310990"/>
            <a:ext cx="487680" cy="1597978"/>
            <a:chOff x="5924550" y="4278947"/>
            <a:chExt cx="487680" cy="1597978"/>
          </a:xfrm>
        </p:grpSpPr>
        <p:pic>
          <p:nvPicPr>
            <p:cNvPr id="9" name="Picture 2" descr="Image result for person shape">
              <a:extLst>
                <a:ext uri="{FF2B5EF4-FFF2-40B4-BE49-F238E27FC236}">
                  <a16:creationId xmlns:a16="http://schemas.microsoft.com/office/drawing/2014/main" id="{6901741E-9D23-4A41-8762-D1C37BC1FB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rson shape">
              <a:extLst>
                <a:ext uri="{FF2B5EF4-FFF2-40B4-BE49-F238E27FC236}">
                  <a16:creationId xmlns:a16="http://schemas.microsoft.com/office/drawing/2014/main" id="{F4D4D111-1F02-47AB-B2E8-9104B371E8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erson shape">
              <a:extLst>
                <a:ext uri="{FF2B5EF4-FFF2-40B4-BE49-F238E27FC236}">
                  <a16:creationId xmlns:a16="http://schemas.microsoft.com/office/drawing/2014/main" id="{2ABA3DF9-F97B-459D-B728-D3CCFC06A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4138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rson shape">
              <a:extLst>
                <a:ext uri="{FF2B5EF4-FFF2-40B4-BE49-F238E27FC236}">
                  <a16:creationId xmlns:a16="http://schemas.microsoft.com/office/drawing/2014/main" id="{7A2C3BD9-F9FB-4B0E-B72F-0B227FCBDC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2331"/>
            <a:stretch/>
          </p:blipFill>
          <p:spPr bwMode="auto">
            <a:xfrm>
              <a:off x="5924550" y="4278947"/>
              <a:ext cx="487680" cy="13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3D3100F8-AB36-4D52-A65D-0CE66EA6F213}"/>
              </a:ext>
            </a:extLst>
          </p:cNvPr>
          <p:cNvGrpSpPr/>
          <p:nvPr/>
        </p:nvGrpSpPr>
        <p:grpSpPr>
          <a:xfrm>
            <a:off x="8353464" y="1663934"/>
            <a:ext cx="487680" cy="2723195"/>
            <a:chOff x="7943850" y="3153730"/>
            <a:chExt cx="487680" cy="2723195"/>
          </a:xfrm>
        </p:grpSpPr>
        <p:pic>
          <p:nvPicPr>
            <p:cNvPr id="13" name="Picture 2" descr="Image result for person shape">
              <a:extLst>
                <a:ext uri="{FF2B5EF4-FFF2-40B4-BE49-F238E27FC236}">
                  <a16:creationId xmlns:a16="http://schemas.microsoft.com/office/drawing/2014/main" id="{DEEF3B2F-339D-464E-B2CB-1A3A4BD983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erson shape">
              <a:extLst>
                <a:ext uri="{FF2B5EF4-FFF2-40B4-BE49-F238E27FC236}">
                  <a16:creationId xmlns:a16="http://schemas.microsoft.com/office/drawing/2014/main" id="{B50E40D7-2626-4EF4-A6C2-1FDD4F44C0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person shape">
              <a:extLst>
                <a:ext uri="{FF2B5EF4-FFF2-40B4-BE49-F238E27FC236}">
                  <a16:creationId xmlns:a16="http://schemas.microsoft.com/office/drawing/2014/main" id="{71D24011-FBE8-4B60-8387-8856E92559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shape">
              <a:extLst>
                <a:ext uri="{FF2B5EF4-FFF2-40B4-BE49-F238E27FC236}">
                  <a16:creationId xmlns:a16="http://schemas.microsoft.com/office/drawing/2014/main" id="{C78A7844-CF3F-4EB9-859A-08F86F839A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392620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shape">
              <a:extLst>
                <a:ext uri="{FF2B5EF4-FFF2-40B4-BE49-F238E27FC236}">
                  <a16:creationId xmlns:a16="http://schemas.microsoft.com/office/drawing/2014/main" id="{05903F23-24CD-4217-A97E-901146BC5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343852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erson shape">
              <a:extLst>
                <a:ext uri="{FF2B5EF4-FFF2-40B4-BE49-F238E27FC236}">
                  <a16:creationId xmlns:a16="http://schemas.microsoft.com/office/drawing/2014/main" id="{FE232CA6-3869-48FC-A94A-383084EA67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1603"/>
            <a:stretch/>
          </p:blipFill>
          <p:spPr bwMode="auto">
            <a:xfrm>
              <a:off x="7943850" y="3153730"/>
              <a:ext cx="487680" cy="284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F7A49B6-4C63-43B1-A405-2B97E980F7A3}"/>
              </a:ext>
            </a:extLst>
          </p:cNvPr>
          <p:cNvGrpSpPr/>
          <p:nvPr/>
        </p:nvGrpSpPr>
        <p:grpSpPr>
          <a:xfrm>
            <a:off x="10299192" y="-92775"/>
            <a:ext cx="489585" cy="4991740"/>
            <a:chOff x="9963150" y="875182"/>
            <a:chExt cx="489585" cy="4991740"/>
          </a:xfrm>
        </p:grpSpPr>
        <p:pic>
          <p:nvPicPr>
            <p:cNvPr id="19" name="Picture 2" descr="Image result for person shape">
              <a:extLst>
                <a:ext uri="{FF2B5EF4-FFF2-40B4-BE49-F238E27FC236}">
                  <a16:creationId xmlns:a16="http://schemas.microsoft.com/office/drawing/2014/main" id="{E859E63D-F516-4124-A0D1-0AF018ACA9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53792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rson shape">
              <a:extLst>
                <a:ext uri="{FF2B5EF4-FFF2-40B4-BE49-F238E27FC236}">
                  <a16:creationId xmlns:a16="http://schemas.microsoft.com/office/drawing/2014/main" id="{2AB660CE-14C7-4243-9ADB-12335D07F1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5055"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person shape">
              <a:extLst>
                <a:ext uri="{FF2B5EF4-FFF2-40B4-BE49-F238E27FC236}">
                  <a16:creationId xmlns:a16="http://schemas.microsoft.com/office/drawing/2014/main" id="{92A597BE-8422-44D1-B375-17690B0020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person shape">
              <a:extLst>
                <a:ext uri="{FF2B5EF4-FFF2-40B4-BE49-F238E27FC236}">
                  <a16:creationId xmlns:a16="http://schemas.microsoft.com/office/drawing/2014/main" id="{034271B8-6703-4AF3-A73B-5F38A0CF9E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39262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erson shape">
              <a:extLst>
                <a:ext uri="{FF2B5EF4-FFF2-40B4-BE49-F238E27FC236}">
                  <a16:creationId xmlns:a16="http://schemas.microsoft.com/office/drawing/2014/main" id="{D89AB5C2-B31C-4CBC-A987-92E381B6B4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34385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person shape">
              <a:extLst>
                <a:ext uri="{FF2B5EF4-FFF2-40B4-BE49-F238E27FC236}">
                  <a16:creationId xmlns:a16="http://schemas.microsoft.com/office/drawing/2014/main" id="{26D8025A-06B9-4AA0-8EC1-CF8BE9EACE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296084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person shape">
              <a:extLst>
                <a:ext uri="{FF2B5EF4-FFF2-40B4-BE49-F238E27FC236}">
                  <a16:creationId xmlns:a16="http://schemas.microsoft.com/office/drawing/2014/main" id="{7DAEB3A4-99B2-4A53-8B32-65D82EA16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247316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erson shape">
              <a:extLst>
                <a:ext uri="{FF2B5EF4-FFF2-40B4-BE49-F238E27FC236}">
                  <a16:creationId xmlns:a16="http://schemas.microsoft.com/office/drawing/2014/main" id="{9106895E-3F7B-4924-9DFC-1AB25EB82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98548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person shape">
              <a:extLst>
                <a:ext uri="{FF2B5EF4-FFF2-40B4-BE49-F238E27FC236}">
                  <a16:creationId xmlns:a16="http://schemas.microsoft.com/office/drawing/2014/main" id="{89D300C3-E3CF-4808-A632-A494038CBF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49780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person shape">
              <a:extLst>
                <a:ext uri="{FF2B5EF4-FFF2-40B4-BE49-F238E27FC236}">
                  <a16:creationId xmlns:a16="http://schemas.microsoft.com/office/drawing/2014/main" id="{C7DE2277-551D-4BCC-9E2D-B8F5F70C49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0101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person shape">
              <a:extLst>
                <a:ext uri="{FF2B5EF4-FFF2-40B4-BE49-F238E27FC236}">
                  <a16:creationId xmlns:a16="http://schemas.microsoft.com/office/drawing/2014/main" id="{E5A4622B-D162-408D-8F3D-19FFF6C4E0C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649"/>
            <a:stretch/>
          </p:blipFill>
          <p:spPr bwMode="auto">
            <a:xfrm>
              <a:off x="9963150" y="875182"/>
              <a:ext cx="487680" cy="13826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rot="16200000">
            <a:off x="-2093651" y="3544650"/>
            <a:ext cx="5123134" cy="369332"/>
          </a:xfrm>
          <a:prstGeom prst="rect">
            <a:avLst/>
          </a:prstGeom>
          <a:noFill/>
        </p:spPr>
        <p:txBody>
          <a:bodyPr wrap="none" rtlCol="0">
            <a:spAutoFit/>
          </a:bodyPr>
          <a:lstStyle/>
          <a:p>
            <a:r>
              <a:rPr lang="en-US" dirty="0"/>
              <a:t># of students needed to equal one full-time student</a:t>
            </a:r>
          </a:p>
        </p:txBody>
      </p:sp>
      <p:graphicFrame>
        <p:nvGraphicFramePr>
          <p:cNvPr id="36" name="Chart 35"/>
          <p:cNvGraphicFramePr>
            <a:graphicFrameLocks/>
          </p:cNvGraphicFramePr>
          <p:nvPr>
            <p:custDataLst>
              <p:tags r:id="rId2"/>
            </p:custDataLst>
            <p:extLst/>
          </p:nvPr>
        </p:nvGraphicFramePr>
        <p:xfrm>
          <a:off x="1037768" y="3798670"/>
          <a:ext cx="10752082"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89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Unit Accumulation Group by Race/Ethnicity</a:t>
            </a:r>
          </a:p>
        </p:txBody>
      </p:sp>
      <p:graphicFrame>
        <p:nvGraphicFramePr>
          <p:cNvPr id="3" name="Table 2"/>
          <p:cNvGraphicFramePr>
            <a:graphicFrameLocks noGrp="1"/>
          </p:cNvGraphicFramePr>
          <p:nvPr>
            <p:extLst/>
          </p:nvPr>
        </p:nvGraphicFramePr>
        <p:xfrm>
          <a:off x="1213888" y="1837714"/>
          <a:ext cx="10019901" cy="3365839"/>
        </p:xfrm>
        <a:graphic>
          <a:graphicData uri="http://schemas.openxmlformats.org/drawingml/2006/table">
            <a:tbl>
              <a:tblPr firstRow="1" firstCol="1" bandRow="1">
                <a:tableStyleId>{68D230F3-CF80-4859-8CE7-A43EE81993B5}</a:tableStyleId>
              </a:tblPr>
              <a:tblGrid>
                <a:gridCol w="2601568">
                  <a:extLst>
                    <a:ext uri="{9D8B030D-6E8A-4147-A177-3AD203B41FA5}">
                      <a16:colId xmlns:a16="http://schemas.microsoft.com/office/drawing/2014/main" val="2642512268"/>
                    </a:ext>
                  </a:extLst>
                </a:gridCol>
                <a:gridCol w="1528743">
                  <a:extLst>
                    <a:ext uri="{9D8B030D-6E8A-4147-A177-3AD203B41FA5}">
                      <a16:colId xmlns:a16="http://schemas.microsoft.com/office/drawing/2014/main" val="793451156"/>
                    </a:ext>
                  </a:extLst>
                </a:gridCol>
                <a:gridCol w="944035">
                  <a:extLst>
                    <a:ext uri="{9D8B030D-6E8A-4147-A177-3AD203B41FA5}">
                      <a16:colId xmlns:a16="http://schemas.microsoft.com/office/drawing/2014/main" val="2169582316"/>
                    </a:ext>
                  </a:extLst>
                </a:gridCol>
                <a:gridCol w="1528743">
                  <a:extLst>
                    <a:ext uri="{9D8B030D-6E8A-4147-A177-3AD203B41FA5}">
                      <a16:colId xmlns:a16="http://schemas.microsoft.com/office/drawing/2014/main" val="305630292"/>
                    </a:ext>
                  </a:extLst>
                </a:gridCol>
                <a:gridCol w="944035">
                  <a:extLst>
                    <a:ext uri="{9D8B030D-6E8A-4147-A177-3AD203B41FA5}">
                      <a16:colId xmlns:a16="http://schemas.microsoft.com/office/drawing/2014/main" val="2619523246"/>
                    </a:ext>
                  </a:extLst>
                </a:gridCol>
                <a:gridCol w="1309799">
                  <a:extLst>
                    <a:ext uri="{9D8B030D-6E8A-4147-A177-3AD203B41FA5}">
                      <a16:colId xmlns:a16="http://schemas.microsoft.com/office/drawing/2014/main" val="1748470914"/>
                    </a:ext>
                  </a:extLst>
                </a:gridCol>
                <a:gridCol w="1162978">
                  <a:extLst>
                    <a:ext uri="{9D8B030D-6E8A-4147-A177-3AD203B41FA5}">
                      <a16:colId xmlns:a16="http://schemas.microsoft.com/office/drawing/2014/main" val="3924869137"/>
                    </a:ext>
                  </a:extLst>
                </a:gridCol>
              </a:tblGrid>
              <a:tr h="439759">
                <a:tc>
                  <a:txBody>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68580" marR="68580" marT="0" marB="0" anchor="b"/>
                </a:tc>
                <a:tc gridSpan="2">
                  <a:txBody>
                    <a:bodyPr/>
                    <a:lstStyle/>
                    <a:p>
                      <a:pPr marL="0" marR="0" algn="ctr">
                        <a:spcBef>
                          <a:spcPts val="0"/>
                        </a:spcBef>
                        <a:spcAft>
                          <a:spcPts val="0"/>
                        </a:spcAft>
                      </a:pPr>
                      <a:r>
                        <a:rPr lang="en-US" sz="2000" dirty="0">
                          <a:effectLst/>
                        </a:rPr>
                        <a:t>Rapid</a:t>
                      </a:r>
                      <a:endParaRPr lang="en-US" sz="2000" dirty="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2000">
                          <a:effectLst/>
                        </a:rPr>
                        <a:t>Steady</a:t>
                      </a:r>
                      <a:endParaRPr lang="en-US" sz="200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2000">
                          <a:effectLst/>
                        </a:rPr>
                        <a:t>Low</a:t>
                      </a:r>
                      <a:endParaRPr lang="en-US" sz="200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87523093"/>
                  </a:ext>
                </a:extLst>
              </a:tr>
              <a:tr h="731520">
                <a:tc>
                  <a:txBody>
                    <a:bodyPr/>
                    <a:lstStyle/>
                    <a:p>
                      <a:pPr marL="0" marR="0">
                        <a:spcBef>
                          <a:spcPts val="0"/>
                        </a:spcBef>
                        <a:spcAft>
                          <a:spcPts val="0"/>
                        </a:spcAft>
                      </a:pPr>
                      <a:r>
                        <a:rPr lang="en-US" sz="2000" dirty="0">
                          <a:effectLst/>
                        </a:rPr>
                        <a:t>AANAPI</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13%</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21</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11%</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19</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54382068"/>
                  </a:ext>
                </a:extLst>
              </a:tr>
              <a:tr h="731520">
                <a:tc>
                  <a:txBody>
                    <a:bodyPr/>
                    <a:lstStyle/>
                    <a:p>
                      <a:pPr marL="0" marR="0">
                        <a:spcBef>
                          <a:spcPts val="0"/>
                        </a:spcBef>
                        <a:spcAft>
                          <a:spcPts val="0"/>
                        </a:spcAft>
                      </a:pPr>
                      <a:r>
                        <a:rPr lang="en-US" sz="2000" dirty="0">
                          <a:effectLst/>
                        </a:rPr>
                        <a:t>Hispanic</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52%</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85</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61%</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38</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80%</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237</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46408135"/>
                  </a:ext>
                </a:extLst>
              </a:tr>
              <a:tr h="731520">
                <a:tc>
                  <a:txBody>
                    <a:bodyPr/>
                    <a:lstStyle/>
                    <a:p>
                      <a:pPr marL="0" marR="0">
                        <a:spcBef>
                          <a:spcPts val="0"/>
                        </a:spcBef>
                        <a:spcAft>
                          <a:spcPts val="0"/>
                        </a:spcAft>
                      </a:pPr>
                      <a:r>
                        <a:rPr lang="en-US" sz="2000" dirty="0">
                          <a:effectLst/>
                        </a:rPr>
                        <a:t>White Non-Hispanic</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24%</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39</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21%</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13</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8%</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23</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595498285"/>
                  </a:ext>
                </a:extLst>
              </a:tr>
              <a:tr h="731520">
                <a:tc>
                  <a:txBody>
                    <a:bodyPr/>
                    <a:lstStyle/>
                    <a:p>
                      <a:pPr marL="0" marR="0">
                        <a:spcBef>
                          <a:spcPts val="0"/>
                        </a:spcBef>
                        <a:spcAft>
                          <a:spcPts val="0"/>
                        </a:spcAft>
                      </a:pPr>
                      <a:r>
                        <a:rPr lang="en-US" sz="2000" dirty="0">
                          <a:effectLst/>
                        </a:rPr>
                        <a:t>Black/Multi/Other</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12%</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19</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17</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48619592"/>
                  </a:ext>
                </a:extLst>
              </a:tr>
            </a:tbl>
          </a:graphicData>
        </a:graphic>
      </p:graphicFrame>
    </p:spTree>
    <p:extLst>
      <p:ext uri="{BB962C8B-B14F-4D97-AF65-F5344CB8AC3E}">
        <p14:creationId xmlns:p14="http://schemas.microsoft.com/office/powerpoint/2010/main" val="1014825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DA7E-1F81-4193-B7EE-174B367F4685}"/>
              </a:ext>
            </a:extLst>
          </p:cNvPr>
          <p:cNvSpPr>
            <a:spLocks noGrp="1"/>
          </p:cNvSpPr>
          <p:nvPr>
            <p:ph type="title"/>
          </p:nvPr>
        </p:nvSpPr>
        <p:spPr/>
        <p:txBody>
          <a:bodyPr/>
          <a:lstStyle/>
          <a:p>
            <a:pPr algn="ctr"/>
            <a:r>
              <a:rPr lang="en-US" dirty="0"/>
              <a:t>Unit Accumulation Group by Education Goal</a:t>
            </a:r>
          </a:p>
        </p:txBody>
      </p:sp>
      <p:graphicFrame>
        <p:nvGraphicFramePr>
          <p:cNvPr id="4" name="Content Placeholder 3">
            <a:extLst>
              <a:ext uri="{FF2B5EF4-FFF2-40B4-BE49-F238E27FC236}">
                <a16:creationId xmlns:a16="http://schemas.microsoft.com/office/drawing/2014/main" id="{682EA885-ED81-467F-97D7-387CDE94A2B2}"/>
              </a:ext>
            </a:extLst>
          </p:cNvPr>
          <p:cNvGraphicFramePr>
            <a:graphicFrameLocks noGrp="1"/>
          </p:cNvGraphicFramePr>
          <p:nvPr>
            <p:ph idx="1"/>
            <p:extLst/>
          </p:nvPr>
        </p:nvGraphicFramePr>
        <p:xfrm>
          <a:off x="1176728" y="1887918"/>
          <a:ext cx="10036065" cy="4436713"/>
        </p:xfrm>
        <a:graphic>
          <a:graphicData uri="http://schemas.openxmlformats.org/drawingml/2006/table">
            <a:tbl>
              <a:tblPr firstRow="1" firstCol="1">
                <a:tableStyleId>{68D230F3-CF80-4859-8CE7-A43EE81993B5}</a:tableStyleId>
              </a:tblPr>
              <a:tblGrid>
                <a:gridCol w="3829987">
                  <a:extLst>
                    <a:ext uri="{9D8B030D-6E8A-4147-A177-3AD203B41FA5}">
                      <a16:colId xmlns:a16="http://schemas.microsoft.com/office/drawing/2014/main" val="1547908838"/>
                    </a:ext>
                  </a:extLst>
                </a:gridCol>
                <a:gridCol w="974361">
                  <a:extLst>
                    <a:ext uri="{9D8B030D-6E8A-4147-A177-3AD203B41FA5}">
                      <a16:colId xmlns:a16="http://schemas.microsoft.com/office/drawing/2014/main" val="3114998144"/>
                    </a:ext>
                  </a:extLst>
                </a:gridCol>
                <a:gridCol w="1011836">
                  <a:extLst>
                    <a:ext uri="{9D8B030D-6E8A-4147-A177-3AD203B41FA5}">
                      <a16:colId xmlns:a16="http://schemas.microsoft.com/office/drawing/2014/main" val="1177747665"/>
                    </a:ext>
                  </a:extLst>
                </a:gridCol>
                <a:gridCol w="953928">
                  <a:extLst>
                    <a:ext uri="{9D8B030D-6E8A-4147-A177-3AD203B41FA5}">
                      <a16:colId xmlns:a16="http://schemas.microsoft.com/office/drawing/2014/main" val="4021213818"/>
                    </a:ext>
                  </a:extLst>
                </a:gridCol>
                <a:gridCol w="1146979">
                  <a:extLst>
                    <a:ext uri="{9D8B030D-6E8A-4147-A177-3AD203B41FA5}">
                      <a16:colId xmlns:a16="http://schemas.microsoft.com/office/drawing/2014/main" val="1718251485"/>
                    </a:ext>
                  </a:extLst>
                </a:gridCol>
                <a:gridCol w="1119885">
                  <a:extLst>
                    <a:ext uri="{9D8B030D-6E8A-4147-A177-3AD203B41FA5}">
                      <a16:colId xmlns:a16="http://schemas.microsoft.com/office/drawing/2014/main" val="2851304227"/>
                    </a:ext>
                  </a:extLst>
                </a:gridCol>
                <a:gridCol w="999089">
                  <a:extLst>
                    <a:ext uri="{9D8B030D-6E8A-4147-A177-3AD203B41FA5}">
                      <a16:colId xmlns:a16="http://schemas.microsoft.com/office/drawing/2014/main" val="1359021286"/>
                    </a:ext>
                  </a:extLst>
                </a:gridCol>
              </a:tblGrid>
              <a:tr h="630430">
                <a:tc>
                  <a:txBody>
                    <a:bodyPr/>
                    <a:lstStyle/>
                    <a:p>
                      <a:pPr algn="l" fontAlgn="b"/>
                      <a:r>
                        <a:rPr lang="en-US" sz="2400" b="1" i="0" u="none" strike="noStrike" dirty="0">
                          <a:solidFill>
                            <a:srgbClr val="000000"/>
                          </a:solidFill>
                          <a:effectLst/>
                          <a:latin typeface="Calibri" panose="020F0502020204030204" pitchFamily="34" charset="0"/>
                        </a:rPr>
                        <a:t>Education Goal</a:t>
                      </a:r>
                    </a:p>
                  </a:txBody>
                  <a:tcPr marL="9525" marR="9525" marT="9525" marB="0" anchor="ctr"/>
                </a:tc>
                <a:tc gridSpan="2">
                  <a:txBody>
                    <a:bodyPr/>
                    <a:lstStyle/>
                    <a:p>
                      <a:pPr algn="ctr" fontAlgn="b"/>
                      <a:r>
                        <a:rPr lang="en-US" sz="2400" u="none" strike="noStrike" dirty="0">
                          <a:effectLst/>
                        </a:rPr>
                        <a:t>Rapid</a:t>
                      </a:r>
                      <a:endParaRPr lang="en-US"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gridSpan="2">
                  <a:txBody>
                    <a:bodyPr/>
                    <a:lstStyle/>
                    <a:p>
                      <a:pPr algn="ctr" fontAlgn="b"/>
                      <a:r>
                        <a:rPr lang="en-US" sz="2400" u="none" strike="noStrike" dirty="0">
                          <a:effectLst/>
                        </a:rPr>
                        <a:t>Steady</a:t>
                      </a:r>
                      <a:endParaRPr lang="en-US"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gridSpan="2">
                  <a:txBody>
                    <a:bodyPr/>
                    <a:lstStyle/>
                    <a:p>
                      <a:pPr algn="ctr" fontAlgn="b"/>
                      <a:r>
                        <a:rPr lang="en-US" sz="2400" u="none" strike="noStrike" dirty="0">
                          <a:effectLst/>
                        </a:rPr>
                        <a:t>Low</a:t>
                      </a:r>
                      <a:endParaRPr lang="en-US"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1682192976"/>
                  </a:ext>
                </a:extLst>
              </a:tr>
              <a:tr h="959683">
                <a:tc>
                  <a:txBody>
                    <a:bodyPr/>
                    <a:lstStyle/>
                    <a:p>
                      <a:pPr algn="l" fontAlgn="b"/>
                      <a:r>
                        <a:rPr lang="en-US" sz="2400" u="none" strike="noStrike" dirty="0">
                          <a:effectLst/>
                        </a:rPr>
                        <a:t>Concurrently enrolled 4-year college</a:t>
                      </a:r>
                      <a:r>
                        <a:rPr lang="en-US" sz="2400" u="none" strike="noStrike" baseline="0" dirty="0">
                          <a:effectLst/>
                        </a:rPr>
                        <a:t> student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758765621"/>
                  </a:ext>
                </a:extLst>
              </a:tr>
              <a:tr h="764498">
                <a:tc>
                  <a:txBody>
                    <a:bodyPr/>
                    <a:lstStyle/>
                    <a:p>
                      <a:pPr algn="l" fontAlgn="b"/>
                      <a:r>
                        <a:rPr lang="en-US" sz="2400" u="none" strike="noStrike" dirty="0">
                          <a:effectLst/>
                        </a:rPr>
                        <a:t>College Preparation</a:t>
                      </a:r>
                    </a:p>
                  </a:txBody>
                  <a:tcPr marL="9525" marR="9525" marT="9525" marB="0" anchor="ctr"/>
                </a:tc>
                <a:tc>
                  <a:txBody>
                    <a:bodyPr/>
                    <a:lstStyle/>
                    <a:p>
                      <a:pPr algn="ctr" fontAlgn="b"/>
                      <a:r>
                        <a:rPr lang="en-US" sz="2800" u="none" strike="noStrike" dirty="0">
                          <a:effectLst/>
                        </a:rPr>
                        <a:t> </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 </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193637409"/>
                  </a:ext>
                </a:extLst>
              </a:tr>
              <a:tr h="659567">
                <a:tc>
                  <a:txBody>
                    <a:bodyPr/>
                    <a:lstStyle/>
                    <a:p>
                      <a:pPr algn="l" fontAlgn="b"/>
                      <a:r>
                        <a:rPr lang="en-US" sz="2400" u="none" strike="noStrike" dirty="0">
                          <a:effectLst/>
                        </a:rPr>
                        <a:t>CTE Cert/Career Development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4%</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11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438908865"/>
                  </a:ext>
                </a:extLst>
              </a:tr>
              <a:tr h="665532">
                <a:tc>
                  <a:txBody>
                    <a:bodyPr/>
                    <a:lstStyle/>
                    <a:p>
                      <a:pPr algn="l" fontAlgn="b"/>
                      <a:r>
                        <a:rPr lang="en-US" sz="2400" u="none" strike="noStrike" dirty="0">
                          <a:effectLst/>
                        </a:rPr>
                        <a:t>Degree/Transfer</a:t>
                      </a:r>
                    </a:p>
                  </a:txBody>
                  <a:tcPr marL="9525" marR="9525" marT="9525" marB="0" anchor="ctr"/>
                </a:tc>
                <a:tc>
                  <a:txBody>
                    <a:bodyPr/>
                    <a:lstStyle/>
                    <a:p>
                      <a:pPr algn="ctr" fontAlgn="b"/>
                      <a:r>
                        <a:rPr lang="en-US" sz="2800" u="none" strike="noStrike" dirty="0">
                          <a:effectLst/>
                        </a:rPr>
                        <a:t>92%</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151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76%</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47</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52%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154</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59422293"/>
                  </a:ext>
                </a:extLst>
              </a:tr>
              <a:tr h="757003">
                <a:tc>
                  <a:txBody>
                    <a:bodyPr/>
                    <a:lstStyle/>
                    <a:p>
                      <a:pPr algn="l" fontAlgn="b"/>
                      <a:r>
                        <a:rPr lang="en-US" sz="2400" u="none" strike="noStrike" dirty="0">
                          <a:effectLst/>
                        </a:rPr>
                        <a:t>Exploratory</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a:effectLst/>
                        </a:rPr>
                        <a:t>6%</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1">
                        <a:lumMod val="20000"/>
                        <a:lumOff val="80000"/>
                      </a:schemeClr>
                    </a:solidFill>
                  </a:tcPr>
                </a:tc>
                <a:tc>
                  <a:txBody>
                    <a:bodyPr/>
                    <a:lstStyle/>
                    <a:p>
                      <a:pPr algn="ctr" fontAlgn="b"/>
                      <a:r>
                        <a:rPr lang="en-US" sz="2800" u="none" strike="noStrike" dirty="0">
                          <a:effectLst/>
                        </a:rPr>
                        <a:t>10</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1">
                        <a:lumMod val="20000"/>
                        <a:lumOff val="80000"/>
                      </a:schemeClr>
                    </a:solidFill>
                  </a:tcPr>
                </a:tc>
                <a:tc>
                  <a:txBody>
                    <a:bodyPr/>
                    <a:lstStyle/>
                    <a:p>
                      <a:pPr algn="ctr" fontAlgn="b"/>
                      <a:r>
                        <a:rPr lang="en-US" sz="2800" u="none" strike="noStrike" dirty="0">
                          <a:effectLst/>
                        </a:rPr>
                        <a:t>16%</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2">
                        <a:lumMod val="40000"/>
                        <a:lumOff val="60000"/>
                      </a:schemeClr>
                    </a:solidFill>
                  </a:tcPr>
                </a:tc>
                <a:tc>
                  <a:txBody>
                    <a:bodyPr/>
                    <a:lstStyle/>
                    <a:p>
                      <a:pPr algn="ctr" fontAlgn="b"/>
                      <a:r>
                        <a:rPr lang="en-US" sz="2800" u="none" strike="noStrike" dirty="0">
                          <a:effectLst/>
                        </a:rPr>
                        <a:t>10</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2">
                        <a:lumMod val="40000"/>
                        <a:lumOff val="60000"/>
                      </a:schemeClr>
                    </a:solidFill>
                  </a:tcPr>
                </a:tc>
                <a:tc>
                  <a:txBody>
                    <a:bodyPr/>
                    <a:lstStyle/>
                    <a:p>
                      <a:pPr algn="ctr" fontAlgn="b"/>
                      <a:r>
                        <a:rPr lang="en-US" sz="2800" u="none" strike="noStrike" dirty="0">
                          <a:effectLst/>
                        </a:rPr>
                        <a:t>43%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bg2"/>
                    </a:solidFill>
                  </a:tcPr>
                </a:tc>
                <a:tc>
                  <a:txBody>
                    <a:bodyPr/>
                    <a:lstStyle/>
                    <a:p>
                      <a:pPr algn="ctr" fontAlgn="b"/>
                      <a:r>
                        <a:rPr lang="en-US" sz="2800" u="none" strike="noStrike" dirty="0">
                          <a:effectLst/>
                        </a:rPr>
                        <a:t>126</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solidFill>
                      <a:schemeClr val="bg2"/>
                    </a:solidFill>
                  </a:tcPr>
                </a:tc>
                <a:extLst>
                  <a:ext uri="{0D108BD9-81ED-4DB2-BD59-A6C34878D82A}">
                    <a16:rowId xmlns:a16="http://schemas.microsoft.com/office/drawing/2014/main" val="1140899195"/>
                  </a:ext>
                </a:extLst>
              </a:tr>
            </a:tbl>
          </a:graphicData>
        </a:graphic>
      </p:graphicFrame>
      <p:sp>
        <p:nvSpPr>
          <p:cNvPr id="3" name="Rectangle 2"/>
          <p:cNvSpPr/>
          <p:nvPr/>
        </p:nvSpPr>
        <p:spPr>
          <a:xfrm>
            <a:off x="838200" y="4864308"/>
            <a:ext cx="10614285" cy="1581462"/>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665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Attrition by Group</a:t>
            </a:r>
            <a:endParaRPr/>
          </a:p>
        </p:txBody>
      </p:sp>
      <p:sp>
        <p:nvSpPr>
          <p:cNvPr id="146" name="Google Shape;146;p31"/>
          <p:cNvSpPr txBox="1">
            <a:spLocks noGrp="1"/>
          </p:cNvSpPr>
          <p:nvPr>
            <p:ph type="body" idx="2"/>
          </p:nvPr>
        </p:nvSpPr>
        <p:spPr>
          <a:xfrm>
            <a:off x="5905437" y="653751"/>
            <a:ext cx="6096000" cy="4555200"/>
          </a:xfrm>
          <a:prstGeom prst="rect">
            <a:avLst/>
          </a:prstGeom>
        </p:spPr>
        <p:txBody>
          <a:bodyPr spcFirstLastPara="1" vert="horz" wrap="square" lIns="121900" tIns="121900" rIns="121900" bIns="121900" rtlCol="0" anchor="t" anchorCtr="0">
            <a:noAutofit/>
          </a:bodyPr>
          <a:lstStyle/>
          <a:p>
            <a:endParaRPr lang="en" sz="2000" dirty="0"/>
          </a:p>
          <a:p>
            <a:r>
              <a:rPr lang="en-US" sz="2000" dirty="0"/>
              <a:t>T</a:t>
            </a:r>
            <a:r>
              <a:rPr lang="en" sz="2000" dirty="0"/>
              <a:t>he </a:t>
            </a:r>
            <a:r>
              <a:rPr lang="en" sz="2000" b="1" dirty="0"/>
              <a:t>Rapid Accumulation </a:t>
            </a:r>
            <a:r>
              <a:rPr lang="en" sz="2000" dirty="0"/>
              <a:t>group shows attrition after the second year.</a:t>
            </a:r>
          </a:p>
          <a:p>
            <a:endParaRPr lang="en" sz="2000" dirty="0"/>
          </a:p>
          <a:p>
            <a:endParaRPr lang="en" sz="2000" dirty="0"/>
          </a:p>
          <a:p>
            <a:endParaRPr lang="en" sz="2000" dirty="0"/>
          </a:p>
          <a:p>
            <a:endParaRPr lang="en" sz="2000" dirty="0"/>
          </a:p>
          <a:p>
            <a:endParaRPr lang="en" sz="2000" dirty="0"/>
          </a:p>
          <a:p>
            <a:endParaRPr lang="en" sz="2000" dirty="0"/>
          </a:p>
          <a:p>
            <a:endParaRPr lang="en" sz="2000" dirty="0"/>
          </a:p>
          <a:p>
            <a:r>
              <a:rPr lang="en" sz="2000" dirty="0"/>
              <a:t>The </a:t>
            </a:r>
            <a:r>
              <a:rPr lang="en" sz="2000" b="1" dirty="0"/>
              <a:t>Steady Accumulation </a:t>
            </a:r>
            <a:r>
              <a:rPr lang="en" sz="2000" dirty="0"/>
              <a:t>group doesn’t show attrition until after the 4th year</a:t>
            </a:r>
          </a:p>
          <a:p>
            <a:endParaRPr lang="en" sz="2000" dirty="0"/>
          </a:p>
          <a:p>
            <a:endParaRPr lang="en" sz="2000" dirty="0"/>
          </a:p>
          <a:p>
            <a:endParaRPr lang="en" sz="2000" dirty="0"/>
          </a:p>
          <a:p>
            <a:r>
              <a:rPr lang="en" sz="2000" dirty="0"/>
              <a:t>The </a:t>
            </a:r>
            <a:r>
              <a:rPr lang="en" sz="2000" b="1" dirty="0"/>
              <a:t>Low Accumulation </a:t>
            </a:r>
            <a:r>
              <a:rPr lang="en" sz="2000" dirty="0"/>
              <a:t>group show attrition starting in the next primary term.</a:t>
            </a:r>
          </a:p>
          <a:p>
            <a:pPr marL="186262" indent="0">
              <a:buNone/>
            </a:pPr>
            <a:endParaRPr sz="2000" dirty="0"/>
          </a:p>
        </p:txBody>
      </p:sp>
      <p:pic>
        <p:nvPicPr>
          <p:cNvPr id="147" name="Google Shape;147;p31"/>
          <p:cNvPicPr preferRelativeResize="0"/>
          <p:nvPr/>
        </p:nvPicPr>
        <p:blipFill>
          <a:blip r:embed="rId3">
            <a:alphaModFix/>
          </a:blip>
          <a:stretch>
            <a:fillRect/>
          </a:stretch>
        </p:blipFill>
        <p:spPr>
          <a:xfrm>
            <a:off x="258203" y="1484602"/>
            <a:ext cx="5422381" cy="4555199"/>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3853458741"/>
              </p:ext>
            </p:extLst>
          </p:nvPr>
        </p:nvGraphicFramePr>
        <p:xfrm>
          <a:off x="6633976" y="1691640"/>
          <a:ext cx="5747897" cy="1737360"/>
        </p:xfrm>
        <a:graphic>
          <a:graphicData uri="http://schemas.openxmlformats.org/drawingml/2006/table">
            <a:tbl>
              <a:tblPr>
                <a:tableStyleId>{5940675A-B579-460E-94D1-54222C63F5DA}</a:tableStyleId>
              </a:tblPr>
              <a:tblGrid>
                <a:gridCol w="1646121">
                  <a:extLst>
                    <a:ext uri="{9D8B030D-6E8A-4147-A177-3AD203B41FA5}">
                      <a16:colId xmlns:a16="http://schemas.microsoft.com/office/drawing/2014/main" val="618301298"/>
                    </a:ext>
                  </a:extLst>
                </a:gridCol>
                <a:gridCol w="4101776">
                  <a:extLst>
                    <a:ext uri="{9D8B030D-6E8A-4147-A177-3AD203B41FA5}">
                      <a16:colId xmlns:a16="http://schemas.microsoft.com/office/drawing/2014/main" val="1442556098"/>
                    </a:ext>
                  </a:extLst>
                </a:gridCol>
              </a:tblGrid>
              <a:tr h="370840">
                <a:tc>
                  <a:txBody>
                    <a:bodyPr/>
                    <a:lstStyle/>
                    <a:p>
                      <a:pPr marL="285750" indent="-285750">
                        <a:buFont typeface="Courier New" panose="02070309020205020404" pitchFamily="49" charset="0"/>
                        <a:buChar char="o"/>
                      </a:pPr>
                      <a:r>
                        <a:rPr lang="en-US" sz="1600" dirty="0"/>
                        <a:t>After 2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14% obtain a degree or transfer</a:t>
                      </a:r>
                    </a:p>
                    <a:p>
                      <a:r>
                        <a:rPr lang="en-US" sz="1600" dirty="0"/>
                        <a:t>80%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538262"/>
                  </a:ext>
                </a:extLst>
              </a:tr>
              <a:tr h="370840">
                <a:tc>
                  <a:txBody>
                    <a:bodyPr/>
                    <a:lstStyle/>
                    <a:p>
                      <a:pPr marL="285750" indent="-285750">
                        <a:buFont typeface="Courier New" panose="02070309020205020404" pitchFamily="49" charset="0"/>
                        <a:buChar char="o"/>
                      </a:pPr>
                      <a:r>
                        <a:rPr lang="en-US" sz="1600" dirty="0"/>
                        <a:t>After 3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46%</a:t>
                      </a:r>
                      <a:r>
                        <a:rPr lang="en-US" sz="1600" baseline="0" dirty="0"/>
                        <a:t> obtain a degree or transfer</a:t>
                      </a:r>
                    </a:p>
                    <a:p>
                      <a:r>
                        <a:rPr lang="en-US" sz="1600" baseline="0" dirty="0"/>
                        <a:t>40% remain</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2445524"/>
                  </a:ext>
                </a:extLst>
              </a:tr>
              <a:tr h="370840">
                <a:tc>
                  <a:txBody>
                    <a:bodyPr/>
                    <a:lstStyle/>
                    <a:p>
                      <a:pPr marL="285750" indent="-285750">
                        <a:buFont typeface="Courier New" panose="02070309020205020404" pitchFamily="49" charset="0"/>
                        <a:buChar char="o"/>
                      </a:pPr>
                      <a:r>
                        <a:rPr lang="en-US" sz="1600" dirty="0"/>
                        <a:t>After 4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56% obtain a degree or transfer</a:t>
                      </a:r>
                    </a:p>
                    <a:p>
                      <a:r>
                        <a:rPr lang="en-US" sz="1600" dirty="0"/>
                        <a:t>15%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902934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65485670"/>
              </p:ext>
            </p:extLst>
          </p:nvPr>
        </p:nvGraphicFramePr>
        <p:xfrm>
          <a:off x="6633975" y="4177329"/>
          <a:ext cx="5747897" cy="579120"/>
        </p:xfrm>
        <a:graphic>
          <a:graphicData uri="http://schemas.openxmlformats.org/drawingml/2006/table">
            <a:tbl>
              <a:tblPr>
                <a:tableStyleId>{5940675A-B579-460E-94D1-54222C63F5DA}</a:tableStyleId>
              </a:tblPr>
              <a:tblGrid>
                <a:gridCol w="1646121">
                  <a:extLst>
                    <a:ext uri="{9D8B030D-6E8A-4147-A177-3AD203B41FA5}">
                      <a16:colId xmlns:a16="http://schemas.microsoft.com/office/drawing/2014/main" val="618301298"/>
                    </a:ext>
                  </a:extLst>
                </a:gridCol>
                <a:gridCol w="4101776">
                  <a:extLst>
                    <a:ext uri="{9D8B030D-6E8A-4147-A177-3AD203B41FA5}">
                      <a16:colId xmlns:a16="http://schemas.microsoft.com/office/drawing/2014/main" val="1442556098"/>
                    </a:ext>
                  </a:extLst>
                </a:gridCol>
              </a:tblGrid>
              <a:tr h="370840">
                <a:tc>
                  <a:txBody>
                    <a:bodyPr/>
                    <a:lstStyle/>
                    <a:p>
                      <a:pPr marL="285750" indent="-285750">
                        <a:buFont typeface="Courier New" panose="02070309020205020404" pitchFamily="49" charset="0"/>
                        <a:buChar char="o"/>
                      </a:pPr>
                      <a:r>
                        <a:rPr lang="en-US" sz="1600" dirty="0"/>
                        <a:t>After 5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37% obtain a degree or transfer</a:t>
                      </a:r>
                    </a:p>
                    <a:p>
                      <a:r>
                        <a:rPr lang="en-US" sz="1600" dirty="0"/>
                        <a:t>52%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53826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48449439"/>
              </p:ext>
            </p:extLst>
          </p:nvPr>
        </p:nvGraphicFramePr>
        <p:xfrm>
          <a:off x="6633975" y="5743933"/>
          <a:ext cx="5747897" cy="1041400"/>
        </p:xfrm>
        <a:graphic>
          <a:graphicData uri="http://schemas.openxmlformats.org/drawingml/2006/table">
            <a:tbl>
              <a:tblPr>
                <a:tableStyleId>{5940675A-B579-460E-94D1-54222C63F5DA}</a:tableStyleId>
              </a:tblPr>
              <a:tblGrid>
                <a:gridCol w="1646121">
                  <a:extLst>
                    <a:ext uri="{9D8B030D-6E8A-4147-A177-3AD203B41FA5}">
                      <a16:colId xmlns:a16="http://schemas.microsoft.com/office/drawing/2014/main" val="618301298"/>
                    </a:ext>
                  </a:extLst>
                </a:gridCol>
                <a:gridCol w="4101776">
                  <a:extLst>
                    <a:ext uri="{9D8B030D-6E8A-4147-A177-3AD203B41FA5}">
                      <a16:colId xmlns:a16="http://schemas.microsoft.com/office/drawing/2014/main" val="1442556098"/>
                    </a:ext>
                  </a:extLst>
                </a:gridCol>
              </a:tblGrid>
              <a:tr h="302959">
                <a:tc>
                  <a:txBody>
                    <a:bodyPr/>
                    <a:lstStyle/>
                    <a:p>
                      <a:pPr marL="285750" indent="-285750">
                        <a:buFont typeface="Courier New" panose="02070309020205020404" pitchFamily="49" charset="0"/>
                        <a:buChar char="o"/>
                      </a:pPr>
                      <a:r>
                        <a:rPr lang="en-US" sz="1600" dirty="0"/>
                        <a:t>After 2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60%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538262"/>
                  </a:ext>
                </a:extLst>
              </a:tr>
              <a:tr h="185036">
                <a:tc>
                  <a:txBody>
                    <a:bodyPr/>
                    <a:lstStyle/>
                    <a:p>
                      <a:pPr marL="285750" indent="-285750">
                        <a:buFont typeface="Courier New" panose="02070309020205020404" pitchFamily="49" charset="0"/>
                        <a:buChar char="o"/>
                      </a:pPr>
                      <a:r>
                        <a:rPr lang="en-US" sz="1600" dirty="0"/>
                        <a:t>After 3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aseline="0" dirty="0"/>
                        <a:t>20% remain</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2445524"/>
                  </a:ext>
                </a:extLst>
              </a:tr>
              <a:tr h="370840">
                <a:tc>
                  <a:txBody>
                    <a:bodyPr/>
                    <a:lstStyle/>
                    <a:p>
                      <a:pPr marL="285750" indent="-285750">
                        <a:buFont typeface="Courier New" panose="02070309020205020404" pitchFamily="49" charset="0"/>
                        <a:buChar char="o"/>
                      </a:pPr>
                      <a:r>
                        <a:rPr lang="en-US" sz="1600" dirty="0"/>
                        <a:t>After 5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0% obtain a degree or transfer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9029341"/>
                  </a:ext>
                </a:extLst>
              </a:tr>
            </a:tbl>
          </a:graphicData>
        </a:graphic>
      </p:graphicFrame>
    </p:spTree>
    <p:extLst>
      <p:ext uri="{BB962C8B-B14F-4D97-AF65-F5344CB8AC3E}">
        <p14:creationId xmlns:p14="http://schemas.microsoft.com/office/powerpoint/2010/main" val="2964619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28780" y="12064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t>Group Demographic Predictors</a:t>
            </a:r>
            <a:endParaRPr dirty="0"/>
          </a:p>
        </p:txBody>
      </p:sp>
      <p:sp>
        <p:nvSpPr>
          <p:cNvPr id="139" name="Google Shape;139;p30"/>
          <p:cNvSpPr txBox="1">
            <a:spLocks noGrp="1"/>
          </p:cNvSpPr>
          <p:nvPr>
            <p:ph type="body" idx="1"/>
          </p:nvPr>
        </p:nvSpPr>
        <p:spPr>
          <a:xfrm>
            <a:off x="678295" y="3875793"/>
            <a:ext cx="11208905" cy="2798275"/>
          </a:xfrm>
          <a:prstGeom prst="rect">
            <a:avLst/>
          </a:prstGeom>
        </p:spPr>
        <p:txBody>
          <a:bodyPr spcFirstLastPara="1" vert="horz" wrap="square" lIns="121900" tIns="121900" rIns="121900" bIns="121900" rtlCol="0" anchor="t" anchorCtr="0">
            <a:normAutofit fontScale="62500" lnSpcReduction="20000"/>
          </a:bodyPr>
          <a:lstStyle/>
          <a:p>
            <a:pPr marL="152396" indent="0">
              <a:buNone/>
            </a:pPr>
            <a:r>
              <a:rPr lang="en-US" sz="3600" dirty="0"/>
              <a:t>Students in the Rapid Accumulation Group are more likely to be…..</a:t>
            </a:r>
          </a:p>
          <a:p>
            <a:pPr marL="152396" indent="0">
              <a:buNone/>
            </a:pPr>
            <a:endParaRPr lang="en-US" dirty="0"/>
          </a:p>
          <a:p>
            <a:pPr marL="152396" indent="0">
              <a:lnSpc>
                <a:spcPct val="120000"/>
              </a:lnSpc>
              <a:buNone/>
            </a:pPr>
            <a:endParaRPr dirty="0"/>
          </a:p>
          <a:p>
            <a:pPr lvl="1">
              <a:lnSpc>
                <a:spcPct val="120000"/>
              </a:lnSpc>
              <a:buFont typeface="Courier New" panose="02070309020205020404" pitchFamily="49" charset="0"/>
              <a:buChar char="o"/>
            </a:pPr>
            <a:r>
              <a:rPr lang="en" sz="3000" dirty="0"/>
              <a:t>Degree or Transfer seeking </a:t>
            </a:r>
            <a:r>
              <a:rPr lang="en-US" sz="3000" dirty="0"/>
              <a:t>(24x)</a:t>
            </a:r>
            <a:endParaRPr sz="3000" dirty="0"/>
          </a:p>
          <a:p>
            <a:pPr lvl="1">
              <a:lnSpc>
                <a:spcPct val="120000"/>
              </a:lnSpc>
              <a:buFont typeface="Courier New" panose="02070309020205020404" pitchFamily="49" charset="0"/>
              <a:buChar char="o"/>
            </a:pPr>
            <a:r>
              <a:rPr lang="en" sz="3000" dirty="0"/>
              <a:t>Ag 20 or younger when they start college</a:t>
            </a:r>
            <a:r>
              <a:rPr lang="en-US" sz="3000" dirty="0"/>
              <a:t> (16x)</a:t>
            </a:r>
            <a:endParaRPr sz="3000" dirty="0"/>
          </a:p>
          <a:p>
            <a:pPr lvl="1">
              <a:lnSpc>
                <a:spcPct val="120000"/>
              </a:lnSpc>
              <a:buFont typeface="Courier New" panose="02070309020205020404" pitchFamily="49" charset="0"/>
              <a:buChar char="o"/>
            </a:pPr>
            <a:r>
              <a:rPr lang="en" sz="3000" dirty="0"/>
              <a:t>White than Hispanic (11x)</a:t>
            </a:r>
            <a:endParaRPr sz="3000" dirty="0"/>
          </a:p>
          <a:p>
            <a:pPr lvl="1">
              <a:lnSpc>
                <a:spcPct val="120000"/>
              </a:lnSpc>
              <a:buFont typeface="Courier New" panose="02070309020205020404" pitchFamily="49" charset="0"/>
              <a:buChar char="o"/>
            </a:pPr>
            <a:r>
              <a:rPr lang="en" sz="3000" dirty="0"/>
              <a:t>Black or Multiracial than Hispanic (5x)</a:t>
            </a:r>
            <a:endParaRPr sz="3000" dirty="0"/>
          </a:p>
          <a:p>
            <a:pPr lvl="1">
              <a:lnSpc>
                <a:spcPct val="120000"/>
              </a:lnSpc>
              <a:buFont typeface="Courier New" panose="02070309020205020404" pitchFamily="49" charset="0"/>
              <a:buChar char="o"/>
            </a:pPr>
            <a:r>
              <a:rPr lang="en" sz="3000" dirty="0"/>
              <a:t>AANAPI than Hispanic (5x)</a:t>
            </a:r>
            <a:endParaRPr sz="3000" dirty="0"/>
          </a:p>
          <a:p>
            <a:pPr marL="152396" indent="0" algn="r">
              <a:buNone/>
            </a:pPr>
            <a:r>
              <a:rPr lang="en-US" sz="3600" dirty="0"/>
              <a:t>…than the Low Accumulation Group</a:t>
            </a:r>
            <a:endParaRPr sz="3600" dirty="0"/>
          </a:p>
        </p:txBody>
      </p:sp>
      <p:pic>
        <p:nvPicPr>
          <p:cNvPr id="12" name="Picture 11"/>
          <p:cNvPicPr>
            <a:picLocks noChangeAspect="1"/>
          </p:cNvPicPr>
          <p:nvPr/>
        </p:nvPicPr>
        <p:blipFill>
          <a:blip r:embed="rId3"/>
          <a:stretch>
            <a:fillRect/>
          </a:stretch>
        </p:blipFill>
        <p:spPr>
          <a:xfrm>
            <a:off x="9601188" y="884247"/>
            <a:ext cx="2353825" cy="2353825"/>
          </a:xfrm>
          <a:prstGeom prst="rect">
            <a:avLst/>
          </a:prstGeom>
        </p:spPr>
      </p:pic>
      <p:pic>
        <p:nvPicPr>
          <p:cNvPr id="13" name="Picture 12"/>
          <p:cNvPicPr>
            <a:picLocks noChangeAspect="1"/>
          </p:cNvPicPr>
          <p:nvPr/>
        </p:nvPicPr>
        <p:blipFill>
          <a:blip r:embed="rId4"/>
          <a:stretch>
            <a:fillRect/>
          </a:stretch>
        </p:blipFill>
        <p:spPr>
          <a:xfrm>
            <a:off x="562682" y="1232485"/>
            <a:ext cx="2752725" cy="1657350"/>
          </a:xfrm>
          <a:prstGeom prst="rect">
            <a:avLst/>
          </a:prstGeom>
        </p:spPr>
      </p:pic>
      <p:sp>
        <p:nvSpPr>
          <p:cNvPr id="14" name="TextBox 13"/>
          <p:cNvSpPr txBox="1"/>
          <p:nvPr/>
        </p:nvSpPr>
        <p:spPr>
          <a:xfrm>
            <a:off x="1492447" y="3007239"/>
            <a:ext cx="893193" cy="461665"/>
          </a:xfrm>
          <a:prstGeom prst="rect">
            <a:avLst/>
          </a:prstGeom>
          <a:noFill/>
        </p:spPr>
        <p:txBody>
          <a:bodyPr wrap="none" rtlCol="0">
            <a:spAutoFit/>
          </a:bodyPr>
          <a:lstStyle/>
          <a:p>
            <a:r>
              <a:rPr lang="en-US" sz="2400" dirty="0"/>
              <a:t>Rapid</a:t>
            </a:r>
          </a:p>
        </p:txBody>
      </p:sp>
      <p:sp>
        <p:nvSpPr>
          <p:cNvPr id="15" name="TextBox 14"/>
          <p:cNvSpPr txBox="1"/>
          <p:nvPr/>
        </p:nvSpPr>
        <p:spPr>
          <a:xfrm>
            <a:off x="10430697" y="3007239"/>
            <a:ext cx="694806" cy="461665"/>
          </a:xfrm>
          <a:prstGeom prst="rect">
            <a:avLst/>
          </a:prstGeom>
          <a:noFill/>
        </p:spPr>
        <p:txBody>
          <a:bodyPr wrap="none" rtlCol="0">
            <a:spAutoFit/>
          </a:bodyPr>
          <a:lstStyle/>
          <a:p>
            <a:r>
              <a:rPr lang="en-US" sz="2400" dirty="0"/>
              <a:t>Low</a:t>
            </a:r>
          </a:p>
        </p:txBody>
      </p:sp>
    </p:spTree>
    <p:extLst>
      <p:ext uri="{BB962C8B-B14F-4D97-AF65-F5344CB8AC3E}">
        <p14:creationId xmlns:p14="http://schemas.microsoft.com/office/powerpoint/2010/main" val="1406623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28780" y="12064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t>Group Demographic Predictors</a:t>
            </a:r>
            <a:endParaRPr dirty="0"/>
          </a:p>
        </p:txBody>
      </p:sp>
      <p:pic>
        <p:nvPicPr>
          <p:cNvPr id="3" name="Picture 2"/>
          <p:cNvPicPr>
            <a:picLocks noChangeAspect="1"/>
          </p:cNvPicPr>
          <p:nvPr/>
        </p:nvPicPr>
        <p:blipFill>
          <a:blip r:embed="rId3"/>
          <a:stretch>
            <a:fillRect/>
          </a:stretch>
        </p:blipFill>
        <p:spPr>
          <a:xfrm>
            <a:off x="9601188" y="884247"/>
            <a:ext cx="2353825" cy="2353825"/>
          </a:xfrm>
          <a:prstGeom prst="rect">
            <a:avLst/>
          </a:prstGeom>
        </p:spPr>
      </p:pic>
      <p:pic>
        <p:nvPicPr>
          <p:cNvPr id="4" name="Picture 3"/>
          <p:cNvPicPr>
            <a:picLocks noChangeAspect="1"/>
          </p:cNvPicPr>
          <p:nvPr/>
        </p:nvPicPr>
        <p:blipFill>
          <a:blip r:embed="rId4"/>
          <a:stretch>
            <a:fillRect/>
          </a:stretch>
        </p:blipFill>
        <p:spPr>
          <a:xfrm>
            <a:off x="5197713" y="1207031"/>
            <a:ext cx="2552700" cy="1790700"/>
          </a:xfrm>
          <a:prstGeom prst="rect">
            <a:avLst/>
          </a:prstGeom>
        </p:spPr>
      </p:pic>
      <p:sp>
        <p:nvSpPr>
          <p:cNvPr id="10" name="TextBox 9"/>
          <p:cNvSpPr txBox="1"/>
          <p:nvPr/>
        </p:nvSpPr>
        <p:spPr>
          <a:xfrm>
            <a:off x="6027467" y="3079172"/>
            <a:ext cx="1027717" cy="461665"/>
          </a:xfrm>
          <a:prstGeom prst="rect">
            <a:avLst/>
          </a:prstGeom>
          <a:noFill/>
        </p:spPr>
        <p:txBody>
          <a:bodyPr wrap="none" rtlCol="0">
            <a:spAutoFit/>
          </a:bodyPr>
          <a:lstStyle/>
          <a:p>
            <a:r>
              <a:rPr lang="en-US" sz="2400" dirty="0"/>
              <a:t>Steady</a:t>
            </a:r>
          </a:p>
        </p:txBody>
      </p:sp>
      <p:sp>
        <p:nvSpPr>
          <p:cNvPr id="11" name="TextBox 10"/>
          <p:cNvSpPr txBox="1"/>
          <p:nvPr/>
        </p:nvSpPr>
        <p:spPr>
          <a:xfrm>
            <a:off x="10430697" y="3079171"/>
            <a:ext cx="694806" cy="461665"/>
          </a:xfrm>
          <a:prstGeom prst="rect">
            <a:avLst/>
          </a:prstGeom>
          <a:noFill/>
        </p:spPr>
        <p:txBody>
          <a:bodyPr wrap="none" rtlCol="0">
            <a:spAutoFit/>
          </a:bodyPr>
          <a:lstStyle/>
          <a:p>
            <a:r>
              <a:rPr lang="en-US" sz="2400" dirty="0"/>
              <a:t>Low</a:t>
            </a:r>
          </a:p>
        </p:txBody>
      </p:sp>
      <p:sp>
        <p:nvSpPr>
          <p:cNvPr id="12" name="Google Shape;139;p30"/>
          <p:cNvSpPr txBox="1">
            <a:spLocks/>
          </p:cNvSpPr>
          <p:nvPr/>
        </p:nvSpPr>
        <p:spPr>
          <a:xfrm>
            <a:off x="678295" y="3875793"/>
            <a:ext cx="11208905" cy="2798275"/>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Font typeface="Arial" panose="020B0604020202020204" pitchFamily="34" charset="0"/>
              <a:buNone/>
            </a:pPr>
            <a:r>
              <a:rPr lang="en-US" dirty="0"/>
              <a:t>Students in the Steady Accumulation Group are…..</a:t>
            </a:r>
          </a:p>
          <a:p>
            <a:pPr marL="152396" indent="0">
              <a:buFont typeface="Arial" panose="020B0604020202020204" pitchFamily="34" charset="0"/>
              <a:buNone/>
            </a:pPr>
            <a:endParaRPr lang="en-US" dirty="0"/>
          </a:p>
          <a:p>
            <a:pPr lvl="1"/>
            <a:r>
              <a:rPr lang="en-US" dirty="0"/>
              <a:t>7.3  times more likely to be White than Hispanic</a:t>
            </a:r>
          </a:p>
          <a:p>
            <a:pPr marL="152396" indent="0">
              <a:buFont typeface="Arial" panose="020B0604020202020204" pitchFamily="34" charset="0"/>
              <a:buNone/>
            </a:pPr>
            <a:endParaRPr lang="en-US" dirty="0"/>
          </a:p>
          <a:p>
            <a:pPr marL="152396" indent="0" algn="r">
              <a:buFont typeface="Arial" panose="020B0604020202020204" pitchFamily="34" charset="0"/>
              <a:buNone/>
            </a:pPr>
            <a:r>
              <a:rPr lang="en-US" dirty="0"/>
              <a:t>…than the Low Accumulation Group</a:t>
            </a:r>
          </a:p>
        </p:txBody>
      </p:sp>
    </p:spTree>
    <p:extLst>
      <p:ext uri="{BB962C8B-B14F-4D97-AF65-F5344CB8AC3E}">
        <p14:creationId xmlns:p14="http://schemas.microsoft.com/office/powerpoint/2010/main" val="2572082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Breakout Group Discussion</a:t>
            </a:r>
          </a:p>
        </p:txBody>
      </p:sp>
    </p:spTree>
    <p:extLst>
      <p:ext uri="{BB962C8B-B14F-4D97-AF65-F5344CB8AC3E}">
        <p14:creationId xmlns:p14="http://schemas.microsoft.com/office/powerpoint/2010/main" val="3069994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Group Discussion Prompts</a:t>
            </a:r>
          </a:p>
        </p:txBody>
      </p:sp>
      <p:sp>
        <p:nvSpPr>
          <p:cNvPr id="3" name="Content Placeholder 2"/>
          <p:cNvSpPr>
            <a:spLocks noGrp="1"/>
          </p:cNvSpPr>
          <p:nvPr>
            <p:ph idx="1"/>
          </p:nvPr>
        </p:nvSpPr>
        <p:spPr>
          <a:xfrm>
            <a:off x="838200" y="1690688"/>
            <a:ext cx="10515600" cy="4351338"/>
          </a:xfrm>
        </p:spPr>
        <p:txBody>
          <a:bodyPr>
            <a:noAutofit/>
          </a:bodyPr>
          <a:lstStyle/>
          <a:p>
            <a:pPr>
              <a:spcBef>
                <a:spcPts val="1200"/>
              </a:spcBef>
            </a:pPr>
            <a:r>
              <a:rPr lang="en-US" sz="2400" dirty="0"/>
              <a:t>Many degree and transfer-seeking students attempt and earn a very low number of units during their first term. How can we better understand the experience of these part-time students during their first semester?</a:t>
            </a:r>
          </a:p>
          <a:p>
            <a:pPr>
              <a:spcBef>
                <a:spcPts val="1200"/>
              </a:spcBef>
            </a:pPr>
            <a:r>
              <a:rPr lang="en-US" sz="2400" dirty="0"/>
              <a:t>Are there strategies we are currently pursuing as a college that could better support part-time students?  (e.g., Interest Area Success Teams, expanding the College for Working Adults, others?)</a:t>
            </a:r>
          </a:p>
          <a:p>
            <a:pPr>
              <a:spcBef>
                <a:spcPts val="1200"/>
              </a:spcBef>
            </a:pPr>
            <a:r>
              <a:rPr lang="en-US" sz="2400" dirty="0"/>
              <a:t>What else would you like to know as we consider which strategies might be most impactful for the low unit accumulation (part-time) group? The steady accumulation (part-time) group?</a:t>
            </a:r>
          </a:p>
          <a:p>
            <a:pPr>
              <a:spcBef>
                <a:spcPts val="1200"/>
              </a:spcBef>
            </a:pPr>
            <a:r>
              <a:rPr lang="en-US" sz="2400" dirty="0"/>
              <a:t>What strategies might be good to help increase or maintain full-time student numbers?  </a:t>
            </a:r>
          </a:p>
          <a:p>
            <a:pPr>
              <a:spcBef>
                <a:spcPts val="1200"/>
              </a:spcBef>
            </a:pPr>
            <a:r>
              <a:rPr lang="en-US" sz="2400" dirty="0"/>
              <a:t>Is there a different interpretation of any of the data presented in today’s slide? Other lines of inquiry you would like to pursue? </a:t>
            </a:r>
          </a:p>
        </p:txBody>
      </p:sp>
    </p:spTree>
    <p:extLst>
      <p:ext uri="{BB962C8B-B14F-4D97-AF65-F5344CB8AC3E}">
        <p14:creationId xmlns:p14="http://schemas.microsoft.com/office/powerpoint/2010/main" val="105160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Internal Scan Part III</a:t>
            </a:r>
          </a:p>
        </p:txBody>
      </p:sp>
      <p:sp>
        <p:nvSpPr>
          <p:cNvPr id="3" name="Subtitle 2"/>
          <p:cNvSpPr>
            <a:spLocks noGrp="1"/>
          </p:cNvSpPr>
          <p:nvPr>
            <p:ph type="subTitle" idx="1"/>
          </p:nvPr>
        </p:nvSpPr>
        <p:spPr/>
        <p:txBody>
          <a:bodyPr>
            <a:normAutofit lnSpcReduction="10000"/>
          </a:bodyPr>
          <a:lstStyle/>
          <a:p>
            <a:r>
              <a:rPr lang="en-US" dirty="0"/>
              <a:t>Prepared for the Educational Master Planning Task Force</a:t>
            </a:r>
          </a:p>
          <a:p>
            <a:r>
              <a:rPr lang="en-US" dirty="0"/>
              <a:t>November 17, 2021</a:t>
            </a:r>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452167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r>
              <a:rPr lang="en-US" dirty="0"/>
              <a:t>Supporting part time students</a:t>
            </a:r>
          </a:p>
          <a:p>
            <a:r>
              <a:rPr lang="en-US" dirty="0"/>
              <a:t>Student preferences and concerns</a:t>
            </a:r>
          </a:p>
          <a:p>
            <a:r>
              <a:rPr lang="en-US" dirty="0"/>
              <a:t>Can students get the classes they need?</a:t>
            </a:r>
          </a:p>
          <a:p>
            <a:r>
              <a:rPr lang="en-US" dirty="0"/>
              <a:t>What are we optimizing for?</a:t>
            </a:r>
          </a:p>
        </p:txBody>
      </p:sp>
    </p:spTree>
    <p:extLst>
      <p:ext uri="{BB962C8B-B14F-4D97-AF65-F5344CB8AC3E}">
        <p14:creationId xmlns:p14="http://schemas.microsoft.com/office/powerpoint/2010/main" val="3635871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684" y="-276717"/>
            <a:ext cx="10515600" cy="2852737"/>
          </a:xfrm>
        </p:spPr>
        <p:txBody>
          <a:bodyPr/>
          <a:lstStyle/>
          <a:p>
            <a:pPr algn="ctr"/>
            <a:r>
              <a:rPr lang="en-US" dirty="0"/>
              <a:t>Supporting Part Time Students</a:t>
            </a:r>
          </a:p>
        </p:txBody>
      </p:sp>
      <p:pic>
        <p:nvPicPr>
          <p:cNvPr id="4" name="Picture 3"/>
          <p:cNvPicPr>
            <a:picLocks noChangeAspect="1"/>
          </p:cNvPicPr>
          <p:nvPr/>
        </p:nvPicPr>
        <p:blipFill>
          <a:blip r:embed="rId2"/>
          <a:stretch>
            <a:fillRect/>
          </a:stretch>
        </p:blipFill>
        <p:spPr>
          <a:xfrm>
            <a:off x="4077921" y="2576020"/>
            <a:ext cx="3687125" cy="3670738"/>
          </a:xfrm>
          <a:prstGeom prst="rect">
            <a:avLst/>
          </a:prstGeom>
        </p:spPr>
      </p:pic>
    </p:spTree>
    <p:extLst>
      <p:ext uri="{BB962C8B-B14F-4D97-AF65-F5344CB8AC3E}">
        <p14:creationId xmlns:p14="http://schemas.microsoft.com/office/powerpoint/2010/main" val="342083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0" y="216569"/>
          <a:ext cx="12192000" cy="664143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9810" y="308356"/>
            <a:ext cx="11419345" cy="923330"/>
          </a:xfrm>
          <a:prstGeom prst="rect">
            <a:avLst/>
          </a:prstGeom>
          <a:noFill/>
        </p:spPr>
        <p:txBody>
          <a:bodyPr wrap="none" rtlCol="0">
            <a:spAutoFit/>
          </a:bodyPr>
          <a:lstStyle/>
          <a:p>
            <a:pPr algn="ctr"/>
            <a:r>
              <a:rPr lang="en-US" sz="3600" dirty="0">
                <a:latin typeface="+mj-lt"/>
                <a:ea typeface="+mj-ea"/>
                <a:cs typeface="+mj-cs"/>
              </a:rPr>
              <a:t>COVID:  exacerbating long-term enrollment trends at Cañada</a:t>
            </a:r>
          </a:p>
          <a:p>
            <a:endParaRPr lang="en-US" dirty="0"/>
          </a:p>
        </p:txBody>
      </p:sp>
    </p:spTree>
    <p:extLst>
      <p:ext uri="{BB962C8B-B14F-4D97-AF65-F5344CB8AC3E}">
        <p14:creationId xmlns:p14="http://schemas.microsoft.com/office/powerpoint/2010/main" val="3426589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There are 3 part-time students for every one full-time student at CAN</a:t>
            </a:r>
          </a:p>
        </p:txBody>
      </p:sp>
      <p:graphicFrame>
        <p:nvGraphicFramePr>
          <p:cNvPr id="4" name="Chart 3"/>
          <p:cNvGraphicFramePr>
            <a:graphicFrameLocks/>
          </p:cNvGraphicFramePr>
          <p:nvPr>
            <p:custDataLst>
              <p:tags r:id="rId1"/>
            </p:custDataLst>
          </p:nvPr>
        </p:nvGraphicFramePr>
        <p:xfrm>
          <a:off x="756745" y="1807779"/>
          <a:ext cx="10394731" cy="45194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78676" y="6581001"/>
            <a:ext cx="5173211" cy="276999"/>
          </a:xfrm>
          <a:prstGeom prst="rect">
            <a:avLst/>
          </a:prstGeom>
          <a:noFill/>
        </p:spPr>
        <p:txBody>
          <a:bodyPr wrap="none" rtlCol="0">
            <a:spAutoFit/>
          </a:bodyPr>
          <a:lstStyle/>
          <a:p>
            <a:r>
              <a:rPr lang="en-US" sz="1200" dirty="0"/>
              <a:t>Overall CAN primary campus students by units attempted per term</a:t>
            </a:r>
          </a:p>
        </p:txBody>
      </p:sp>
    </p:spTree>
    <p:extLst>
      <p:ext uri="{BB962C8B-B14F-4D97-AF65-F5344CB8AC3E}">
        <p14:creationId xmlns:p14="http://schemas.microsoft.com/office/powerpoint/2010/main" val="27186262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Part-time students are not necessarily less successful</a:t>
            </a:r>
          </a:p>
        </p:txBody>
      </p:sp>
      <p:graphicFrame>
        <p:nvGraphicFramePr>
          <p:cNvPr id="3" name="Chart 2"/>
          <p:cNvGraphicFramePr>
            <a:graphicFrameLocks/>
          </p:cNvGraphicFramePr>
          <p:nvPr>
            <p:custDataLst>
              <p:tags r:id="rId1"/>
            </p:custDataLst>
            <p:extLst/>
          </p:nvPr>
        </p:nvGraphicFramePr>
        <p:xfrm>
          <a:off x="1618593" y="1797269"/>
          <a:ext cx="8471338" cy="450893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78676" y="6581001"/>
            <a:ext cx="3969356" cy="276999"/>
          </a:xfrm>
          <a:prstGeom prst="rect">
            <a:avLst/>
          </a:prstGeom>
          <a:noFill/>
        </p:spPr>
        <p:txBody>
          <a:bodyPr wrap="none" rtlCol="0">
            <a:spAutoFit/>
          </a:bodyPr>
          <a:lstStyle/>
          <a:p>
            <a:r>
              <a:rPr lang="en-US" sz="1200" dirty="0"/>
              <a:t>Overall course success rates Fall 2016 by unit load</a:t>
            </a:r>
          </a:p>
        </p:txBody>
      </p:sp>
    </p:spTree>
    <p:extLst>
      <p:ext uri="{BB962C8B-B14F-4D97-AF65-F5344CB8AC3E}">
        <p14:creationId xmlns:p14="http://schemas.microsoft.com/office/powerpoint/2010/main" val="333948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15600" y="205653"/>
            <a:ext cx="11360800" cy="763600"/>
          </a:xfrm>
          <a:prstGeom prst="rect">
            <a:avLst/>
          </a:prstGeom>
        </p:spPr>
        <p:txBody>
          <a:bodyPr spcFirstLastPara="1" vert="horz" wrap="square" lIns="121900" tIns="121900" rIns="121900" bIns="121900" rtlCol="0" anchor="t" anchorCtr="0">
            <a:normAutofit fontScale="90000"/>
          </a:bodyPr>
          <a:lstStyle/>
          <a:p>
            <a:pPr algn="ctr"/>
            <a:r>
              <a:rPr lang="en" sz="3600" dirty="0"/>
              <a:t>Unit Accumulation Groups for Ca</a:t>
            </a:r>
            <a:r>
              <a:rPr lang="en-US" sz="3600" dirty="0"/>
              <a:t>ñ</a:t>
            </a:r>
            <a:r>
              <a:rPr lang="en" sz="3600" dirty="0"/>
              <a:t>ada’s</a:t>
            </a:r>
            <a:br>
              <a:rPr lang="en" sz="3600" dirty="0"/>
            </a:br>
            <a:r>
              <a:rPr lang="en" sz="3600" dirty="0"/>
              <a:t>Fall 2016 First-Time Cohort</a:t>
            </a:r>
            <a:endParaRPr sz="3600" dirty="0"/>
          </a:p>
        </p:txBody>
      </p:sp>
      <p:sp>
        <p:nvSpPr>
          <p:cNvPr id="131" name="Google Shape;131;p29"/>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sp>
        <p:nvSpPr>
          <p:cNvPr id="132" name="Google Shape;132;p29"/>
          <p:cNvSpPr txBox="1">
            <a:spLocks noGrp="1"/>
          </p:cNvSpPr>
          <p:nvPr>
            <p:ph type="body" idx="2"/>
          </p:nvPr>
        </p:nvSpPr>
        <p:spPr>
          <a:xfrm>
            <a:off x="5881573" y="1536633"/>
            <a:ext cx="6310427" cy="4555200"/>
          </a:xfrm>
          <a:prstGeom prst="rect">
            <a:avLst/>
          </a:prstGeom>
        </p:spPr>
        <p:txBody>
          <a:bodyPr spcFirstLastPara="1" vert="horz" wrap="square" lIns="121900" tIns="121900" rIns="121900" bIns="121900" rtlCol="0" anchor="t" anchorCtr="0">
            <a:noAutofit/>
          </a:bodyPr>
          <a:lstStyle/>
          <a:p>
            <a:r>
              <a:rPr lang="en" sz="2400" dirty="0"/>
              <a:t>Rapid Accumulation</a:t>
            </a:r>
            <a:endParaRPr sz="2400" dirty="0"/>
          </a:p>
          <a:p>
            <a:pPr lvl="1"/>
            <a:r>
              <a:rPr lang="en" sz="2000" dirty="0"/>
              <a:t>32% of the cohort</a:t>
            </a:r>
            <a:endParaRPr sz="2000" dirty="0"/>
          </a:p>
          <a:p>
            <a:pPr lvl="1"/>
            <a:r>
              <a:rPr lang="en" sz="2000" dirty="0"/>
              <a:t>Accumulating over 10 units per term</a:t>
            </a:r>
            <a:endParaRPr sz="2000" dirty="0"/>
          </a:p>
          <a:p>
            <a:pPr lvl="1"/>
            <a:r>
              <a:rPr lang="en" sz="2000" dirty="0"/>
              <a:t>2-3 years to completion</a:t>
            </a:r>
            <a:endParaRPr sz="2000" dirty="0"/>
          </a:p>
          <a:p>
            <a:r>
              <a:rPr lang="en" sz="2400" dirty="0"/>
              <a:t>Steady Accumulation</a:t>
            </a:r>
            <a:endParaRPr sz="2400" dirty="0"/>
          </a:p>
          <a:p>
            <a:pPr lvl="1"/>
            <a:r>
              <a:rPr lang="en" sz="2000" dirty="0"/>
              <a:t>12% of the cohort</a:t>
            </a:r>
            <a:endParaRPr sz="2000" dirty="0"/>
          </a:p>
          <a:p>
            <a:pPr lvl="1"/>
            <a:r>
              <a:rPr lang="en" sz="2000" dirty="0"/>
              <a:t>Accumulating 7-9 units per term</a:t>
            </a:r>
            <a:endParaRPr sz="2000" dirty="0"/>
          </a:p>
          <a:p>
            <a:pPr lvl="1"/>
            <a:r>
              <a:rPr lang="en" sz="2000" dirty="0"/>
              <a:t>3-4 years to completion</a:t>
            </a:r>
            <a:endParaRPr sz="2000" dirty="0"/>
          </a:p>
          <a:p>
            <a:r>
              <a:rPr lang="en" sz="2400" dirty="0"/>
              <a:t>Low Accumulation</a:t>
            </a:r>
            <a:endParaRPr sz="2400" dirty="0"/>
          </a:p>
          <a:p>
            <a:pPr lvl="1"/>
            <a:r>
              <a:rPr lang="en" sz="2000" dirty="0"/>
              <a:t>56% of the cohort</a:t>
            </a:r>
            <a:endParaRPr sz="2000" dirty="0"/>
          </a:p>
          <a:p>
            <a:pPr lvl="1"/>
            <a:r>
              <a:rPr lang="en" sz="2000" dirty="0"/>
              <a:t>Accumulating 0-5 units per term</a:t>
            </a:r>
            <a:endParaRPr sz="2000" dirty="0"/>
          </a:p>
          <a:p>
            <a:pPr lvl="1"/>
            <a:r>
              <a:rPr lang="en" sz="2000" dirty="0"/>
              <a:t>5+ years to completion</a:t>
            </a:r>
            <a:endParaRPr sz="2000" dirty="0"/>
          </a:p>
        </p:txBody>
      </p:sp>
      <p:pic>
        <p:nvPicPr>
          <p:cNvPr id="133" name="Google Shape;133;p29"/>
          <p:cNvPicPr preferRelativeResize="0"/>
          <p:nvPr/>
        </p:nvPicPr>
        <p:blipFill>
          <a:blip r:embed="rId3">
            <a:alphaModFix/>
          </a:blip>
          <a:stretch>
            <a:fillRect/>
          </a:stretch>
        </p:blipFill>
        <p:spPr>
          <a:xfrm>
            <a:off x="415600" y="1536634"/>
            <a:ext cx="5333200" cy="4480292"/>
          </a:xfrm>
          <a:prstGeom prst="rect">
            <a:avLst/>
          </a:prstGeom>
          <a:noFill/>
          <a:ln>
            <a:noFill/>
          </a:ln>
        </p:spPr>
      </p:pic>
      <p:cxnSp>
        <p:nvCxnSpPr>
          <p:cNvPr id="3" name="Straight Connector 2"/>
          <p:cNvCxnSpPr/>
          <p:nvPr/>
        </p:nvCxnSpPr>
        <p:spPr>
          <a:xfrm>
            <a:off x="9772244" y="1835694"/>
            <a:ext cx="71669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849246" y="3016437"/>
            <a:ext cx="716692" cy="0"/>
          </a:xfrm>
          <a:prstGeom prst="line">
            <a:avLst/>
          </a:prstGeom>
          <a:ln w="28575">
            <a:solidFill>
              <a:srgbClr val="E1984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849246" y="4141573"/>
            <a:ext cx="716692"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133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AA5F-5D65-446E-92D6-BF8713F9920F}"/>
              </a:ext>
            </a:extLst>
          </p:cNvPr>
          <p:cNvSpPr>
            <a:spLocks noGrp="1"/>
          </p:cNvSpPr>
          <p:nvPr>
            <p:ph type="title"/>
          </p:nvPr>
        </p:nvSpPr>
        <p:spPr/>
        <p:txBody>
          <a:bodyPr/>
          <a:lstStyle/>
          <a:p>
            <a:pPr algn="ctr"/>
            <a:r>
              <a:rPr lang="en-US" dirty="0"/>
              <a:t>The cohorts start out similarly</a:t>
            </a:r>
          </a:p>
        </p:txBody>
      </p:sp>
      <p:graphicFrame>
        <p:nvGraphicFramePr>
          <p:cNvPr id="4" name="Content Placeholder 3">
            <a:extLst>
              <a:ext uri="{FF2B5EF4-FFF2-40B4-BE49-F238E27FC236}">
                <a16:creationId xmlns:a16="http://schemas.microsoft.com/office/drawing/2014/main" id="{850CBB9F-FA64-46BB-943D-03CB7F1F4FC8}"/>
              </a:ext>
            </a:extLst>
          </p:cNvPr>
          <p:cNvGraphicFramePr>
            <a:graphicFrameLocks noGrp="1"/>
          </p:cNvGraphicFramePr>
          <p:nvPr>
            <p:ph idx="1"/>
            <p:extLst/>
          </p:nvPr>
        </p:nvGraphicFramePr>
        <p:xfrm>
          <a:off x="838200" y="1983281"/>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19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Sustaining course success is key</a:t>
            </a:r>
          </a:p>
        </p:txBody>
      </p:sp>
      <p:graphicFrame>
        <p:nvGraphicFramePr>
          <p:cNvPr id="3" name="Chart 2"/>
          <p:cNvGraphicFramePr>
            <a:graphicFrameLocks/>
          </p:cNvGraphicFramePr>
          <p:nvPr>
            <p:custDataLst>
              <p:tags r:id="rId1"/>
            </p:custDataLst>
            <p:extLst/>
          </p:nvPr>
        </p:nvGraphicFramePr>
        <p:xfrm>
          <a:off x="1471448" y="1450428"/>
          <a:ext cx="9144000" cy="4698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4645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Programs’ Unit Requirements</a:t>
            </a:r>
          </a:p>
        </p:txBody>
      </p:sp>
      <p:graphicFrame>
        <p:nvGraphicFramePr>
          <p:cNvPr id="4" name="Table 3"/>
          <p:cNvGraphicFramePr>
            <a:graphicFrameLocks noGrp="1"/>
          </p:cNvGraphicFramePr>
          <p:nvPr>
            <p:extLst/>
          </p:nvPr>
        </p:nvGraphicFramePr>
        <p:xfrm>
          <a:off x="1406090" y="1809550"/>
          <a:ext cx="9081168" cy="4555333"/>
        </p:xfrm>
        <a:graphic>
          <a:graphicData uri="http://schemas.openxmlformats.org/drawingml/2006/table">
            <a:tbl>
              <a:tblPr firstRow="1" bandRow="1">
                <a:tableStyleId>{7DF18680-E054-41AD-8BC1-D1AEF772440D}</a:tableStyleId>
              </a:tblPr>
              <a:tblGrid>
                <a:gridCol w="4540584">
                  <a:extLst>
                    <a:ext uri="{9D8B030D-6E8A-4147-A177-3AD203B41FA5}">
                      <a16:colId xmlns:a16="http://schemas.microsoft.com/office/drawing/2014/main" val="1185611714"/>
                    </a:ext>
                  </a:extLst>
                </a:gridCol>
                <a:gridCol w="4540584">
                  <a:extLst>
                    <a:ext uri="{9D8B030D-6E8A-4147-A177-3AD203B41FA5}">
                      <a16:colId xmlns:a16="http://schemas.microsoft.com/office/drawing/2014/main" val="3647871838"/>
                    </a:ext>
                  </a:extLst>
                </a:gridCol>
              </a:tblGrid>
              <a:tr h="897733">
                <a:tc>
                  <a:txBody>
                    <a:bodyPr/>
                    <a:lstStyle/>
                    <a:p>
                      <a:pPr algn="ctr"/>
                      <a:r>
                        <a:rPr lang="en-US" sz="2400" dirty="0"/>
                        <a:t>Special Program</a:t>
                      </a:r>
                    </a:p>
                  </a:txBody>
                  <a:tcPr anchor="ctr"/>
                </a:tc>
                <a:tc>
                  <a:txBody>
                    <a:bodyPr/>
                    <a:lstStyle/>
                    <a:p>
                      <a:pPr algn="ctr"/>
                      <a:r>
                        <a:rPr lang="en-US" sz="2400" dirty="0"/>
                        <a:t>Full</a:t>
                      </a:r>
                      <a:r>
                        <a:rPr lang="en-US" sz="2400" baseline="0" dirty="0"/>
                        <a:t> Time Requirement?</a:t>
                      </a:r>
                      <a:endParaRPr lang="en-US" sz="2400" dirty="0"/>
                    </a:p>
                  </a:txBody>
                  <a:tcPr anchor="ctr"/>
                </a:tc>
                <a:extLst>
                  <a:ext uri="{0D108BD9-81ED-4DB2-BD59-A6C34878D82A}">
                    <a16:rowId xmlns:a16="http://schemas.microsoft.com/office/drawing/2014/main" val="1037502440"/>
                  </a:ext>
                </a:extLst>
              </a:tr>
              <a:tr h="370840">
                <a:tc>
                  <a:txBody>
                    <a:bodyPr/>
                    <a:lstStyle/>
                    <a:p>
                      <a:r>
                        <a:rPr lang="en-US" sz="2400" dirty="0"/>
                        <a:t>Promise</a:t>
                      </a:r>
                      <a:r>
                        <a:rPr lang="en-US" sz="2400" baseline="0" dirty="0"/>
                        <a:t> Scholars Program</a:t>
                      </a:r>
                      <a:endParaRPr lang="en-US" sz="2400" dirty="0"/>
                    </a:p>
                  </a:txBody>
                  <a:tcPr/>
                </a:tc>
                <a:tc>
                  <a:txBody>
                    <a:bodyPr/>
                    <a:lstStyle/>
                    <a:p>
                      <a:pPr algn="ctr"/>
                      <a:r>
                        <a:rPr lang="en-US" sz="2400" dirty="0"/>
                        <a:t>YES</a:t>
                      </a:r>
                    </a:p>
                  </a:txBody>
                  <a:tcPr/>
                </a:tc>
                <a:extLst>
                  <a:ext uri="{0D108BD9-81ED-4DB2-BD59-A6C34878D82A}">
                    <a16:rowId xmlns:a16="http://schemas.microsoft.com/office/drawing/2014/main" val="825328098"/>
                  </a:ext>
                </a:extLst>
              </a:tr>
              <a:tr h="370840">
                <a:tc>
                  <a:txBody>
                    <a:bodyPr/>
                    <a:lstStyle/>
                    <a:p>
                      <a:r>
                        <a:rPr lang="en-US" sz="2400" dirty="0"/>
                        <a:t>EOPS</a:t>
                      </a:r>
                    </a:p>
                  </a:txBody>
                  <a:tcPr/>
                </a:tc>
                <a:tc>
                  <a:txBody>
                    <a:bodyPr/>
                    <a:lstStyle/>
                    <a:p>
                      <a:pPr algn="ctr"/>
                      <a:r>
                        <a:rPr lang="en-US" sz="2400" dirty="0"/>
                        <a:t>YES</a:t>
                      </a:r>
                    </a:p>
                  </a:txBody>
                  <a:tcPr/>
                </a:tc>
                <a:extLst>
                  <a:ext uri="{0D108BD9-81ED-4DB2-BD59-A6C34878D82A}">
                    <a16:rowId xmlns:a16="http://schemas.microsoft.com/office/drawing/2014/main" val="4468928"/>
                  </a:ext>
                </a:extLst>
              </a:tr>
              <a:tr h="370840">
                <a:tc>
                  <a:txBody>
                    <a:bodyPr/>
                    <a:lstStyle/>
                    <a:p>
                      <a:r>
                        <a:rPr lang="en-US" sz="2400" dirty="0"/>
                        <a:t>TRIO SSS</a:t>
                      </a:r>
                    </a:p>
                  </a:txBody>
                  <a:tcPr/>
                </a:tc>
                <a:tc>
                  <a:txBody>
                    <a:bodyPr/>
                    <a:lstStyle/>
                    <a:p>
                      <a:pPr algn="ctr"/>
                      <a:r>
                        <a:rPr lang="en-US" sz="2400" dirty="0"/>
                        <a:t>NO</a:t>
                      </a:r>
                    </a:p>
                  </a:txBody>
                  <a:tcPr/>
                </a:tc>
                <a:extLst>
                  <a:ext uri="{0D108BD9-81ED-4DB2-BD59-A6C34878D82A}">
                    <a16:rowId xmlns:a16="http://schemas.microsoft.com/office/drawing/2014/main" val="429895130"/>
                  </a:ext>
                </a:extLst>
              </a:tr>
              <a:tr h="370840">
                <a:tc>
                  <a:txBody>
                    <a:bodyPr/>
                    <a:lstStyle/>
                    <a:p>
                      <a:r>
                        <a:rPr lang="en-US" sz="2400" dirty="0"/>
                        <a:t>International</a:t>
                      </a:r>
                    </a:p>
                  </a:txBody>
                  <a:tcPr/>
                </a:tc>
                <a:tc>
                  <a:txBody>
                    <a:bodyPr/>
                    <a:lstStyle/>
                    <a:p>
                      <a:pPr algn="ctr"/>
                      <a:r>
                        <a:rPr lang="en-US" sz="2400" dirty="0"/>
                        <a:t>YES</a:t>
                      </a:r>
                    </a:p>
                  </a:txBody>
                  <a:tcPr/>
                </a:tc>
                <a:extLst>
                  <a:ext uri="{0D108BD9-81ED-4DB2-BD59-A6C34878D82A}">
                    <a16:rowId xmlns:a16="http://schemas.microsoft.com/office/drawing/2014/main" val="4248330783"/>
                  </a:ext>
                </a:extLst>
              </a:tr>
              <a:tr h="370840">
                <a:tc>
                  <a:txBody>
                    <a:bodyPr/>
                    <a:lstStyle/>
                    <a:p>
                      <a:r>
                        <a:rPr lang="en-US" sz="2400" dirty="0"/>
                        <a:t>Athletics</a:t>
                      </a:r>
                    </a:p>
                  </a:txBody>
                  <a:tcPr/>
                </a:tc>
                <a:tc>
                  <a:txBody>
                    <a:bodyPr/>
                    <a:lstStyle/>
                    <a:p>
                      <a:pPr algn="ctr"/>
                      <a:r>
                        <a:rPr lang="en-US" sz="2400" dirty="0"/>
                        <a:t>YES</a:t>
                      </a:r>
                    </a:p>
                  </a:txBody>
                  <a:tcPr/>
                </a:tc>
                <a:extLst>
                  <a:ext uri="{0D108BD9-81ED-4DB2-BD59-A6C34878D82A}">
                    <a16:rowId xmlns:a16="http://schemas.microsoft.com/office/drawing/2014/main" val="1790165732"/>
                  </a:ext>
                </a:extLst>
              </a:tr>
              <a:tr h="370840">
                <a:tc>
                  <a:txBody>
                    <a:bodyPr/>
                    <a:lstStyle/>
                    <a:p>
                      <a:r>
                        <a:rPr lang="en-US" sz="2400" dirty="0"/>
                        <a:t>College for Working Adults</a:t>
                      </a:r>
                    </a:p>
                  </a:txBody>
                  <a:tcPr/>
                </a:tc>
                <a:tc>
                  <a:txBody>
                    <a:bodyPr/>
                    <a:lstStyle/>
                    <a:p>
                      <a:pPr algn="ctr"/>
                      <a:r>
                        <a:rPr lang="en-US" sz="2400" dirty="0"/>
                        <a:t>NO</a:t>
                      </a:r>
                    </a:p>
                  </a:txBody>
                  <a:tcPr/>
                </a:tc>
                <a:extLst>
                  <a:ext uri="{0D108BD9-81ED-4DB2-BD59-A6C34878D82A}">
                    <a16:rowId xmlns:a16="http://schemas.microsoft.com/office/drawing/2014/main" val="397625431"/>
                  </a:ext>
                </a:extLst>
              </a:tr>
              <a:tr h="370840">
                <a:tc>
                  <a:txBody>
                    <a:bodyPr/>
                    <a:lstStyle/>
                    <a:p>
                      <a:r>
                        <a:rPr lang="en-US" sz="2400" dirty="0" err="1"/>
                        <a:t>Umoja</a:t>
                      </a:r>
                      <a:endParaRPr lang="en-US" sz="2400" dirty="0"/>
                    </a:p>
                  </a:txBody>
                  <a:tcPr/>
                </a:tc>
                <a:tc>
                  <a:txBody>
                    <a:bodyPr/>
                    <a:lstStyle/>
                    <a:p>
                      <a:pPr algn="ctr"/>
                      <a:r>
                        <a:rPr lang="en-US" sz="2400" dirty="0"/>
                        <a:t>NO</a:t>
                      </a:r>
                    </a:p>
                  </a:txBody>
                  <a:tcPr/>
                </a:tc>
                <a:extLst>
                  <a:ext uri="{0D108BD9-81ED-4DB2-BD59-A6C34878D82A}">
                    <a16:rowId xmlns:a16="http://schemas.microsoft.com/office/drawing/2014/main" val="2030227357"/>
                  </a:ext>
                </a:extLst>
              </a:tr>
              <a:tr h="370840">
                <a:tc>
                  <a:txBody>
                    <a:bodyPr/>
                    <a:lstStyle/>
                    <a:p>
                      <a:r>
                        <a:rPr lang="en-US" sz="2400" dirty="0"/>
                        <a:t>Puente</a:t>
                      </a:r>
                    </a:p>
                  </a:txBody>
                  <a:tcPr/>
                </a:tc>
                <a:tc>
                  <a:txBody>
                    <a:bodyPr/>
                    <a:lstStyle/>
                    <a:p>
                      <a:pPr algn="ctr"/>
                      <a:r>
                        <a:rPr lang="en-US" sz="2400" dirty="0"/>
                        <a:t>NO</a:t>
                      </a:r>
                    </a:p>
                  </a:txBody>
                  <a:tcPr/>
                </a:tc>
                <a:extLst>
                  <a:ext uri="{0D108BD9-81ED-4DB2-BD59-A6C34878D82A}">
                    <a16:rowId xmlns:a16="http://schemas.microsoft.com/office/drawing/2014/main" val="2750190853"/>
                  </a:ext>
                </a:extLst>
              </a:tr>
            </a:tbl>
          </a:graphicData>
        </a:graphic>
      </p:graphicFrame>
    </p:spTree>
    <p:extLst>
      <p:ext uri="{BB962C8B-B14F-4D97-AF65-F5344CB8AC3E}">
        <p14:creationId xmlns:p14="http://schemas.microsoft.com/office/powerpoint/2010/main" val="12903936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41949" y="865953"/>
            <a:ext cx="212651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Director of Student Support</a:t>
            </a:r>
          </a:p>
        </p:txBody>
      </p:sp>
      <p:sp>
        <p:nvSpPr>
          <p:cNvPr id="4" name="Rectangle 3"/>
          <p:cNvSpPr/>
          <p:nvPr/>
        </p:nvSpPr>
        <p:spPr>
          <a:xfrm>
            <a:off x="5117945" y="2677616"/>
            <a:ext cx="2126512" cy="96402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Business</a:t>
            </a:r>
          </a:p>
          <a:p>
            <a:pPr algn="ctr"/>
            <a:r>
              <a:rPr lang="en-US" sz="1400" dirty="0"/>
              <a:t>Retention Specialist</a:t>
            </a:r>
          </a:p>
        </p:txBody>
      </p:sp>
      <p:sp>
        <p:nvSpPr>
          <p:cNvPr id="5" name="Rectangle 4"/>
          <p:cNvSpPr/>
          <p:nvPr/>
        </p:nvSpPr>
        <p:spPr>
          <a:xfrm>
            <a:off x="2750427" y="2670528"/>
            <a:ext cx="2126512" cy="9640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Arts, Design &amp; Performance</a:t>
            </a:r>
          </a:p>
          <a:p>
            <a:pPr algn="ctr"/>
            <a:r>
              <a:rPr lang="en-US" sz="1400" dirty="0"/>
              <a:t>Retention Specialist</a:t>
            </a:r>
          </a:p>
        </p:txBody>
      </p:sp>
      <p:sp>
        <p:nvSpPr>
          <p:cNvPr id="6" name="TextBox 5"/>
          <p:cNvSpPr txBox="1"/>
          <p:nvPr/>
        </p:nvSpPr>
        <p:spPr>
          <a:xfrm>
            <a:off x="9934508"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7" name="TextBox 6"/>
          <p:cNvSpPr txBox="1"/>
          <p:nvPr/>
        </p:nvSpPr>
        <p:spPr>
          <a:xfrm>
            <a:off x="7988747"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8" name="TextBox 7"/>
          <p:cNvSpPr txBox="1"/>
          <p:nvPr/>
        </p:nvSpPr>
        <p:spPr>
          <a:xfrm>
            <a:off x="6042986"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9" name="TextBox 8"/>
          <p:cNvSpPr txBox="1"/>
          <p:nvPr/>
        </p:nvSpPr>
        <p:spPr>
          <a:xfrm>
            <a:off x="4097225"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10" name="TextBox 9"/>
          <p:cNvSpPr txBox="1"/>
          <p:nvPr/>
        </p:nvSpPr>
        <p:spPr>
          <a:xfrm>
            <a:off x="2151464"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11" name="TextBox 10"/>
          <p:cNvSpPr txBox="1"/>
          <p:nvPr/>
        </p:nvSpPr>
        <p:spPr>
          <a:xfrm>
            <a:off x="205703" y="5883259"/>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cxnSp>
        <p:nvCxnSpPr>
          <p:cNvPr id="16" name="Straight Connector 15"/>
          <p:cNvCxnSpPr>
            <a:stCxn id="3" idx="2"/>
            <a:endCxn id="3" idx="2"/>
          </p:cNvCxnSpPr>
          <p:nvPr/>
        </p:nvCxnSpPr>
        <p:spPr>
          <a:xfrm>
            <a:off x="7705205" y="17803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3" idx="2"/>
            <a:endCxn id="5" idx="0"/>
          </p:cNvCxnSpPr>
          <p:nvPr/>
        </p:nvCxnSpPr>
        <p:spPr>
          <a:xfrm rot="5400000">
            <a:off x="5314357" y="279679"/>
            <a:ext cx="890175" cy="389152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4" idx="0"/>
          </p:cNvCxnSpPr>
          <p:nvPr/>
        </p:nvCxnSpPr>
        <p:spPr>
          <a:xfrm rot="5400000">
            <a:off x="6494572" y="1466982"/>
            <a:ext cx="897263" cy="152400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524454" y="2677616"/>
            <a:ext cx="2126512" cy="96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Human Behavior &amp; Culture</a:t>
            </a:r>
          </a:p>
          <a:p>
            <a:pPr algn="ctr"/>
            <a:r>
              <a:rPr lang="en-US" sz="1400" dirty="0"/>
              <a:t>Retention Specialist</a:t>
            </a:r>
          </a:p>
        </p:txBody>
      </p:sp>
      <p:sp>
        <p:nvSpPr>
          <p:cNvPr id="19" name="Rectangle 18"/>
          <p:cNvSpPr/>
          <p:nvPr/>
        </p:nvSpPr>
        <p:spPr>
          <a:xfrm>
            <a:off x="9899059" y="2669046"/>
            <a:ext cx="2126512" cy="96402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Science &amp; Health</a:t>
            </a:r>
          </a:p>
          <a:p>
            <a:pPr algn="ctr"/>
            <a:r>
              <a:rPr lang="en-US" sz="1400" dirty="0"/>
              <a:t>Retention Specialist</a:t>
            </a:r>
          </a:p>
        </p:txBody>
      </p:sp>
      <p:cxnSp>
        <p:nvCxnSpPr>
          <p:cNvPr id="25" name="Elbow Connector 24"/>
          <p:cNvCxnSpPr>
            <a:stCxn id="3" idx="2"/>
            <a:endCxn id="17" idx="0"/>
          </p:cNvCxnSpPr>
          <p:nvPr/>
        </p:nvCxnSpPr>
        <p:spPr>
          <a:xfrm rot="16200000" flipH="1">
            <a:off x="7697826" y="1787731"/>
            <a:ext cx="897263" cy="88250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3" idx="2"/>
            <a:endCxn id="19" idx="0"/>
          </p:cNvCxnSpPr>
          <p:nvPr/>
        </p:nvCxnSpPr>
        <p:spPr>
          <a:xfrm rot="16200000" flipH="1">
            <a:off x="8889414" y="596144"/>
            <a:ext cx="888693" cy="325711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47960" y="1120897"/>
            <a:ext cx="1772093" cy="294659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u="sng" dirty="0"/>
              <a:t>Special Programs</a:t>
            </a:r>
          </a:p>
          <a:p>
            <a:pPr marL="285750" indent="-285750">
              <a:buFont typeface="Arial" panose="020B0604020202020204" pitchFamily="34" charset="0"/>
              <a:buChar char="•"/>
            </a:pPr>
            <a:r>
              <a:rPr lang="en-US" sz="1400" dirty="0"/>
              <a:t>Promise</a:t>
            </a:r>
          </a:p>
          <a:p>
            <a:pPr marL="285750" indent="-285750">
              <a:buFont typeface="Arial" panose="020B0604020202020204" pitchFamily="34" charset="0"/>
              <a:buChar char="•"/>
            </a:pPr>
            <a:r>
              <a:rPr lang="en-US" sz="1400" dirty="0"/>
              <a:t>EOPS</a:t>
            </a:r>
          </a:p>
          <a:p>
            <a:pPr marL="285750" indent="-285750">
              <a:buFont typeface="Arial" panose="020B0604020202020204" pitchFamily="34" charset="0"/>
              <a:buChar char="•"/>
            </a:pPr>
            <a:r>
              <a:rPr lang="en-US" sz="1400" dirty="0"/>
              <a:t>ESL</a:t>
            </a:r>
          </a:p>
          <a:p>
            <a:pPr marL="285750" indent="-285750">
              <a:buFont typeface="Arial" panose="020B0604020202020204" pitchFamily="34" charset="0"/>
              <a:buChar char="•"/>
            </a:pPr>
            <a:r>
              <a:rPr lang="en-US" sz="1400" dirty="0"/>
              <a:t>TRIO SSS</a:t>
            </a:r>
          </a:p>
          <a:p>
            <a:pPr marL="285750" indent="-285750">
              <a:buFont typeface="Arial" panose="020B0604020202020204" pitchFamily="34" charset="0"/>
              <a:buChar char="•"/>
            </a:pPr>
            <a:r>
              <a:rPr lang="en-US" sz="1400" dirty="0"/>
              <a:t>CWA</a:t>
            </a:r>
          </a:p>
          <a:p>
            <a:pPr marL="285750" indent="-285750">
              <a:buFont typeface="Arial" panose="020B0604020202020204" pitchFamily="34" charset="0"/>
              <a:buChar char="•"/>
            </a:pPr>
            <a:r>
              <a:rPr lang="en-US" sz="1400" dirty="0"/>
              <a:t>ECE</a:t>
            </a:r>
          </a:p>
          <a:p>
            <a:pPr marL="285750" indent="-285750">
              <a:buFont typeface="Arial" panose="020B0604020202020204" pitchFamily="34" charset="0"/>
              <a:buChar char="•"/>
            </a:pPr>
            <a:r>
              <a:rPr lang="en-US" sz="1400" dirty="0"/>
              <a:t>International</a:t>
            </a:r>
          </a:p>
          <a:p>
            <a:pPr marL="285750" indent="-285750">
              <a:buFont typeface="Arial" panose="020B0604020202020204" pitchFamily="34" charset="0"/>
              <a:buChar char="•"/>
            </a:pPr>
            <a:r>
              <a:rPr lang="en-US" sz="1400" dirty="0"/>
              <a:t>Puente</a:t>
            </a:r>
          </a:p>
          <a:p>
            <a:pPr marL="285750" indent="-285750">
              <a:buFont typeface="Arial" panose="020B0604020202020204" pitchFamily="34" charset="0"/>
              <a:buChar char="•"/>
            </a:pPr>
            <a:r>
              <a:rPr lang="en-US" sz="1400" dirty="0"/>
              <a:t>ESO </a:t>
            </a:r>
            <a:r>
              <a:rPr lang="en-US" sz="1400" dirty="0" err="1"/>
              <a:t>Adelante</a:t>
            </a:r>
            <a:endParaRPr lang="en-US" sz="1400" dirty="0"/>
          </a:p>
          <a:p>
            <a:pPr marL="285750" indent="-285750">
              <a:buFont typeface="Arial" panose="020B0604020202020204" pitchFamily="34" charset="0"/>
              <a:buChar char="•"/>
            </a:pPr>
            <a:r>
              <a:rPr lang="en-US" sz="1400" dirty="0"/>
              <a:t>Athletics</a:t>
            </a:r>
          </a:p>
          <a:p>
            <a:pPr algn="ctr"/>
            <a:endParaRPr lang="en-US" dirty="0"/>
          </a:p>
        </p:txBody>
      </p:sp>
      <p:sp>
        <p:nvSpPr>
          <p:cNvPr id="35" name="Rectangle 34"/>
          <p:cNvSpPr/>
          <p:nvPr/>
        </p:nvSpPr>
        <p:spPr>
          <a:xfrm>
            <a:off x="148999" y="650344"/>
            <a:ext cx="11876571" cy="491933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965162" y="4346263"/>
            <a:ext cx="2432077" cy="815608"/>
          </a:xfrm>
          <a:prstGeom prst="rect">
            <a:avLst/>
          </a:prstGeom>
          <a:noFill/>
        </p:spPr>
        <p:txBody>
          <a:bodyPr wrap="none" rtlCol="0">
            <a:spAutoFit/>
          </a:bodyPr>
          <a:lstStyle/>
          <a:p>
            <a:pPr algn="ctr"/>
            <a:r>
              <a:rPr lang="en-US" dirty="0"/>
              <a:t>Student Support</a:t>
            </a:r>
          </a:p>
          <a:p>
            <a:pPr algn="ctr"/>
            <a:r>
              <a:rPr lang="en-US" dirty="0"/>
              <a:t>Community of Practice</a:t>
            </a:r>
          </a:p>
          <a:p>
            <a:pPr algn="ctr"/>
            <a:r>
              <a:rPr lang="en-US" sz="1100" dirty="0"/>
              <a:t>to align services and create consistency</a:t>
            </a:r>
          </a:p>
        </p:txBody>
      </p:sp>
    </p:spTree>
    <p:extLst>
      <p:ext uri="{BB962C8B-B14F-4D97-AF65-F5344CB8AC3E}">
        <p14:creationId xmlns:p14="http://schemas.microsoft.com/office/powerpoint/2010/main" val="2828936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60" y="-486924"/>
            <a:ext cx="10515600" cy="2852737"/>
          </a:xfrm>
        </p:spPr>
        <p:txBody>
          <a:bodyPr/>
          <a:lstStyle/>
          <a:p>
            <a:pPr algn="ctr"/>
            <a:r>
              <a:rPr lang="en-US" dirty="0"/>
              <a:t>Student Preferences and Concerns</a:t>
            </a:r>
          </a:p>
        </p:txBody>
      </p:sp>
      <p:pic>
        <p:nvPicPr>
          <p:cNvPr id="5" name="Picture 4"/>
          <p:cNvPicPr>
            <a:picLocks noChangeAspect="1"/>
          </p:cNvPicPr>
          <p:nvPr/>
        </p:nvPicPr>
        <p:blipFill>
          <a:blip r:embed="rId2"/>
          <a:stretch>
            <a:fillRect/>
          </a:stretch>
        </p:blipFill>
        <p:spPr>
          <a:xfrm>
            <a:off x="2586634" y="2969254"/>
            <a:ext cx="7027052" cy="3186441"/>
          </a:xfrm>
          <a:prstGeom prst="rect">
            <a:avLst/>
          </a:prstGeom>
        </p:spPr>
      </p:pic>
    </p:spTree>
    <p:extLst>
      <p:ext uri="{BB962C8B-B14F-4D97-AF65-F5344CB8AC3E}">
        <p14:creationId xmlns:p14="http://schemas.microsoft.com/office/powerpoint/2010/main" val="15091435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D242-97AF-4A76-B51C-CD8F3DCD6F13}"/>
              </a:ext>
            </a:extLst>
          </p:cNvPr>
          <p:cNvSpPr>
            <a:spLocks noGrp="1"/>
          </p:cNvSpPr>
          <p:nvPr>
            <p:ph type="title"/>
          </p:nvPr>
        </p:nvSpPr>
        <p:spPr>
          <a:xfrm>
            <a:off x="259882" y="131760"/>
            <a:ext cx="11418428" cy="1111250"/>
          </a:xfrm>
        </p:spPr>
        <p:txBody>
          <a:bodyPr>
            <a:noAutofit/>
          </a:bodyPr>
          <a:lstStyle/>
          <a:p>
            <a:pPr algn="ctr"/>
            <a:r>
              <a:rPr lang="en-US" sz="3600" dirty="0"/>
              <a:t>Students’ post-COVID </a:t>
            </a:r>
            <a:r>
              <a:rPr lang="en-US" sz="3600" b="1" dirty="0"/>
              <a:t>course modality </a:t>
            </a:r>
            <a:r>
              <a:rPr lang="en-US" sz="3200" dirty="0"/>
              <a:t>preferences</a:t>
            </a:r>
            <a:r>
              <a:rPr lang="en-US" sz="3600" dirty="0"/>
              <a:t> are split between on-line and in person</a:t>
            </a:r>
          </a:p>
        </p:txBody>
      </p:sp>
      <p:sp>
        <p:nvSpPr>
          <p:cNvPr id="8" name="TextBox 7">
            <a:extLst>
              <a:ext uri="{FF2B5EF4-FFF2-40B4-BE49-F238E27FC236}">
                <a16:creationId xmlns:a16="http://schemas.microsoft.com/office/drawing/2014/main" id="{D9561A41-F05D-47D6-8BE6-513361F31EBB}"/>
              </a:ext>
            </a:extLst>
          </p:cNvPr>
          <p:cNvSpPr txBox="1"/>
          <p:nvPr/>
        </p:nvSpPr>
        <p:spPr>
          <a:xfrm>
            <a:off x="462012" y="1377191"/>
            <a:ext cx="11819823" cy="307777"/>
          </a:xfrm>
          <a:prstGeom prst="rect">
            <a:avLst/>
          </a:prstGeom>
          <a:noFill/>
        </p:spPr>
        <p:txBody>
          <a:bodyPr wrap="square" rtlCol="0">
            <a:spAutoFit/>
          </a:bodyPr>
          <a:lstStyle/>
          <a:p>
            <a:r>
              <a:rPr lang="en-US" sz="1400" i="1" dirty="0"/>
              <a:t>Q: In the future, once the pandemic is behind us, which most accurately describes your preference for how to attend college?</a:t>
            </a:r>
          </a:p>
        </p:txBody>
      </p:sp>
      <p:pic>
        <p:nvPicPr>
          <p:cNvPr id="3" name="Picture 2">
            <a:extLst>
              <a:ext uri="{FF2B5EF4-FFF2-40B4-BE49-F238E27FC236}">
                <a16:creationId xmlns:a16="http://schemas.microsoft.com/office/drawing/2014/main" id="{C3239BC3-F10F-4251-B748-ECAEB6AC182E}"/>
              </a:ext>
            </a:extLst>
          </p:cNvPr>
          <p:cNvPicPr>
            <a:picLocks noChangeAspect="1"/>
          </p:cNvPicPr>
          <p:nvPr/>
        </p:nvPicPr>
        <p:blipFill>
          <a:blip r:embed="rId3"/>
          <a:stretch>
            <a:fillRect/>
          </a:stretch>
        </p:blipFill>
        <p:spPr>
          <a:xfrm>
            <a:off x="1448186" y="1743626"/>
            <a:ext cx="9415729" cy="4707864"/>
          </a:xfrm>
          <a:prstGeom prst="rect">
            <a:avLst/>
          </a:prstGeom>
        </p:spPr>
      </p:pic>
      <p:sp>
        <p:nvSpPr>
          <p:cNvPr id="5" name="Rectangle 4"/>
          <p:cNvSpPr/>
          <p:nvPr/>
        </p:nvSpPr>
        <p:spPr>
          <a:xfrm>
            <a:off x="3799060" y="2318251"/>
            <a:ext cx="1229193" cy="4074581"/>
          </a:xfrm>
          <a:prstGeom prst="rect">
            <a:avLst/>
          </a:prstGeom>
          <a:noFill/>
          <a:ln w="19050">
            <a:solidFill>
              <a:srgbClr val="0063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flipV="1">
              <a:off x="1953871" y="1477697"/>
              <a:ext cx="2858760" cy="53382"/>
            </p14:xfrm>
          </p:contentPart>
        </mc:Choice>
        <mc:Fallback xmlns="">
          <p:pic>
            <p:nvPicPr>
              <p:cNvPr id="6" name="Ink 5"/>
              <p:cNvPicPr/>
              <p:nvPr/>
            </p:nvPicPr>
            <p:blipFill>
              <a:blip r:embed="rId5"/>
              <a:stretch>
                <a:fillRect/>
              </a:stretch>
            </p:blipFill>
            <p:spPr>
              <a:xfrm flipV="1">
                <a:off x="1881871" y="1333421"/>
                <a:ext cx="3002760" cy="341933"/>
              </a:xfrm>
              <a:prstGeom prst="rect">
                <a:avLst/>
              </a:prstGeom>
            </p:spPr>
          </p:pic>
        </mc:Fallback>
      </mc:AlternateContent>
      <p:sp>
        <p:nvSpPr>
          <p:cNvPr id="7" name="TextBox 6"/>
          <p:cNvSpPr txBox="1"/>
          <p:nvPr/>
        </p:nvSpPr>
        <p:spPr>
          <a:xfrm>
            <a:off x="0" y="6488668"/>
            <a:ext cx="5685018" cy="307777"/>
          </a:xfrm>
          <a:prstGeom prst="rect">
            <a:avLst/>
          </a:prstGeom>
          <a:noFill/>
        </p:spPr>
        <p:txBody>
          <a:bodyPr wrap="none" rtlCol="0">
            <a:spAutoFit/>
          </a:bodyPr>
          <a:lstStyle/>
          <a:p>
            <a:r>
              <a:rPr lang="en-US" sz="1400" dirty="0"/>
              <a:t>Source:  Email survey sent to all students enrolled at SMCCCD in May, 2021.</a:t>
            </a:r>
          </a:p>
        </p:txBody>
      </p:sp>
    </p:spTree>
    <p:extLst>
      <p:ext uri="{BB962C8B-B14F-4D97-AF65-F5344CB8AC3E}">
        <p14:creationId xmlns:p14="http://schemas.microsoft.com/office/powerpoint/2010/main" val="205196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Districtwide student preferences for instructional modalities – post pandemic</a:t>
            </a:r>
          </a:p>
        </p:txBody>
      </p:sp>
      <p:graphicFrame>
        <p:nvGraphicFramePr>
          <p:cNvPr id="4" name="Chart 3"/>
          <p:cNvGraphicFramePr>
            <a:graphicFrameLocks/>
          </p:cNvGraphicFramePr>
          <p:nvPr>
            <p:custDataLst>
              <p:tags r:id="rId1"/>
            </p:custDataLst>
            <p:extLst/>
          </p:nvPr>
        </p:nvGraphicFramePr>
        <p:xfrm>
          <a:off x="0" y="1177159"/>
          <a:ext cx="12339145" cy="516057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39413" y="6488668"/>
            <a:ext cx="4802020" cy="307777"/>
          </a:xfrm>
          <a:prstGeom prst="rect">
            <a:avLst/>
          </a:prstGeom>
          <a:noFill/>
        </p:spPr>
        <p:txBody>
          <a:bodyPr wrap="none" rtlCol="0">
            <a:spAutoFit/>
          </a:bodyPr>
          <a:lstStyle/>
          <a:p>
            <a:r>
              <a:rPr lang="en-US" sz="1400" dirty="0">
                <a:solidFill>
                  <a:schemeClr val="bg1"/>
                </a:solidFill>
              </a:rPr>
              <a:t>Source:  April-May 2021 survey of enrolled students  (via email)</a:t>
            </a:r>
          </a:p>
        </p:txBody>
      </p:sp>
    </p:spTree>
    <p:extLst>
      <p:ext uri="{BB962C8B-B14F-4D97-AF65-F5344CB8AC3E}">
        <p14:creationId xmlns:p14="http://schemas.microsoft.com/office/powerpoint/2010/main" val="129203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custDataLst>
              <p:tags r:id="rId1"/>
            </p:custDataLst>
            <p:extLst/>
          </p:nvPr>
        </p:nvGraphicFramePr>
        <p:xfrm>
          <a:off x="770022" y="737937"/>
          <a:ext cx="10475494" cy="5678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838200" y="257643"/>
            <a:ext cx="10515600" cy="3086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Cañada is losing FTES faster than CSM and SKY </a:t>
            </a:r>
            <a:br>
              <a:rPr lang="en-US" sz="3200" dirty="0">
                <a:latin typeface="+mn-lt"/>
              </a:rPr>
            </a:br>
            <a:endParaRPr lang="en-US" sz="3200" dirty="0">
              <a:latin typeface="+mn-lt"/>
            </a:endParaRPr>
          </a:p>
        </p:txBody>
      </p:sp>
    </p:spTree>
    <p:extLst>
      <p:ext uri="{BB962C8B-B14F-4D97-AF65-F5344CB8AC3E}">
        <p14:creationId xmlns:p14="http://schemas.microsoft.com/office/powerpoint/2010/main" val="2263757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reasons students gave for stopping out during the pandemic:</a:t>
            </a:r>
          </a:p>
        </p:txBody>
      </p:sp>
      <p:sp>
        <p:nvSpPr>
          <p:cNvPr id="3" name="Content Placeholder 2"/>
          <p:cNvSpPr>
            <a:spLocks noGrp="1"/>
          </p:cNvSpPr>
          <p:nvPr>
            <p:ph idx="1"/>
          </p:nvPr>
        </p:nvSpPr>
        <p:spPr>
          <a:xfrm>
            <a:off x="934452" y="2266031"/>
            <a:ext cx="10515600" cy="4351338"/>
          </a:xfrm>
        </p:spPr>
        <p:txBody>
          <a:bodyPr/>
          <a:lstStyle/>
          <a:p>
            <a:pPr marL="514350" lvl="0" indent="-514350">
              <a:buFont typeface="+mj-lt"/>
              <a:buAutoNum type="arabicPeriod"/>
            </a:pPr>
            <a:r>
              <a:rPr lang="en-US" dirty="0"/>
              <a:t>Prioritizing working for pay</a:t>
            </a:r>
          </a:p>
          <a:p>
            <a:pPr marL="514350" lvl="0" indent="-514350">
              <a:buFont typeface="+mj-lt"/>
              <a:buAutoNum type="arabicPeriod"/>
            </a:pPr>
            <a:r>
              <a:rPr lang="en-US" dirty="0"/>
              <a:t>Preferring not to enroll in online classes</a:t>
            </a:r>
          </a:p>
          <a:p>
            <a:pPr marL="514350" lvl="0" indent="-514350">
              <a:buFont typeface="+mj-lt"/>
              <a:buAutoNum type="arabicPeriod"/>
            </a:pPr>
            <a:r>
              <a:rPr lang="en-US" dirty="0"/>
              <a:t>Taking classes at another college (online)</a:t>
            </a:r>
          </a:p>
          <a:p>
            <a:pPr marL="514350" lvl="0" indent="-514350">
              <a:buFont typeface="+mj-lt"/>
              <a:buAutoNum type="arabicPeriod"/>
            </a:pPr>
            <a:r>
              <a:rPr lang="en-US" dirty="0"/>
              <a:t>Prioritizing the care of children and other family members</a:t>
            </a:r>
          </a:p>
          <a:p>
            <a:pPr marL="514350" indent="-514350">
              <a:buFont typeface="+mj-lt"/>
              <a:buAutoNum type="arabicPeriod"/>
            </a:pPr>
            <a:endParaRPr lang="en-US" dirty="0"/>
          </a:p>
        </p:txBody>
      </p:sp>
    </p:spTree>
    <p:extLst>
      <p:ext uri="{BB962C8B-B14F-4D97-AF65-F5344CB8AC3E}">
        <p14:creationId xmlns:p14="http://schemas.microsoft.com/office/powerpoint/2010/main" val="1996050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16377" cy="1325563"/>
          </a:xfrm>
        </p:spPr>
        <p:txBody>
          <a:bodyPr>
            <a:normAutofit/>
          </a:bodyPr>
          <a:lstStyle/>
          <a:p>
            <a:r>
              <a:rPr lang="en-US" dirty="0"/>
              <a:t>Top 3 things our colleges could do to support the return of stopped out students:</a:t>
            </a:r>
          </a:p>
        </p:txBody>
      </p:sp>
      <p:sp>
        <p:nvSpPr>
          <p:cNvPr id="3" name="Content Placeholder 2"/>
          <p:cNvSpPr>
            <a:spLocks noGrp="1"/>
          </p:cNvSpPr>
          <p:nvPr>
            <p:ph idx="1"/>
          </p:nvPr>
        </p:nvSpPr>
        <p:spPr>
          <a:xfrm>
            <a:off x="838200" y="2364639"/>
            <a:ext cx="10515600" cy="4351338"/>
          </a:xfrm>
        </p:spPr>
        <p:txBody>
          <a:bodyPr/>
          <a:lstStyle/>
          <a:p>
            <a:pPr marL="514350" lvl="0" indent="-514350">
              <a:buFont typeface="+mj-lt"/>
              <a:buAutoNum type="arabicPeriod"/>
            </a:pPr>
            <a:r>
              <a:rPr lang="en-US" dirty="0"/>
              <a:t>More scheduling options:  getting the courses they want when they want them</a:t>
            </a:r>
          </a:p>
          <a:p>
            <a:pPr marL="514350" lvl="0" indent="-514350">
              <a:buFont typeface="+mj-lt"/>
              <a:buAutoNum type="arabicPeriod"/>
            </a:pPr>
            <a:r>
              <a:rPr lang="en-US" dirty="0"/>
              <a:t>Financial support</a:t>
            </a:r>
          </a:p>
          <a:p>
            <a:pPr marL="514350" lvl="0" indent="-514350">
              <a:buFont typeface="+mj-lt"/>
              <a:buAutoNum type="arabicPeriod"/>
            </a:pPr>
            <a:r>
              <a:rPr lang="en-US" dirty="0"/>
              <a:t>Help choosing courses and programs</a:t>
            </a:r>
          </a:p>
          <a:p>
            <a:endParaRPr lang="en-US" dirty="0"/>
          </a:p>
        </p:txBody>
      </p:sp>
    </p:spTree>
    <p:extLst>
      <p:ext uri="{BB962C8B-B14F-4D97-AF65-F5344CB8AC3E}">
        <p14:creationId xmlns:p14="http://schemas.microsoft.com/office/powerpoint/2010/main" val="270765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E23F-6B72-4185-AA1A-3AED60C91989}"/>
              </a:ext>
            </a:extLst>
          </p:cNvPr>
          <p:cNvSpPr>
            <a:spLocks noGrp="1"/>
          </p:cNvSpPr>
          <p:nvPr>
            <p:ph type="title"/>
          </p:nvPr>
        </p:nvSpPr>
        <p:spPr/>
        <p:txBody>
          <a:bodyPr>
            <a:normAutofit/>
          </a:bodyPr>
          <a:lstStyle/>
          <a:p>
            <a:pPr algn="ctr"/>
            <a:r>
              <a:rPr lang="en-US" sz="4000" dirty="0"/>
              <a:t>2 of every 3 students are working for pay</a:t>
            </a:r>
          </a:p>
        </p:txBody>
      </p:sp>
      <p:graphicFrame>
        <p:nvGraphicFramePr>
          <p:cNvPr id="5" name="Content Placeholder 4">
            <a:extLst>
              <a:ext uri="{FF2B5EF4-FFF2-40B4-BE49-F238E27FC236}">
                <a16:creationId xmlns:a16="http://schemas.microsoft.com/office/drawing/2014/main" id="{2785FCAD-2C52-4993-AC1E-9AEBE0F75A2A}"/>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41738" y="6589986"/>
            <a:ext cx="9919703" cy="307777"/>
          </a:xfrm>
          <a:prstGeom prst="rect">
            <a:avLst/>
          </a:prstGeom>
          <a:noFill/>
        </p:spPr>
        <p:txBody>
          <a:bodyPr wrap="none" rtlCol="0">
            <a:spAutoFit/>
          </a:bodyPr>
          <a:lstStyle/>
          <a:p>
            <a:r>
              <a:rPr lang="en-US" sz="1400" dirty="0"/>
              <a:t>Source:  NACCC survey of all non-K12 students enrolled at CAN in Spring 2021 (not just home campus students.</a:t>
            </a:r>
          </a:p>
        </p:txBody>
      </p:sp>
    </p:spTree>
    <p:extLst>
      <p:ext uri="{BB962C8B-B14F-4D97-AF65-F5344CB8AC3E}">
        <p14:creationId xmlns:p14="http://schemas.microsoft.com/office/powerpoint/2010/main" val="36624797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136C008-8024-4308-A130-A1669C4AF82C}"/>
              </a:ext>
            </a:extLst>
          </p:cNvPr>
          <p:cNvGraphicFramePr>
            <a:graphicFrameLocks noGrp="1"/>
          </p:cNvGraphicFramePr>
          <p:nvPr>
            <p:ph sz="half" idx="1"/>
            <p:custDataLst>
              <p:tags r:id="rId1"/>
            </p:custDataLst>
            <p:extLst/>
          </p:nvPr>
        </p:nvGraphicFramePr>
        <p:xfrm>
          <a:off x="838199" y="1825625"/>
          <a:ext cx="979826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1738" y="6589986"/>
            <a:ext cx="9919703" cy="307777"/>
          </a:xfrm>
          <a:prstGeom prst="rect">
            <a:avLst/>
          </a:prstGeom>
          <a:noFill/>
        </p:spPr>
        <p:txBody>
          <a:bodyPr wrap="none" rtlCol="0">
            <a:spAutoFit/>
          </a:bodyPr>
          <a:lstStyle/>
          <a:p>
            <a:r>
              <a:rPr lang="en-US" sz="1400" dirty="0"/>
              <a:t>Source:  NACCC survey of all non-K12 students enrolled at CAN in Spring 2021 (not just home campus students.</a:t>
            </a:r>
          </a:p>
        </p:txBody>
      </p:sp>
      <p:sp>
        <p:nvSpPr>
          <p:cNvPr id="3" name="Title 2"/>
          <p:cNvSpPr>
            <a:spLocks noGrp="1"/>
          </p:cNvSpPr>
          <p:nvPr>
            <p:ph type="title"/>
          </p:nvPr>
        </p:nvSpPr>
        <p:spPr/>
        <p:txBody>
          <a:bodyPr/>
          <a:lstStyle/>
          <a:p>
            <a:pPr algn="ctr"/>
            <a:r>
              <a:rPr lang="en-US" dirty="0"/>
              <a:t>Part-time students more likely to work full time</a:t>
            </a:r>
          </a:p>
        </p:txBody>
      </p:sp>
    </p:spTree>
    <p:extLst>
      <p:ext uri="{BB962C8B-B14F-4D97-AF65-F5344CB8AC3E}">
        <p14:creationId xmlns:p14="http://schemas.microsoft.com/office/powerpoint/2010/main" val="1972561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88B4A-A890-4F0D-9449-75724D3C20B9}"/>
              </a:ext>
            </a:extLst>
          </p:cNvPr>
          <p:cNvSpPr>
            <a:spLocks noGrp="1"/>
          </p:cNvSpPr>
          <p:nvPr>
            <p:ph type="title"/>
          </p:nvPr>
        </p:nvSpPr>
        <p:spPr>
          <a:xfrm>
            <a:off x="880241" y="183478"/>
            <a:ext cx="10515600" cy="1325563"/>
          </a:xfrm>
        </p:spPr>
        <p:txBody>
          <a:bodyPr/>
          <a:lstStyle/>
          <a:p>
            <a:pPr algn="ctr"/>
            <a:r>
              <a:rPr lang="en-US" dirty="0"/>
              <a:t>Part-time students far less likely to access services</a:t>
            </a:r>
          </a:p>
        </p:txBody>
      </p:sp>
      <p:graphicFrame>
        <p:nvGraphicFramePr>
          <p:cNvPr id="14" name="Content Placeholder 13">
            <a:extLst>
              <a:ext uri="{FF2B5EF4-FFF2-40B4-BE49-F238E27FC236}">
                <a16:creationId xmlns:a16="http://schemas.microsoft.com/office/drawing/2014/main" id="{AC3807FE-1941-46AE-B9A5-E52BC43EC8D3}"/>
              </a:ext>
            </a:extLst>
          </p:cNvPr>
          <p:cNvGraphicFramePr>
            <a:graphicFrameLocks noGrp="1"/>
          </p:cNvGraphicFramePr>
          <p:nvPr>
            <p:ph sz="half" idx="2"/>
            <p:extLst/>
          </p:nvPr>
        </p:nvGraphicFramePr>
        <p:xfrm>
          <a:off x="6434959" y="2238648"/>
          <a:ext cx="5473262"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5">
            <a:extLst>
              <a:ext uri="{FF2B5EF4-FFF2-40B4-BE49-F238E27FC236}">
                <a16:creationId xmlns:a16="http://schemas.microsoft.com/office/drawing/2014/main" id="{2975ECDC-1400-454D-9F5C-99813D2D11A5}"/>
              </a:ext>
            </a:extLst>
          </p:cNvPr>
          <p:cNvGraphicFramePr>
            <a:graphicFrameLocks noGrp="1"/>
          </p:cNvGraphicFramePr>
          <p:nvPr>
            <p:ph sz="half" idx="1"/>
            <p:extLst/>
          </p:nvPr>
        </p:nvGraphicFramePr>
        <p:xfrm>
          <a:off x="448094" y="1825625"/>
          <a:ext cx="545871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1738" y="6589986"/>
            <a:ext cx="10033516" cy="307777"/>
          </a:xfrm>
          <a:prstGeom prst="rect">
            <a:avLst/>
          </a:prstGeom>
          <a:noFill/>
        </p:spPr>
        <p:txBody>
          <a:bodyPr wrap="none" rtlCol="0">
            <a:spAutoFit/>
          </a:bodyPr>
          <a:lstStyle/>
          <a:p>
            <a:r>
              <a:rPr lang="en-US" sz="1400" dirty="0"/>
              <a:t>Source:  NACCC survey of all non-K12 students enrolled at CAN in Spring 2021 (not just home campus students).</a:t>
            </a:r>
          </a:p>
        </p:txBody>
      </p:sp>
      <p:sp>
        <p:nvSpPr>
          <p:cNvPr id="2" name="TextBox 1"/>
          <p:cNvSpPr txBox="1"/>
          <p:nvPr/>
        </p:nvSpPr>
        <p:spPr>
          <a:xfrm>
            <a:off x="2626090" y="1737398"/>
            <a:ext cx="1616148" cy="369332"/>
          </a:xfrm>
          <a:prstGeom prst="rect">
            <a:avLst/>
          </a:prstGeom>
          <a:noFill/>
        </p:spPr>
        <p:txBody>
          <a:bodyPr wrap="none" rtlCol="0">
            <a:spAutoFit/>
          </a:bodyPr>
          <a:lstStyle/>
          <a:p>
            <a:r>
              <a:rPr lang="en-US" b="1" dirty="0"/>
              <a:t>All students</a:t>
            </a:r>
          </a:p>
        </p:txBody>
      </p:sp>
      <p:sp>
        <p:nvSpPr>
          <p:cNvPr id="7" name="TextBox 6"/>
          <p:cNvSpPr txBox="1"/>
          <p:nvPr/>
        </p:nvSpPr>
        <p:spPr>
          <a:xfrm>
            <a:off x="7551682" y="1689178"/>
            <a:ext cx="3929281" cy="369332"/>
          </a:xfrm>
          <a:prstGeom prst="rect">
            <a:avLst/>
          </a:prstGeom>
          <a:noFill/>
        </p:spPr>
        <p:txBody>
          <a:bodyPr wrap="none" rtlCol="0">
            <a:spAutoFit/>
          </a:bodyPr>
          <a:lstStyle/>
          <a:p>
            <a:r>
              <a:rPr lang="en-US" b="1" dirty="0"/>
              <a:t>Of those using these services…</a:t>
            </a:r>
          </a:p>
        </p:txBody>
      </p:sp>
    </p:spTree>
    <p:extLst>
      <p:ext uri="{BB962C8B-B14F-4D97-AF65-F5344CB8AC3E}">
        <p14:creationId xmlns:p14="http://schemas.microsoft.com/office/powerpoint/2010/main" val="16012705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Can students get the classes they need when and where they need them?</a:t>
            </a:r>
          </a:p>
        </p:txBody>
      </p:sp>
      <p:pic>
        <p:nvPicPr>
          <p:cNvPr id="3076" name="Picture 4" descr="Free college programs can enable more students to go to college, but it all  depends on how the program is desig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389" y="2012829"/>
            <a:ext cx="6275732" cy="417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398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06342" y="5459348"/>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3" name="object 3"/>
          <p:cNvSpPr/>
          <p:nvPr/>
        </p:nvSpPr>
        <p:spPr>
          <a:xfrm>
            <a:off x="3506342" y="4760595"/>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4" name="object 4"/>
          <p:cNvSpPr/>
          <p:nvPr/>
        </p:nvSpPr>
        <p:spPr>
          <a:xfrm>
            <a:off x="3506342" y="4061078"/>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5" name="object 5"/>
          <p:cNvSpPr/>
          <p:nvPr/>
        </p:nvSpPr>
        <p:spPr>
          <a:xfrm>
            <a:off x="3506342" y="3362325"/>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6" name="object 6"/>
          <p:cNvSpPr/>
          <p:nvPr/>
        </p:nvSpPr>
        <p:spPr>
          <a:xfrm>
            <a:off x="3506342" y="2662808"/>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7" name="object 7"/>
          <p:cNvSpPr/>
          <p:nvPr/>
        </p:nvSpPr>
        <p:spPr>
          <a:xfrm>
            <a:off x="3506342" y="1964054"/>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8" name="object 8"/>
          <p:cNvSpPr/>
          <p:nvPr/>
        </p:nvSpPr>
        <p:spPr>
          <a:xfrm>
            <a:off x="3506342" y="1265300"/>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grpSp>
        <p:nvGrpSpPr>
          <p:cNvPr id="9" name="object 9"/>
          <p:cNvGrpSpPr/>
          <p:nvPr/>
        </p:nvGrpSpPr>
        <p:grpSpPr>
          <a:xfrm>
            <a:off x="3501580" y="1670494"/>
            <a:ext cx="8555355" cy="4502785"/>
            <a:chOff x="3501580" y="1670494"/>
            <a:chExt cx="8555355" cy="4502785"/>
          </a:xfrm>
        </p:grpSpPr>
        <p:sp>
          <p:nvSpPr>
            <p:cNvPr id="10" name="object 10"/>
            <p:cNvSpPr/>
            <p:nvPr/>
          </p:nvSpPr>
          <p:spPr>
            <a:xfrm>
              <a:off x="3506342" y="6158103"/>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11" name="object 11"/>
            <p:cNvSpPr/>
            <p:nvPr/>
          </p:nvSpPr>
          <p:spPr>
            <a:xfrm>
              <a:off x="3790949" y="1964436"/>
              <a:ext cx="7976870" cy="4194175"/>
            </a:xfrm>
            <a:custGeom>
              <a:avLst/>
              <a:gdLst/>
              <a:ahLst/>
              <a:cxnLst/>
              <a:rect l="l" t="t" r="r" b="b"/>
              <a:pathLst>
                <a:path w="7976870" h="4194175">
                  <a:moveTo>
                    <a:pt x="0" y="1956816"/>
                  </a:moveTo>
                  <a:lnTo>
                    <a:pt x="569976" y="0"/>
                  </a:lnTo>
                  <a:lnTo>
                    <a:pt x="1139952" y="139446"/>
                  </a:lnTo>
                  <a:lnTo>
                    <a:pt x="1709166" y="419100"/>
                  </a:lnTo>
                  <a:lnTo>
                    <a:pt x="2279142" y="139446"/>
                  </a:lnTo>
                  <a:lnTo>
                    <a:pt x="2849118" y="1956816"/>
                  </a:lnTo>
                  <a:lnTo>
                    <a:pt x="3418332" y="3214878"/>
                  </a:lnTo>
                  <a:lnTo>
                    <a:pt x="3988308" y="3355086"/>
                  </a:lnTo>
                  <a:lnTo>
                    <a:pt x="4558284" y="3494532"/>
                  </a:lnTo>
                  <a:lnTo>
                    <a:pt x="5127498" y="3914394"/>
                  </a:lnTo>
                  <a:lnTo>
                    <a:pt x="5697474" y="3634740"/>
                  </a:lnTo>
                  <a:lnTo>
                    <a:pt x="6267450" y="3214878"/>
                  </a:lnTo>
                  <a:lnTo>
                    <a:pt x="6836664" y="3214878"/>
                  </a:lnTo>
                  <a:lnTo>
                    <a:pt x="7406640" y="3214878"/>
                  </a:lnTo>
                  <a:lnTo>
                    <a:pt x="7976616" y="4194048"/>
                  </a:lnTo>
                </a:path>
              </a:pathLst>
            </a:custGeom>
            <a:ln w="28575">
              <a:solidFill>
                <a:srgbClr val="EA3546"/>
              </a:solidFill>
            </a:ln>
          </p:spPr>
          <p:txBody>
            <a:bodyPr wrap="square" lIns="0" tIns="0" rIns="0" bIns="0" rtlCol="0"/>
            <a:lstStyle/>
            <a:p>
              <a:endParaRPr/>
            </a:p>
          </p:txBody>
        </p:sp>
        <p:sp>
          <p:nvSpPr>
            <p:cNvPr id="12" name="object 12"/>
            <p:cNvSpPr/>
            <p:nvPr/>
          </p:nvSpPr>
          <p:spPr>
            <a:xfrm>
              <a:off x="3790949" y="1824228"/>
              <a:ext cx="7976870" cy="4334510"/>
            </a:xfrm>
            <a:custGeom>
              <a:avLst/>
              <a:gdLst/>
              <a:ahLst/>
              <a:cxnLst/>
              <a:rect l="l" t="t" r="r" b="b"/>
              <a:pathLst>
                <a:path w="7976870" h="4334510">
                  <a:moveTo>
                    <a:pt x="0" y="2376678"/>
                  </a:moveTo>
                  <a:lnTo>
                    <a:pt x="569976" y="140208"/>
                  </a:lnTo>
                  <a:lnTo>
                    <a:pt x="1139952" y="419862"/>
                  </a:lnTo>
                  <a:lnTo>
                    <a:pt x="1709166" y="419862"/>
                  </a:lnTo>
                  <a:lnTo>
                    <a:pt x="2279142" y="0"/>
                  </a:lnTo>
                  <a:lnTo>
                    <a:pt x="2849118" y="2376678"/>
                  </a:lnTo>
                  <a:lnTo>
                    <a:pt x="3418332" y="3495294"/>
                  </a:lnTo>
                  <a:lnTo>
                    <a:pt x="3988308" y="3495294"/>
                  </a:lnTo>
                  <a:lnTo>
                    <a:pt x="4558284" y="3495294"/>
                  </a:lnTo>
                  <a:lnTo>
                    <a:pt x="5127498" y="4194048"/>
                  </a:lnTo>
                  <a:lnTo>
                    <a:pt x="5697474" y="2656332"/>
                  </a:lnTo>
                  <a:lnTo>
                    <a:pt x="6267450" y="2376678"/>
                  </a:lnTo>
                  <a:lnTo>
                    <a:pt x="6836664" y="2796540"/>
                  </a:lnTo>
                  <a:lnTo>
                    <a:pt x="7406640" y="3914394"/>
                  </a:lnTo>
                  <a:lnTo>
                    <a:pt x="7976616" y="4334256"/>
                  </a:lnTo>
                </a:path>
              </a:pathLst>
            </a:custGeom>
            <a:ln w="28575">
              <a:solidFill>
                <a:srgbClr val="F86623"/>
              </a:solidFill>
            </a:ln>
          </p:spPr>
          <p:txBody>
            <a:bodyPr wrap="square" lIns="0" tIns="0" rIns="0" bIns="0" rtlCol="0"/>
            <a:lstStyle/>
            <a:p>
              <a:endParaRPr/>
            </a:p>
          </p:txBody>
        </p:sp>
        <p:sp>
          <p:nvSpPr>
            <p:cNvPr id="13" name="object 13"/>
            <p:cNvSpPr/>
            <p:nvPr/>
          </p:nvSpPr>
          <p:spPr>
            <a:xfrm>
              <a:off x="3790949" y="1684782"/>
              <a:ext cx="7976870" cy="4474210"/>
            </a:xfrm>
            <a:custGeom>
              <a:avLst/>
              <a:gdLst/>
              <a:ahLst/>
              <a:cxnLst/>
              <a:rect l="l" t="t" r="r" b="b"/>
              <a:pathLst>
                <a:path w="7976870" h="4474210">
                  <a:moveTo>
                    <a:pt x="0" y="2236470"/>
                  </a:moveTo>
                  <a:lnTo>
                    <a:pt x="569976" y="0"/>
                  </a:lnTo>
                  <a:lnTo>
                    <a:pt x="1139952" y="139446"/>
                  </a:lnTo>
                  <a:lnTo>
                    <a:pt x="1709166" y="559308"/>
                  </a:lnTo>
                  <a:lnTo>
                    <a:pt x="2279142" y="279654"/>
                  </a:lnTo>
                  <a:lnTo>
                    <a:pt x="2849118" y="2236470"/>
                  </a:lnTo>
                  <a:lnTo>
                    <a:pt x="3418332" y="3494532"/>
                  </a:lnTo>
                  <a:lnTo>
                    <a:pt x="3988308" y="3774186"/>
                  </a:lnTo>
                  <a:lnTo>
                    <a:pt x="4558284" y="3914394"/>
                  </a:lnTo>
                  <a:lnTo>
                    <a:pt x="5127498" y="4333494"/>
                  </a:lnTo>
                  <a:lnTo>
                    <a:pt x="5697474" y="4053840"/>
                  </a:lnTo>
                  <a:lnTo>
                    <a:pt x="6267450" y="3634740"/>
                  </a:lnTo>
                  <a:lnTo>
                    <a:pt x="6836664" y="3774186"/>
                  </a:lnTo>
                  <a:lnTo>
                    <a:pt x="7406640" y="3914394"/>
                  </a:lnTo>
                  <a:lnTo>
                    <a:pt x="7976616" y="4473702"/>
                  </a:lnTo>
                </a:path>
              </a:pathLst>
            </a:custGeom>
            <a:ln w="28575">
              <a:solidFill>
                <a:srgbClr val="CCA33A"/>
              </a:solidFill>
            </a:ln>
          </p:spPr>
          <p:txBody>
            <a:bodyPr wrap="square" lIns="0" tIns="0" rIns="0" bIns="0" rtlCol="0"/>
            <a:lstStyle/>
            <a:p>
              <a:endParaRPr/>
            </a:p>
          </p:txBody>
        </p:sp>
        <p:sp>
          <p:nvSpPr>
            <p:cNvPr id="14" name="object 14"/>
            <p:cNvSpPr/>
            <p:nvPr/>
          </p:nvSpPr>
          <p:spPr>
            <a:xfrm>
              <a:off x="3790949" y="1824228"/>
              <a:ext cx="7976870" cy="4194175"/>
            </a:xfrm>
            <a:custGeom>
              <a:avLst/>
              <a:gdLst/>
              <a:ahLst/>
              <a:cxnLst/>
              <a:rect l="l" t="t" r="r" b="b"/>
              <a:pathLst>
                <a:path w="7976870" h="4194175">
                  <a:moveTo>
                    <a:pt x="0" y="2376678"/>
                  </a:moveTo>
                  <a:lnTo>
                    <a:pt x="569976" y="0"/>
                  </a:lnTo>
                  <a:lnTo>
                    <a:pt x="1139952" y="419862"/>
                  </a:lnTo>
                  <a:lnTo>
                    <a:pt x="1709166" y="419862"/>
                  </a:lnTo>
                  <a:lnTo>
                    <a:pt x="2279142" y="0"/>
                  </a:lnTo>
                  <a:lnTo>
                    <a:pt x="2849118" y="2376678"/>
                  </a:lnTo>
                  <a:lnTo>
                    <a:pt x="3418332" y="3495294"/>
                  </a:lnTo>
                  <a:lnTo>
                    <a:pt x="3988308" y="3495294"/>
                  </a:lnTo>
                  <a:lnTo>
                    <a:pt x="4558284" y="3495294"/>
                  </a:lnTo>
                  <a:lnTo>
                    <a:pt x="5127498" y="4194048"/>
                  </a:lnTo>
                  <a:lnTo>
                    <a:pt x="5697474" y="2516886"/>
                  </a:lnTo>
                  <a:lnTo>
                    <a:pt x="6267450" y="2237232"/>
                  </a:lnTo>
                  <a:lnTo>
                    <a:pt x="6836664" y="2516886"/>
                  </a:lnTo>
                  <a:lnTo>
                    <a:pt x="7406640" y="3355086"/>
                  </a:lnTo>
                  <a:lnTo>
                    <a:pt x="7976616" y="3774948"/>
                  </a:lnTo>
                </a:path>
              </a:pathLst>
            </a:custGeom>
            <a:ln w="28575">
              <a:solidFill>
                <a:srgbClr val="96D7C4"/>
              </a:solidFill>
            </a:ln>
          </p:spPr>
          <p:txBody>
            <a:bodyPr wrap="square" lIns="0" tIns="0" rIns="0" bIns="0" rtlCol="0"/>
            <a:lstStyle/>
            <a:p>
              <a:endParaRPr/>
            </a:p>
          </p:txBody>
        </p:sp>
        <p:sp>
          <p:nvSpPr>
            <p:cNvPr id="15" name="object 15"/>
            <p:cNvSpPr/>
            <p:nvPr/>
          </p:nvSpPr>
          <p:spPr>
            <a:xfrm>
              <a:off x="3790949" y="5458967"/>
              <a:ext cx="7976870" cy="699770"/>
            </a:xfrm>
            <a:custGeom>
              <a:avLst/>
              <a:gdLst/>
              <a:ahLst/>
              <a:cxnLst/>
              <a:rect l="l" t="t" r="r" b="b"/>
              <a:pathLst>
                <a:path w="7976870" h="699770">
                  <a:moveTo>
                    <a:pt x="0" y="419861"/>
                  </a:moveTo>
                  <a:lnTo>
                    <a:pt x="569976" y="0"/>
                  </a:lnTo>
                  <a:lnTo>
                    <a:pt x="1139952" y="279653"/>
                  </a:lnTo>
                  <a:lnTo>
                    <a:pt x="1709166" y="279653"/>
                  </a:lnTo>
                  <a:lnTo>
                    <a:pt x="2279142" y="419861"/>
                  </a:lnTo>
                  <a:lnTo>
                    <a:pt x="2849118" y="419861"/>
                  </a:lnTo>
                  <a:lnTo>
                    <a:pt x="3418332" y="419861"/>
                  </a:lnTo>
                  <a:lnTo>
                    <a:pt x="3988308" y="419861"/>
                  </a:lnTo>
                  <a:lnTo>
                    <a:pt x="4558284" y="559307"/>
                  </a:lnTo>
                  <a:lnTo>
                    <a:pt x="5127498" y="699515"/>
                  </a:lnTo>
                  <a:lnTo>
                    <a:pt x="5697474" y="699515"/>
                  </a:lnTo>
                  <a:lnTo>
                    <a:pt x="6267450" y="699515"/>
                  </a:lnTo>
                  <a:lnTo>
                    <a:pt x="6836664" y="699515"/>
                  </a:lnTo>
                  <a:lnTo>
                    <a:pt x="7406640" y="699515"/>
                  </a:lnTo>
                  <a:lnTo>
                    <a:pt x="7976616" y="699515"/>
                  </a:lnTo>
                </a:path>
              </a:pathLst>
            </a:custGeom>
            <a:ln w="28575">
              <a:solidFill>
                <a:srgbClr val="4058AC"/>
              </a:solidFill>
            </a:ln>
          </p:spPr>
          <p:txBody>
            <a:bodyPr wrap="square" lIns="0" tIns="0" rIns="0" bIns="0" rtlCol="0"/>
            <a:lstStyle/>
            <a:p>
              <a:endParaRPr/>
            </a:p>
          </p:txBody>
        </p:sp>
      </p:grpSp>
      <p:sp>
        <p:nvSpPr>
          <p:cNvPr id="16" name="object 16"/>
          <p:cNvSpPr txBox="1"/>
          <p:nvPr/>
        </p:nvSpPr>
        <p:spPr>
          <a:xfrm>
            <a:off x="3313391" y="6065220"/>
            <a:ext cx="10096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85858"/>
                </a:solidFill>
                <a:latin typeface="Lucida Sans"/>
                <a:cs typeface="Lucida Sans"/>
              </a:rPr>
              <a:t>0</a:t>
            </a:r>
            <a:endParaRPr sz="900">
              <a:latin typeface="Lucida Sans"/>
              <a:cs typeface="Lucida Sans"/>
            </a:endParaRPr>
          </a:p>
        </p:txBody>
      </p:sp>
      <p:sp>
        <p:nvSpPr>
          <p:cNvPr id="17" name="object 17"/>
          <p:cNvSpPr txBox="1"/>
          <p:nvPr/>
        </p:nvSpPr>
        <p:spPr>
          <a:xfrm>
            <a:off x="3321849" y="5366161"/>
            <a:ext cx="92710" cy="162560"/>
          </a:xfrm>
          <a:prstGeom prst="rect">
            <a:avLst/>
          </a:prstGeom>
        </p:spPr>
        <p:txBody>
          <a:bodyPr vert="horz" wrap="square" lIns="0" tIns="12700" rIns="0" bIns="0" rtlCol="0">
            <a:spAutoFit/>
          </a:bodyPr>
          <a:lstStyle/>
          <a:p>
            <a:pPr marL="12700">
              <a:lnSpc>
                <a:spcPct val="100000"/>
              </a:lnSpc>
              <a:spcBef>
                <a:spcPts val="100"/>
              </a:spcBef>
            </a:pPr>
            <a:r>
              <a:rPr sz="900" spc="-45" dirty="0">
                <a:solidFill>
                  <a:srgbClr val="585858"/>
                </a:solidFill>
                <a:latin typeface="Lucida Sans"/>
                <a:cs typeface="Lucida Sans"/>
              </a:rPr>
              <a:t>5</a:t>
            </a:r>
            <a:endParaRPr sz="900">
              <a:latin typeface="Lucida Sans"/>
              <a:cs typeface="Lucida Sans"/>
            </a:endParaRPr>
          </a:p>
        </p:txBody>
      </p:sp>
      <p:sp>
        <p:nvSpPr>
          <p:cNvPr id="18" name="object 18"/>
          <p:cNvSpPr txBox="1"/>
          <p:nvPr/>
        </p:nvSpPr>
        <p:spPr>
          <a:xfrm>
            <a:off x="3263328" y="4667102"/>
            <a:ext cx="151765" cy="162560"/>
          </a:xfrm>
          <a:prstGeom prst="rect">
            <a:avLst/>
          </a:prstGeom>
        </p:spPr>
        <p:txBody>
          <a:bodyPr vert="horz" wrap="square" lIns="0" tIns="12700" rIns="0" bIns="0" rtlCol="0">
            <a:spAutoFit/>
          </a:bodyPr>
          <a:lstStyle/>
          <a:p>
            <a:pPr marL="12700">
              <a:lnSpc>
                <a:spcPct val="100000"/>
              </a:lnSpc>
              <a:spcBef>
                <a:spcPts val="100"/>
              </a:spcBef>
            </a:pPr>
            <a:r>
              <a:rPr sz="900" spc="-75" dirty="0">
                <a:solidFill>
                  <a:srgbClr val="585858"/>
                </a:solidFill>
                <a:latin typeface="Lucida Sans"/>
                <a:cs typeface="Lucida Sans"/>
              </a:rPr>
              <a:t>10</a:t>
            </a:r>
            <a:endParaRPr sz="900">
              <a:latin typeface="Lucida Sans"/>
              <a:cs typeface="Lucida Sans"/>
            </a:endParaRPr>
          </a:p>
        </p:txBody>
      </p:sp>
      <p:sp>
        <p:nvSpPr>
          <p:cNvPr id="19" name="object 19"/>
          <p:cNvSpPr txBox="1"/>
          <p:nvPr/>
        </p:nvSpPr>
        <p:spPr>
          <a:xfrm>
            <a:off x="3271786" y="3968043"/>
            <a:ext cx="143510" cy="162560"/>
          </a:xfrm>
          <a:prstGeom prst="rect">
            <a:avLst/>
          </a:prstGeom>
        </p:spPr>
        <p:txBody>
          <a:bodyPr vert="horz" wrap="square" lIns="0" tIns="12700" rIns="0" bIns="0" rtlCol="0">
            <a:spAutoFit/>
          </a:bodyPr>
          <a:lstStyle/>
          <a:p>
            <a:pPr marL="12700">
              <a:lnSpc>
                <a:spcPct val="100000"/>
              </a:lnSpc>
              <a:spcBef>
                <a:spcPts val="100"/>
              </a:spcBef>
            </a:pPr>
            <a:r>
              <a:rPr sz="900" spc="-110" dirty="0">
                <a:solidFill>
                  <a:srgbClr val="585858"/>
                </a:solidFill>
                <a:latin typeface="Lucida Sans"/>
                <a:cs typeface="Lucida Sans"/>
              </a:rPr>
              <a:t>15</a:t>
            </a:r>
            <a:endParaRPr sz="900">
              <a:latin typeface="Lucida Sans"/>
              <a:cs typeface="Lucida Sans"/>
            </a:endParaRPr>
          </a:p>
        </p:txBody>
      </p:sp>
      <p:sp>
        <p:nvSpPr>
          <p:cNvPr id="20" name="object 20"/>
          <p:cNvSpPr txBox="1"/>
          <p:nvPr/>
        </p:nvSpPr>
        <p:spPr>
          <a:xfrm>
            <a:off x="3245611" y="3268984"/>
            <a:ext cx="168910"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2</a:t>
            </a:r>
            <a:r>
              <a:rPr sz="900" spc="25" dirty="0">
                <a:solidFill>
                  <a:srgbClr val="585858"/>
                </a:solidFill>
                <a:latin typeface="Lucida Sans"/>
                <a:cs typeface="Lucida Sans"/>
              </a:rPr>
              <a:t>0</a:t>
            </a:r>
            <a:endParaRPr sz="900">
              <a:latin typeface="Lucida Sans"/>
              <a:cs typeface="Lucida Sans"/>
            </a:endParaRPr>
          </a:p>
        </p:txBody>
      </p:sp>
      <p:sp>
        <p:nvSpPr>
          <p:cNvPr id="21" name="object 21"/>
          <p:cNvSpPr txBox="1"/>
          <p:nvPr/>
        </p:nvSpPr>
        <p:spPr>
          <a:xfrm>
            <a:off x="3254070" y="2569926"/>
            <a:ext cx="160655"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2</a:t>
            </a:r>
            <a:r>
              <a:rPr sz="900" spc="-45" dirty="0">
                <a:solidFill>
                  <a:srgbClr val="585858"/>
                </a:solidFill>
                <a:latin typeface="Lucida Sans"/>
                <a:cs typeface="Lucida Sans"/>
              </a:rPr>
              <a:t>5</a:t>
            </a:r>
            <a:endParaRPr sz="900">
              <a:latin typeface="Lucida Sans"/>
              <a:cs typeface="Lucida Sans"/>
            </a:endParaRPr>
          </a:p>
        </p:txBody>
      </p:sp>
      <p:sp>
        <p:nvSpPr>
          <p:cNvPr id="22" name="object 22"/>
          <p:cNvSpPr txBox="1"/>
          <p:nvPr/>
        </p:nvSpPr>
        <p:spPr>
          <a:xfrm>
            <a:off x="3244926" y="1870867"/>
            <a:ext cx="17018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Lucida Sans"/>
                <a:cs typeface="Lucida Sans"/>
              </a:rPr>
              <a:t>30</a:t>
            </a:r>
            <a:endParaRPr sz="900">
              <a:latin typeface="Lucida Sans"/>
              <a:cs typeface="Lucida Sans"/>
            </a:endParaRPr>
          </a:p>
        </p:txBody>
      </p:sp>
      <p:sp>
        <p:nvSpPr>
          <p:cNvPr id="23" name="object 23"/>
          <p:cNvSpPr txBox="1"/>
          <p:nvPr/>
        </p:nvSpPr>
        <p:spPr>
          <a:xfrm>
            <a:off x="3253384" y="1171808"/>
            <a:ext cx="161925"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35</a:t>
            </a:r>
            <a:endParaRPr sz="900">
              <a:latin typeface="Lucida Sans"/>
              <a:cs typeface="Lucida Sans"/>
            </a:endParaRPr>
          </a:p>
        </p:txBody>
      </p:sp>
      <p:sp>
        <p:nvSpPr>
          <p:cNvPr id="24" name="object 24"/>
          <p:cNvSpPr txBox="1"/>
          <p:nvPr/>
        </p:nvSpPr>
        <p:spPr>
          <a:xfrm>
            <a:off x="3651834" y="6211181"/>
            <a:ext cx="27813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585858"/>
                </a:solidFill>
                <a:latin typeface="Lucida Sans"/>
                <a:cs typeface="Lucida Sans"/>
              </a:rPr>
              <a:t>8</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25" name="object 25"/>
          <p:cNvSpPr txBox="1"/>
          <p:nvPr/>
        </p:nvSpPr>
        <p:spPr>
          <a:xfrm>
            <a:off x="4221276"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9:0</a:t>
            </a:r>
            <a:r>
              <a:rPr sz="900" spc="25" dirty="0">
                <a:solidFill>
                  <a:srgbClr val="585858"/>
                </a:solidFill>
                <a:latin typeface="Lucida Sans"/>
                <a:cs typeface="Lucida Sans"/>
              </a:rPr>
              <a:t>0</a:t>
            </a:r>
            <a:endParaRPr sz="900">
              <a:latin typeface="Lucida Sans"/>
              <a:cs typeface="Lucida Sans"/>
            </a:endParaRPr>
          </a:p>
        </p:txBody>
      </p:sp>
      <p:sp>
        <p:nvSpPr>
          <p:cNvPr id="26" name="object 26"/>
          <p:cNvSpPr txBox="1"/>
          <p:nvPr/>
        </p:nvSpPr>
        <p:spPr>
          <a:xfrm>
            <a:off x="4763630" y="6211181"/>
            <a:ext cx="333375" cy="162560"/>
          </a:xfrm>
          <a:prstGeom prst="rect">
            <a:avLst/>
          </a:prstGeom>
        </p:spPr>
        <p:txBody>
          <a:bodyPr vert="horz" wrap="square" lIns="0" tIns="12700" rIns="0" bIns="0" rtlCol="0">
            <a:spAutoFit/>
          </a:bodyPr>
          <a:lstStyle/>
          <a:p>
            <a:pPr marL="12700">
              <a:lnSpc>
                <a:spcPct val="100000"/>
              </a:lnSpc>
              <a:spcBef>
                <a:spcPts val="100"/>
              </a:spcBef>
            </a:pPr>
            <a:r>
              <a:rPr sz="900" spc="-180" dirty="0">
                <a:solidFill>
                  <a:srgbClr val="585858"/>
                </a:solidFill>
                <a:latin typeface="Lucida Sans"/>
                <a:cs typeface="Lucida Sans"/>
              </a:rPr>
              <a:t>1</a:t>
            </a:r>
            <a:r>
              <a:rPr sz="900" spc="-15" dirty="0">
                <a:solidFill>
                  <a:srgbClr val="585858"/>
                </a:solidFill>
                <a:latin typeface="Lucida Sans"/>
                <a:cs typeface="Lucida Sans"/>
              </a:rPr>
              <a:t>0:</a:t>
            </a:r>
            <a:r>
              <a:rPr sz="900" spc="20" dirty="0">
                <a:solidFill>
                  <a:srgbClr val="585858"/>
                </a:solidFill>
                <a:latin typeface="Lucida Sans"/>
                <a:cs typeface="Lucida Sans"/>
              </a:rPr>
              <a:t>00</a:t>
            </a:r>
            <a:endParaRPr sz="900">
              <a:latin typeface="Lucida Sans"/>
              <a:cs typeface="Lucida Sans"/>
            </a:endParaRPr>
          </a:p>
        </p:txBody>
      </p:sp>
      <p:sp>
        <p:nvSpPr>
          <p:cNvPr id="27" name="object 27"/>
          <p:cNvSpPr txBox="1"/>
          <p:nvPr/>
        </p:nvSpPr>
        <p:spPr>
          <a:xfrm>
            <a:off x="5346217" y="6211181"/>
            <a:ext cx="308610" cy="162560"/>
          </a:xfrm>
          <a:prstGeom prst="rect">
            <a:avLst/>
          </a:prstGeom>
        </p:spPr>
        <p:txBody>
          <a:bodyPr vert="horz" wrap="square" lIns="0" tIns="12700" rIns="0" bIns="0" rtlCol="0">
            <a:spAutoFit/>
          </a:bodyPr>
          <a:lstStyle/>
          <a:p>
            <a:pPr marL="12700">
              <a:lnSpc>
                <a:spcPct val="100000"/>
              </a:lnSpc>
              <a:spcBef>
                <a:spcPts val="100"/>
              </a:spcBef>
            </a:pPr>
            <a:r>
              <a:rPr sz="900" spc="-180" dirty="0">
                <a:solidFill>
                  <a:srgbClr val="585858"/>
                </a:solidFill>
                <a:latin typeface="Lucida Sans"/>
                <a:cs typeface="Lucida Sans"/>
              </a:rPr>
              <a:t>1</a:t>
            </a:r>
            <a:r>
              <a:rPr sz="900" spc="-114" dirty="0">
                <a:solidFill>
                  <a:srgbClr val="585858"/>
                </a:solidFill>
                <a:latin typeface="Lucida Sans"/>
                <a:cs typeface="Lucida Sans"/>
              </a:rPr>
              <a:t>1:</a:t>
            </a:r>
            <a:r>
              <a:rPr sz="900" spc="25" dirty="0">
                <a:solidFill>
                  <a:srgbClr val="585858"/>
                </a:solidFill>
                <a:latin typeface="Lucida Sans"/>
                <a:cs typeface="Lucida Sans"/>
              </a:rPr>
              <a:t>00</a:t>
            </a:r>
            <a:endParaRPr sz="900">
              <a:latin typeface="Lucida Sans"/>
              <a:cs typeface="Lucida Sans"/>
            </a:endParaRPr>
          </a:p>
        </p:txBody>
      </p:sp>
      <p:sp>
        <p:nvSpPr>
          <p:cNvPr id="28" name="object 28"/>
          <p:cNvSpPr txBox="1"/>
          <p:nvPr/>
        </p:nvSpPr>
        <p:spPr>
          <a:xfrm>
            <a:off x="7071461" y="6211181"/>
            <a:ext cx="275590"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2</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29" name="object 29"/>
          <p:cNvSpPr txBox="1"/>
          <p:nvPr/>
        </p:nvSpPr>
        <p:spPr>
          <a:xfrm>
            <a:off x="7640904" y="6211181"/>
            <a:ext cx="276225" cy="162560"/>
          </a:xfrm>
          <a:prstGeom prst="rect">
            <a:avLst/>
          </a:prstGeom>
        </p:spPr>
        <p:txBody>
          <a:bodyPr vert="horz" wrap="square" lIns="0" tIns="12700" rIns="0" bIns="0" rtlCol="0">
            <a:spAutoFit/>
          </a:bodyPr>
          <a:lstStyle/>
          <a:p>
            <a:pPr marL="12700">
              <a:lnSpc>
                <a:spcPct val="100000"/>
              </a:lnSpc>
              <a:spcBef>
                <a:spcPts val="100"/>
              </a:spcBef>
            </a:pPr>
            <a:r>
              <a:rPr sz="900" spc="-35" dirty="0">
                <a:solidFill>
                  <a:srgbClr val="585858"/>
                </a:solidFill>
                <a:latin typeface="Lucida Sans"/>
                <a:cs typeface="Lucida Sans"/>
              </a:rPr>
              <a:t>3</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30" name="object 30"/>
          <p:cNvSpPr txBox="1"/>
          <p:nvPr/>
        </p:nvSpPr>
        <p:spPr>
          <a:xfrm>
            <a:off x="8209432"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4:0</a:t>
            </a:r>
            <a:r>
              <a:rPr sz="900" spc="25" dirty="0">
                <a:solidFill>
                  <a:srgbClr val="585858"/>
                </a:solidFill>
                <a:latin typeface="Lucida Sans"/>
                <a:cs typeface="Lucida Sans"/>
              </a:rPr>
              <a:t>0</a:t>
            </a:r>
            <a:endParaRPr sz="900">
              <a:latin typeface="Lucida Sans"/>
              <a:cs typeface="Lucida Sans"/>
            </a:endParaRPr>
          </a:p>
        </p:txBody>
      </p:sp>
      <p:sp>
        <p:nvSpPr>
          <p:cNvPr id="31" name="object 31"/>
          <p:cNvSpPr txBox="1"/>
          <p:nvPr/>
        </p:nvSpPr>
        <p:spPr>
          <a:xfrm>
            <a:off x="8781046" y="6211181"/>
            <a:ext cx="274955"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85858"/>
                </a:solidFill>
                <a:latin typeface="Lucida Sans"/>
                <a:cs typeface="Lucida Sans"/>
              </a:rPr>
              <a:t>5</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32" name="object 32"/>
          <p:cNvSpPr txBox="1"/>
          <p:nvPr/>
        </p:nvSpPr>
        <p:spPr>
          <a:xfrm>
            <a:off x="9348889"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6:0</a:t>
            </a:r>
            <a:r>
              <a:rPr sz="900" spc="25" dirty="0">
                <a:solidFill>
                  <a:srgbClr val="585858"/>
                </a:solidFill>
                <a:latin typeface="Lucida Sans"/>
                <a:cs typeface="Lucida Sans"/>
              </a:rPr>
              <a:t>0</a:t>
            </a:r>
            <a:endParaRPr sz="900">
              <a:latin typeface="Lucida Sans"/>
              <a:cs typeface="Lucida Sans"/>
            </a:endParaRPr>
          </a:p>
        </p:txBody>
      </p:sp>
      <p:sp>
        <p:nvSpPr>
          <p:cNvPr id="33" name="object 33"/>
          <p:cNvSpPr txBox="1"/>
          <p:nvPr/>
        </p:nvSpPr>
        <p:spPr>
          <a:xfrm>
            <a:off x="10488803" y="6211181"/>
            <a:ext cx="27813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585858"/>
                </a:solidFill>
                <a:latin typeface="Lucida Sans"/>
                <a:cs typeface="Lucida Sans"/>
              </a:rPr>
              <a:t>8</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34" name="object 34"/>
          <p:cNvSpPr txBox="1"/>
          <p:nvPr/>
        </p:nvSpPr>
        <p:spPr>
          <a:xfrm>
            <a:off x="11058245"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9:0</a:t>
            </a:r>
            <a:r>
              <a:rPr sz="900" spc="25" dirty="0">
                <a:solidFill>
                  <a:srgbClr val="585858"/>
                </a:solidFill>
                <a:latin typeface="Lucida Sans"/>
                <a:cs typeface="Lucida Sans"/>
              </a:rPr>
              <a:t>0</a:t>
            </a:r>
            <a:endParaRPr sz="900">
              <a:latin typeface="Lucida Sans"/>
              <a:cs typeface="Lucida Sans"/>
            </a:endParaRPr>
          </a:p>
        </p:txBody>
      </p:sp>
      <p:sp>
        <p:nvSpPr>
          <p:cNvPr id="35" name="object 35"/>
          <p:cNvSpPr txBox="1"/>
          <p:nvPr/>
        </p:nvSpPr>
        <p:spPr>
          <a:xfrm>
            <a:off x="11600598" y="6211181"/>
            <a:ext cx="333375" cy="162560"/>
          </a:xfrm>
          <a:prstGeom prst="rect">
            <a:avLst/>
          </a:prstGeom>
        </p:spPr>
        <p:txBody>
          <a:bodyPr vert="horz" wrap="square" lIns="0" tIns="12700" rIns="0" bIns="0" rtlCol="0">
            <a:spAutoFit/>
          </a:bodyPr>
          <a:lstStyle/>
          <a:p>
            <a:pPr marL="12700">
              <a:lnSpc>
                <a:spcPct val="100000"/>
              </a:lnSpc>
              <a:spcBef>
                <a:spcPts val="100"/>
              </a:spcBef>
            </a:pPr>
            <a:r>
              <a:rPr sz="900" spc="-180" dirty="0">
                <a:solidFill>
                  <a:srgbClr val="585858"/>
                </a:solidFill>
                <a:latin typeface="Lucida Sans"/>
                <a:cs typeface="Lucida Sans"/>
              </a:rPr>
              <a:t>1</a:t>
            </a:r>
            <a:r>
              <a:rPr sz="900" spc="-15" dirty="0">
                <a:solidFill>
                  <a:srgbClr val="585858"/>
                </a:solidFill>
                <a:latin typeface="Lucida Sans"/>
                <a:cs typeface="Lucida Sans"/>
              </a:rPr>
              <a:t>0:</a:t>
            </a:r>
            <a:r>
              <a:rPr sz="900" spc="20" dirty="0">
                <a:solidFill>
                  <a:srgbClr val="585858"/>
                </a:solidFill>
                <a:latin typeface="Lucida Sans"/>
                <a:cs typeface="Lucida Sans"/>
              </a:rPr>
              <a:t>00</a:t>
            </a:r>
            <a:endParaRPr sz="900">
              <a:latin typeface="Lucida Sans"/>
              <a:cs typeface="Lucida Sans"/>
            </a:endParaRPr>
          </a:p>
        </p:txBody>
      </p:sp>
      <p:sp>
        <p:nvSpPr>
          <p:cNvPr id="36" name="object 36"/>
          <p:cNvSpPr txBox="1"/>
          <p:nvPr/>
        </p:nvSpPr>
        <p:spPr>
          <a:xfrm>
            <a:off x="5907087" y="6149103"/>
            <a:ext cx="861694" cy="447040"/>
          </a:xfrm>
          <a:prstGeom prst="rect">
            <a:avLst/>
          </a:prstGeom>
        </p:spPr>
        <p:txBody>
          <a:bodyPr vert="horz" wrap="square" lIns="0" tIns="74295" rIns="0" bIns="0" rtlCol="0">
            <a:spAutoFit/>
          </a:bodyPr>
          <a:lstStyle/>
          <a:p>
            <a:pPr marL="12700">
              <a:lnSpc>
                <a:spcPct val="100000"/>
              </a:lnSpc>
              <a:spcBef>
                <a:spcPts val="585"/>
              </a:spcBef>
              <a:tabLst>
                <a:tab pos="615950" algn="l"/>
              </a:tabLst>
            </a:pPr>
            <a:r>
              <a:rPr sz="900" spc="-180" dirty="0">
                <a:solidFill>
                  <a:srgbClr val="585858"/>
                </a:solidFill>
                <a:latin typeface="Lucida Sans"/>
                <a:cs typeface="Lucida Sans"/>
              </a:rPr>
              <a:t>1</a:t>
            </a:r>
            <a:r>
              <a:rPr sz="900" spc="-55" dirty="0">
                <a:solidFill>
                  <a:srgbClr val="585858"/>
                </a:solidFill>
                <a:latin typeface="Lucida Sans"/>
                <a:cs typeface="Lucida Sans"/>
              </a:rPr>
              <a:t>2</a:t>
            </a:r>
            <a:r>
              <a:rPr sz="900" spc="-25" dirty="0">
                <a:solidFill>
                  <a:srgbClr val="585858"/>
                </a:solidFill>
                <a:latin typeface="Lucida Sans"/>
                <a:cs typeface="Lucida Sans"/>
              </a:rPr>
              <a:t>:</a:t>
            </a:r>
            <a:r>
              <a:rPr sz="900" spc="20" dirty="0">
                <a:solidFill>
                  <a:srgbClr val="585858"/>
                </a:solidFill>
                <a:latin typeface="Lucida Sans"/>
                <a:cs typeface="Lucida Sans"/>
              </a:rPr>
              <a:t>0</a:t>
            </a:r>
            <a:r>
              <a:rPr sz="900" spc="25" dirty="0">
                <a:solidFill>
                  <a:srgbClr val="585858"/>
                </a:solidFill>
                <a:latin typeface="Lucida Sans"/>
                <a:cs typeface="Lucida Sans"/>
              </a:rPr>
              <a:t>0</a:t>
            </a:r>
            <a:r>
              <a:rPr sz="900" dirty="0">
                <a:solidFill>
                  <a:srgbClr val="585858"/>
                </a:solidFill>
                <a:latin typeface="Lucida Sans"/>
                <a:cs typeface="Lucida Sans"/>
              </a:rPr>
              <a:t>	</a:t>
            </a:r>
            <a:r>
              <a:rPr sz="900" spc="-180" dirty="0">
                <a:solidFill>
                  <a:srgbClr val="585858"/>
                </a:solidFill>
                <a:latin typeface="Lucida Sans"/>
                <a:cs typeface="Lucida Sans"/>
              </a:rPr>
              <a:t>1</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a:p>
            <a:pPr marL="170815">
              <a:lnSpc>
                <a:spcPct val="100000"/>
              </a:lnSpc>
              <a:spcBef>
                <a:spcPts val="550"/>
              </a:spcBef>
            </a:pPr>
            <a:r>
              <a:rPr sz="1000" spc="-10" dirty="0">
                <a:latin typeface="Lucida Sans"/>
                <a:cs typeface="Lucida Sans"/>
              </a:rPr>
              <a:t>Lunch</a:t>
            </a:r>
            <a:endParaRPr sz="1000">
              <a:latin typeface="Lucida Sans"/>
              <a:cs typeface="Lucida Sans"/>
            </a:endParaRPr>
          </a:p>
        </p:txBody>
      </p:sp>
      <p:sp>
        <p:nvSpPr>
          <p:cNvPr id="37" name="object 37"/>
          <p:cNvSpPr txBox="1"/>
          <p:nvPr/>
        </p:nvSpPr>
        <p:spPr>
          <a:xfrm>
            <a:off x="9681043" y="6145560"/>
            <a:ext cx="512445" cy="454025"/>
          </a:xfrm>
          <a:prstGeom prst="rect">
            <a:avLst/>
          </a:prstGeom>
        </p:spPr>
        <p:txBody>
          <a:bodyPr vert="horz" wrap="square" lIns="0" tIns="78105" rIns="0" bIns="0" rtlCol="0">
            <a:spAutoFit/>
          </a:bodyPr>
          <a:lstStyle/>
          <a:p>
            <a:pPr marL="254000">
              <a:lnSpc>
                <a:spcPct val="100000"/>
              </a:lnSpc>
              <a:spcBef>
                <a:spcPts val="615"/>
              </a:spcBef>
            </a:pPr>
            <a:r>
              <a:rPr sz="900" spc="-85" dirty="0">
                <a:solidFill>
                  <a:srgbClr val="585858"/>
                </a:solidFill>
                <a:latin typeface="Lucida Sans"/>
                <a:cs typeface="Lucida Sans"/>
              </a:rPr>
              <a:t>7</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a:p>
            <a:pPr marL="12700">
              <a:lnSpc>
                <a:spcPct val="100000"/>
              </a:lnSpc>
              <a:spcBef>
                <a:spcPts val="575"/>
              </a:spcBef>
            </a:pPr>
            <a:r>
              <a:rPr sz="1000" spc="-30" dirty="0">
                <a:latin typeface="Lucida Sans"/>
                <a:cs typeface="Lucida Sans"/>
              </a:rPr>
              <a:t>Dinner</a:t>
            </a:r>
            <a:endParaRPr sz="1000">
              <a:latin typeface="Lucida Sans"/>
              <a:cs typeface="Lucida Sans"/>
            </a:endParaRPr>
          </a:p>
        </p:txBody>
      </p:sp>
      <p:grpSp>
        <p:nvGrpSpPr>
          <p:cNvPr id="40" name="object 40"/>
          <p:cNvGrpSpPr/>
          <p:nvPr/>
        </p:nvGrpSpPr>
        <p:grpSpPr>
          <a:xfrm>
            <a:off x="3978402" y="1268730"/>
            <a:ext cx="5527040" cy="5191760"/>
            <a:chOff x="3978402" y="1268730"/>
            <a:chExt cx="5527040" cy="5191760"/>
          </a:xfrm>
        </p:grpSpPr>
        <p:sp>
          <p:nvSpPr>
            <p:cNvPr id="41" name="object 41"/>
            <p:cNvSpPr/>
            <p:nvPr/>
          </p:nvSpPr>
          <p:spPr>
            <a:xfrm>
              <a:off x="8322945" y="5277993"/>
              <a:ext cx="1172845" cy="1172845"/>
            </a:xfrm>
            <a:custGeom>
              <a:avLst/>
              <a:gdLst/>
              <a:ahLst/>
              <a:cxnLst/>
              <a:rect l="l" t="t" r="r" b="b"/>
              <a:pathLst>
                <a:path w="1172845" h="1172845">
                  <a:moveTo>
                    <a:pt x="0" y="586358"/>
                  </a:moveTo>
                  <a:lnTo>
                    <a:pt x="1943" y="538268"/>
                  </a:lnTo>
                  <a:lnTo>
                    <a:pt x="7674" y="491248"/>
                  </a:lnTo>
                  <a:lnTo>
                    <a:pt x="17041" y="445450"/>
                  </a:lnTo>
                  <a:lnTo>
                    <a:pt x="29892" y="401024"/>
                  </a:lnTo>
                  <a:lnTo>
                    <a:pt x="46078" y="358121"/>
                  </a:lnTo>
                  <a:lnTo>
                    <a:pt x="65448" y="316893"/>
                  </a:lnTo>
                  <a:lnTo>
                    <a:pt x="87850" y="277490"/>
                  </a:lnTo>
                  <a:lnTo>
                    <a:pt x="113133" y="240062"/>
                  </a:lnTo>
                  <a:lnTo>
                    <a:pt x="141147" y="204762"/>
                  </a:lnTo>
                  <a:lnTo>
                    <a:pt x="171740" y="171740"/>
                  </a:lnTo>
                  <a:lnTo>
                    <a:pt x="204762" y="141147"/>
                  </a:lnTo>
                  <a:lnTo>
                    <a:pt x="240062" y="113133"/>
                  </a:lnTo>
                  <a:lnTo>
                    <a:pt x="277490" y="87850"/>
                  </a:lnTo>
                  <a:lnTo>
                    <a:pt x="316893" y="65448"/>
                  </a:lnTo>
                  <a:lnTo>
                    <a:pt x="358121" y="46078"/>
                  </a:lnTo>
                  <a:lnTo>
                    <a:pt x="401024" y="29892"/>
                  </a:lnTo>
                  <a:lnTo>
                    <a:pt x="445450" y="17041"/>
                  </a:lnTo>
                  <a:lnTo>
                    <a:pt x="491248" y="7674"/>
                  </a:lnTo>
                  <a:lnTo>
                    <a:pt x="538268" y="1943"/>
                  </a:lnTo>
                  <a:lnTo>
                    <a:pt x="586359" y="0"/>
                  </a:lnTo>
                  <a:lnTo>
                    <a:pt x="634449" y="1943"/>
                  </a:lnTo>
                  <a:lnTo>
                    <a:pt x="681469" y="7674"/>
                  </a:lnTo>
                  <a:lnTo>
                    <a:pt x="727267" y="17041"/>
                  </a:lnTo>
                  <a:lnTo>
                    <a:pt x="771693" y="29892"/>
                  </a:lnTo>
                  <a:lnTo>
                    <a:pt x="814596" y="46078"/>
                  </a:lnTo>
                  <a:lnTo>
                    <a:pt x="855824" y="65448"/>
                  </a:lnTo>
                  <a:lnTo>
                    <a:pt x="895227" y="87850"/>
                  </a:lnTo>
                  <a:lnTo>
                    <a:pt x="932655" y="113133"/>
                  </a:lnTo>
                  <a:lnTo>
                    <a:pt x="967955" y="141147"/>
                  </a:lnTo>
                  <a:lnTo>
                    <a:pt x="1000977" y="171740"/>
                  </a:lnTo>
                  <a:lnTo>
                    <a:pt x="1031570" y="204762"/>
                  </a:lnTo>
                  <a:lnTo>
                    <a:pt x="1059584" y="240062"/>
                  </a:lnTo>
                  <a:lnTo>
                    <a:pt x="1084867" y="277490"/>
                  </a:lnTo>
                  <a:lnTo>
                    <a:pt x="1107269" y="316893"/>
                  </a:lnTo>
                  <a:lnTo>
                    <a:pt x="1126639" y="358121"/>
                  </a:lnTo>
                  <a:lnTo>
                    <a:pt x="1142825" y="401024"/>
                  </a:lnTo>
                  <a:lnTo>
                    <a:pt x="1155676" y="445450"/>
                  </a:lnTo>
                  <a:lnTo>
                    <a:pt x="1165043" y="491248"/>
                  </a:lnTo>
                  <a:lnTo>
                    <a:pt x="1170774" y="538268"/>
                  </a:lnTo>
                  <a:lnTo>
                    <a:pt x="1172718" y="586358"/>
                  </a:lnTo>
                  <a:lnTo>
                    <a:pt x="1170774" y="634449"/>
                  </a:lnTo>
                  <a:lnTo>
                    <a:pt x="1165043" y="681469"/>
                  </a:lnTo>
                  <a:lnTo>
                    <a:pt x="1155676" y="727267"/>
                  </a:lnTo>
                  <a:lnTo>
                    <a:pt x="1142825" y="771693"/>
                  </a:lnTo>
                  <a:lnTo>
                    <a:pt x="1126639" y="814596"/>
                  </a:lnTo>
                  <a:lnTo>
                    <a:pt x="1107269" y="855824"/>
                  </a:lnTo>
                  <a:lnTo>
                    <a:pt x="1084867" y="895227"/>
                  </a:lnTo>
                  <a:lnTo>
                    <a:pt x="1059584" y="932655"/>
                  </a:lnTo>
                  <a:lnTo>
                    <a:pt x="1031570" y="967955"/>
                  </a:lnTo>
                  <a:lnTo>
                    <a:pt x="1000977" y="1000977"/>
                  </a:lnTo>
                  <a:lnTo>
                    <a:pt x="967955" y="1031570"/>
                  </a:lnTo>
                  <a:lnTo>
                    <a:pt x="932655" y="1059584"/>
                  </a:lnTo>
                  <a:lnTo>
                    <a:pt x="895227" y="1084867"/>
                  </a:lnTo>
                  <a:lnTo>
                    <a:pt x="855824" y="1107269"/>
                  </a:lnTo>
                  <a:lnTo>
                    <a:pt x="814596" y="1126639"/>
                  </a:lnTo>
                  <a:lnTo>
                    <a:pt x="771693" y="1142825"/>
                  </a:lnTo>
                  <a:lnTo>
                    <a:pt x="727267" y="1155676"/>
                  </a:lnTo>
                  <a:lnTo>
                    <a:pt x="681469" y="1165043"/>
                  </a:lnTo>
                  <a:lnTo>
                    <a:pt x="634449" y="1170774"/>
                  </a:lnTo>
                  <a:lnTo>
                    <a:pt x="586359" y="1172717"/>
                  </a:lnTo>
                  <a:lnTo>
                    <a:pt x="538268" y="1170774"/>
                  </a:lnTo>
                  <a:lnTo>
                    <a:pt x="491248" y="1165043"/>
                  </a:lnTo>
                  <a:lnTo>
                    <a:pt x="445450" y="1155676"/>
                  </a:lnTo>
                  <a:lnTo>
                    <a:pt x="401024" y="1142825"/>
                  </a:lnTo>
                  <a:lnTo>
                    <a:pt x="358121" y="1126639"/>
                  </a:lnTo>
                  <a:lnTo>
                    <a:pt x="316893" y="1107269"/>
                  </a:lnTo>
                  <a:lnTo>
                    <a:pt x="277490" y="1084867"/>
                  </a:lnTo>
                  <a:lnTo>
                    <a:pt x="240062" y="1059584"/>
                  </a:lnTo>
                  <a:lnTo>
                    <a:pt x="204762" y="1031570"/>
                  </a:lnTo>
                  <a:lnTo>
                    <a:pt x="171740" y="1000977"/>
                  </a:lnTo>
                  <a:lnTo>
                    <a:pt x="141147" y="967955"/>
                  </a:lnTo>
                  <a:lnTo>
                    <a:pt x="113133" y="932655"/>
                  </a:lnTo>
                  <a:lnTo>
                    <a:pt x="87850" y="895227"/>
                  </a:lnTo>
                  <a:lnTo>
                    <a:pt x="65448" y="855824"/>
                  </a:lnTo>
                  <a:lnTo>
                    <a:pt x="46078" y="814596"/>
                  </a:lnTo>
                  <a:lnTo>
                    <a:pt x="29892" y="771693"/>
                  </a:lnTo>
                  <a:lnTo>
                    <a:pt x="17041" y="727267"/>
                  </a:lnTo>
                  <a:lnTo>
                    <a:pt x="7674" y="681469"/>
                  </a:lnTo>
                  <a:lnTo>
                    <a:pt x="1943" y="634449"/>
                  </a:lnTo>
                  <a:lnTo>
                    <a:pt x="0" y="586358"/>
                  </a:lnTo>
                  <a:close/>
                </a:path>
              </a:pathLst>
            </a:custGeom>
            <a:ln w="19050">
              <a:solidFill>
                <a:srgbClr val="EA3546"/>
              </a:solidFill>
              <a:prstDash val="sysDot"/>
            </a:ln>
          </p:spPr>
          <p:txBody>
            <a:bodyPr wrap="square" lIns="0" tIns="0" rIns="0" bIns="0" rtlCol="0"/>
            <a:lstStyle/>
            <a:p>
              <a:endParaRPr/>
            </a:p>
          </p:txBody>
        </p:sp>
        <p:sp>
          <p:nvSpPr>
            <p:cNvPr id="42" name="object 42"/>
            <p:cNvSpPr/>
            <p:nvPr/>
          </p:nvSpPr>
          <p:spPr>
            <a:xfrm>
              <a:off x="3987927" y="1278255"/>
              <a:ext cx="1172210" cy="1172210"/>
            </a:xfrm>
            <a:custGeom>
              <a:avLst/>
              <a:gdLst/>
              <a:ahLst/>
              <a:cxnLst/>
              <a:rect l="l" t="t" r="r" b="b"/>
              <a:pathLst>
                <a:path w="1172210" h="1172210">
                  <a:moveTo>
                    <a:pt x="0" y="585977"/>
                  </a:moveTo>
                  <a:lnTo>
                    <a:pt x="1942" y="537919"/>
                  </a:lnTo>
                  <a:lnTo>
                    <a:pt x="7669" y="490930"/>
                  </a:lnTo>
                  <a:lnTo>
                    <a:pt x="17030" y="445162"/>
                  </a:lnTo>
                  <a:lnTo>
                    <a:pt x="29874" y="400765"/>
                  </a:lnTo>
                  <a:lnTo>
                    <a:pt x="46049" y="357891"/>
                  </a:lnTo>
                  <a:lnTo>
                    <a:pt x="65406" y="316689"/>
                  </a:lnTo>
                  <a:lnTo>
                    <a:pt x="87794" y="277312"/>
                  </a:lnTo>
                  <a:lnTo>
                    <a:pt x="113061" y="239909"/>
                  </a:lnTo>
                  <a:lnTo>
                    <a:pt x="141057" y="204631"/>
                  </a:lnTo>
                  <a:lnTo>
                    <a:pt x="171630" y="171630"/>
                  </a:lnTo>
                  <a:lnTo>
                    <a:pt x="204631" y="141057"/>
                  </a:lnTo>
                  <a:lnTo>
                    <a:pt x="239909" y="113061"/>
                  </a:lnTo>
                  <a:lnTo>
                    <a:pt x="277312" y="87794"/>
                  </a:lnTo>
                  <a:lnTo>
                    <a:pt x="316689" y="65406"/>
                  </a:lnTo>
                  <a:lnTo>
                    <a:pt x="357891" y="46049"/>
                  </a:lnTo>
                  <a:lnTo>
                    <a:pt x="400765" y="29874"/>
                  </a:lnTo>
                  <a:lnTo>
                    <a:pt x="445162" y="17030"/>
                  </a:lnTo>
                  <a:lnTo>
                    <a:pt x="490930" y="7669"/>
                  </a:lnTo>
                  <a:lnTo>
                    <a:pt x="537919" y="1942"/>
                  </a:lnTo>
                  <a:lnTo>
                    <a:pt x="585978" y="0"/>
                  </a:lnTo>
                  <a:lnTo>
                    <a:pt x="634036" y="1942"/>
                  </a:lnTo>
                  <a:lnTo>
                    <a:pt x="681025" y="7669"/>
                  </a:lnTo>
                  <a:lnTo>
                    <a:pt x="726793" y="17030"/>
                  </a:lnTo>
                  <a:lnTo>
                    <a:pt x="771190" y="29874"/>
                  </a:lnTo>
                  <a:lnTo>
                    <a:pt x="814064" y="46049"/>
                  </a:lnTo>
                  <a:lnTo>
                    <a:pt x="855266" y="65406"/>
                  </a:lnTo>
                  <a:lnTo>
                    <a:pt x="894643" y="87794"/>
                  </a:lnTo>
                  <a:lnTo>
                    <a:pt x="932046" y="113061"/>
                  </a:lnTo>
                  <a:lnTo>
                    <a:pt x="967324" y="141057"/>
                  </a:lnTo>
                  <a:lnTo>
                    <a:pt x="1000325" y="171630"/>
                  </a:lnTo>
                  <a:lnTo>
                    <a:pt x="1030898" y="204631"/>
                  </a:lnTo>
                  <a:lnTo>
                    <a:pt x="1058894" y="239909"/>
                  </a:lnTo>
                  <a:lnTo>
                    <a:pt x="1084161" y="277312"/>
                  </a:lnTo>
                  <a:lnTo>
                    <a:pt x="1106549" y="316689"/>
                  </a:lnTo>
                  <a:lnTo>
                    <a:pt x="1125906" y="357891"/>
                  </a:lnTo>
                  <a:lnTo>
                    <a:pt x="1142081" y="400765"/>
                  </a:lnTo>
                  <a:lnTo>
                    <a:pt x="1154925" y="445162"/>
                  </a:lnTo>
                  <a:lnTo>
                    <a:pt x="1164286" y="490930"/>
                  </a:lnTo>
                  <a:lnTo>
                    <a:pt x="1170013" y="537919"/>
                  </a:lnTo>
                  <a:lnTo>
                    <a:pt x="1171956" y="585977"/>
                  </a:lnTo>
                  <a:lnTo>
                    <a:pt x="1170013" y="634036"/>
                  </a:lnTo>
                  <a:lnTo>
                    <a:pt x="1164286" y="681025"/>
                  </a:lnTo>
                  <a:lnTo>
                    <a:pt x="1154925" y="726793"/>
                  </a:lnTo>
                  <a:lnTo>
                    <a:pt x="1142081" y="771190"/>
                  </a:lnTo>
                  <a:lnTo>
                    <a:pt x="1125906" y="814064"/>
                  </a:lnTo>
                  <a:lnTo>
                    <a:pt x="1106549" y="855266"/>
                  </a:lnTo>
                  <a:lnTo>
                    <a:pt x="1084161" y="894643"/>
                  </a:lnTo>
                  <a:lnTo>
                    <a:pt x="1058894" y="932046"/>
                  </a:lnTo>
                  <a:lnTo>
                    <a:pt x="1030898" y="967324"/>
                  </a:lnTo>
                  <a:lnTo>
                    <a:pt x="1000325" y="1000325"/>
                  </a:lnTo>
                  <a:lnTo>
                    <a:pt x="967324" y="1030898"/>
                  </a:lnTo>
                  <a:lnTo>
                    <a:pt x="932046" y="1058894"/>
                  </a:lnTo>
                  <a:lnTo>
                    <a:pt x="894643" y="1084161"/>
                  </a:lnTo>
                  <a:lnTo>
                    <a:pt x="855266" y="1106549"/>
                  </a:lnTo>
                  <a:lnTo>
                    <a:pt x="814064" y="1125906"/>
                  </a:lnTo>
                  <a:lnTo>
                    <a:pt x="771190" y="1142081"/>
                  </a:lnTo>
                  <a:lnTo>
                    <a:pt x="726793" y="1154925"/>
                  </a:lnTo>
                  <a:lnTo>
                    <a:pt x="681025" y="1164286"/>
                  </a:lnTo>
                  <a:lnTo>
                    <a:pt x="634036" y="1170013"/>
                  </a:lnTo>
                  <a:lnTo>
                    <a:pt x="585978" y="1171955"/>
                  </a:lnTo>
                  <a:lnTo>
                    <a:pt x="537919" y="1170013"/>
                  </a:lnTo>
                  <a:lnTo>
                    <a:pt x="490930" y="1164286"/>
                  </a:lnTo>
                  <a:lnTo>
                    <a:pt x="445162" y="1154925"/>
                  </a:lnTo>
                  <a:lnTo>
                    <a:pt x="400765" y="1142081"/>
                  </a:lnTo>
                  <a:lnTo>
                    <a:pt x="357891" y="1125906"/>
                  </a:lnTo>
                  <a:lnTo>
                    <a:pt x="316689" y="1106549"/>
                  </a:lnTo>
                  <a:lnTo>
                    <a:pt x="277312" y="1084161"/>
                  </a:lnTo>
                  <a:lnTo>
                    <a:pt x="239909" y="1058894"/>
                  </a:lnTo>
                  <a:lnTo>
                    <a:pt x="204631" y="1030898"/>
                  </a:lnTo>
                  <a:lnTo>
                    <a:pt x="171630" y="1000325"/>
                  </a:lnTo>
                  <a:lnTo>
                    <a:pt x="141057" y="967324"/>
                  </a:lnTo>
                  <a:lnTo>
                    <a:pt x="113061" y="932046"/>
                  </a:lnTo>
                  <a:lnTo>
                    <a:pt x="87794" y="894643"/>
                  </a:lnTo>
                  <a:lnTo>
                    <a:pt x="65406" y="855266"/>
                  </a:lnTo>
                  <a:lnTo>
                    <a:pt x="46049" y="814064"/>
                  </a:lnTo>
                  <a:lnTo>
                    <a:pt x="29874" y="771190"/>
                  </a:lnTo>
                  <a:lnTo>
                    <a:pt x="17030" y="726793"/>
                  </a:lnTo>
                  <a:lnTo>
                    <a:pt x="7669" y="681025"/>
                  </a:lnTo>
                  <a:lnTo>
                    <a:pt x="1942" y="634036"/>
                  </a:lnTo>
                  <a:lnTo>
                    <a:pt x="0" y="585977"/>
                  </a:lnTo>
                  <a:close/>
                </a:path>
              </a:pathLst>
            </a:custGeom>
            <a:ln w="19050">
              <a:solidFill>
                <a:srgbClr val="EA3546"/>
              </a:solidFill>
              <a:prstDash val="sysDot"/>
            </a:ln>
          </p:spPr>
          <p:txBody>
            <a:bodyPr wrap="square" lIns="0" tIns="0" rIns="0" bIns="0" rtlCol="0"/>
            <a:lstStyle/>
            <a:p>
              <a:endParaRPr/>
            </a:p>
          </p:txBody>
        </p:sp>
      </p:grpSp>
      <p:sp>
        <p:nvSpPr>
          <p:cNvPr id="43" name="object 43"/>
          <p:cNvSpPr txBox="1"/>
          <p:nvPr/>
        </p:nvSpPr>
        <p:spPr>
          <a:xfrm>
            <a:off x="1101366" y="4932535"/>
            <a:ext cx="529590" cy="483234"/>
          </a:xfrm>
          <a:prstGeom prst="rect">
            <a:avLst/>
          </a:prstGeom>
        </p:spPr>
        <p:txBody>
          <a:bodyPr vert="horz" wrap="square" lIns="0" tIns="12700" rIns="0" bIns="0" rtlCol="0">
            <a:spAutoFit/>
          </a:bodyPr>
          <a:lstStyle/>
          <a:p>
            <a:pPr marL="12700">
              <a:lnSpc>
                <a:spcPct val="100000"/>
              </a:lnSpc>
              <a:spcBef>
                <a:spcPts val="100"/>
              </a:spcBef>
            </a:pPr>
            <a:r>
              <a:rPr sz="1000" spc="-15" dirty="0">
                <a:latin typeface="Lucida Sans"/>
                <a:cs typeface="Lucida Sans"/>
              </a:rPr>
              <a:t>Monday</a:t>
            </a:r>
            <a:endParaRPr sz="1000">
              <a:latin typeface="Lucida Sans"/>
              <a:cs typeface="Lucida Sans"/>
            </a:endParaRPr>
          </a:p>
          <a:p>
            <a:pPr>
              <a:lnSpc>
                <a:spcPct val="100000"/>
              </a:lnSpc>
              <a:spcBef>
                <a:spcPts val="20"/>
              </a:spcBef>
            </a:pPr>
            <a:endParaRPr sz="1000">
              <a:latin typeface="Lucida Sans"/>
              <a:cs typeface="Lucida Sans"/>
            </a:endParaRPr>
          </a:p>
          <a:p>
            <a:pPr marL="12700">
              <a:lnSpc>
                <a:spcPct val="100000"/>
              </a:lnSpc>
              <a:spcBef>
                <a:spcPts val="5"/>
              </a:spcBef>
            </a:pPr>
            <a:r>
              <a:rPr sz="1000" spc="-15" dirty="0">
                <a:latin typeface="Lucida Sans"/>
                <a:cs typeface="Lucida Sans"/>
              </a:rPr>
              <a:t>Tuesday</a:t>
            </a:r>
            <a:endParaRPr sz="1000">
              <a:latin typeface="Lucida Sans"/>
              <a:cs typeface="Lucida Sans"/>
            </a:endParaRPr>
          </a:p>
        </p:txBody>
      </p:sp>
      <p:sp>
        <p:nvSpPr>
          <p:cNvPr id="44" name="object 44"/>
          <p:cNvSpPr txBox="1"/>
          <p:nvPr/>
        </p:nvSpPr>
        <p:spPr>
          <a:xfrm>
            <a:off x="1101366" y="5542081"/>
            <a:ext cx="715645" cy="483234"/>
          </a:xfrm>
          <a:prstGeom prst="rect">
            <a:avLst/>
          </a:prstGeom>
        </p:spPr>
        <p:txBody>
          <a:bodyPr vert="horz" wrap="square" lIns="0" tIns="12700" rIns="0" bIns="0" rtlCol="0">
            <a:spAutoFit/>
          </a:bodyPr>
          <a:lstStyle/>
          <a:p>
            <a:pPr marL="12700">
              <a:lnSpc>
                <a:spcPct val="100000"/>
              </a:lnSpc>
              <a:spcBef>
                <a:spcPts val="100"/>
              </a:spcBef>
            </a:pPr>
            <a:r>
              <a:rPr sz="1000" spc="-5" dirty="0">
                <a:latin typeface="Lucida Sans"/>
                <a:cs typeface="Lucida Sans"/>
              </a:rPr>
              <a:t>Wednesday</a:t>
            </a:r>
            <a:endParaRPr sz="1000">
              <a:latin typeface="Lucida Sans"/>
              <a:cs typeface="Lucida Sans"/>
            </a:endParaRPr>
          </a:p>
          <a:p>
            <a:pPr>
              <a:lnSpc>
                <a:spcPct val="100000"/>
              </a:lnSpc>
              <a:spcBef>
                <a:spcPts val="20"/>
              </a:spcBef>
            </a:pPr>
            <a:endParaRPr sz="1000">
              <a:latin typeface="Lucida Sans"/>
              <a:cs typeface="Lucida Sans"/>
            </a:endParaRPr>
          </a:p>
          <a:p>
            <a:pPr marL="12700">
              <a:lnSpc>
                <a:spcPct val="100000"/>
              </a:lnSpc>
              <a:spcBef>
                <a:spcPts val="5"/>
              </a:spcBef>
            </a:pPr>
            <a:r>
              <a:rPr sz="1000" spc="-15" dirty="0">
                <a:latin typeface="Lucida Sans"/>
                <a:cs typeface="Lucida Sans"/>
              </a:rPr>
              <a:t>Thursday</a:t>
            </a:r>
            <a:endParaRPr sz="1000">
              <a:latin typeface="Lucida Sans"/>
              <a:cs typeface="Lucida Sans"/>
            </a:endParaRPr>
          </a:p>
        </p:txBody>
      </p:sp>
      <p:sp>
        <p:nvSpPr>
          <p:cNvPr id="45" name="object 45"/>
          <p:cNvSpPr txBox="1"/>
          <p:nvPr/>
        </p:nvSpPr>
        <p:spPr>
          <a:xfrm>
            <a:off x="1101366" y="6151628"/>
            <a:ext cx="395605" cy="178435"/>
          </a:xfrm>
          <a:prstGeom prst="rect">
            <a:avLst/>
          </a:prstGeom>
        </p:spPr>
        <p:txBody>
          <a:bodyPr vert="horz" wrap="square" lIns="0" tIns="12700" rIns="0" bIns="0" rtlCol="0">
            <a:spAutoFit/>
          </a:bodyPr>
          <a:lstStyle/>
          <a:p>
            <a:pPr marL="12700">
              <a:lnSpc>
                <a:spcPct val="100000"/>
              </a:lnSpc>
              <a:spcBef>
                <a:spcPts val="100"/>
              </a:spcBef>
            </a:pPr>
            <a:r>
              <a:rPr sz="1000" spc="10" dirty="0">
                <a:latin typeface="Lucida Sans"/>
                <a:cs typeface="Lucida Sans"/>
              </a:rPr>
              <a:t>Fr</a:t>
            </a:r>
            <a:r>
              <a:rPr sz="1000" spc="-40" dirty="0">
                <a:latin typeface="Lucida Sans"/>
                <a:cs typeface="Lucida Sans"/>
              </a:rPr>
              <a:t>i</a:t>
            </a:r>
            <a:r>
              <a:rPr sz="1000" spc="-20" dirty="0">
                <a:latin typeface="Lucida Sans"/>
                <a:cs typeface="Lucida Sans"/>
              </a:rPr>
              <a:t>da</a:t>
            </a:r>
            <a:r>
              <a:rPr sz="1000" spc="10" dirty="0">
                <a:latin typeface="Lucida Sans"/>
                <a:cs typeface="Lucida Sans"/>
              </a:rPr>
              <a:t>y</a:t>
            </a:r>
            <a:endParaRPr sz="1000">
              <a:latin typeface="Lucida Sans"/>
              <a:cs typeface="Lucida Sans"/>
            </a:endParaRPr>
          </a:p>
        </p:txBody>
      </p:sp>
      <p:sp>
        <p:nvSpPr>
          <p:cNvPr id="46" name="object 46"/>
          <p:cNvSpPr/>
          <p:nvPr/>
        </p:nvSpPr>
        <p:spPr>
          <a:xfrm>
            <a:off x="459486" y="5017770"/>
            <a:ext cx="415925" cy="0"/>
          </a:xfrm>
          <a:custGeom>
            <a:avLst/>
            <a:gdLst/>
            <a:ahLst/>
            <a:cxnLst/>
            <a:rect l="l" t="t" r="r" b="b"/>
            <a:pathLst>
              <a:path w="415925">
                <a:moveTo>
                  <a:pt x="0" y="0"/>
                </a:moveTo>
                <a:lnTo>
                  <a:pt x="415632" y="0"/>
                </a:lnTo>
              </a:path>
            </a:pathLst>
          </a:custGeom>
          <a:ln w="44450">
            <a:solidFill>
              <a:srgbClr val="EA3546"/>
            </a:solidFill>
          </a:ln>
        </p:spPr>
        <p:txBody>
          <a:bodyPr wrap="square" lIns="0" tIns="0" rIns="0" bIns="0" rtlCol="0"/>
          <a:lstStyle/>
          <a:p>
            <a:endParaRPr/>
          </a:p>
        </p:txBody>
      </p:sp>
      <p:sp>
        <p:nvSpPr>
          <p:cNvPr id="47" name="object 47"/>
          <p:cNvSpPr/>
          <p:nvPr/>
        </p:nvSpPr>
        <p:spPr>
          <a:xfrm>
            <a:off x="459486" y="5336285"/>
            <a:ext cx="415925" cy="0"/>
          </a:xfrm>
          <a:custGeom>
            <a:avLst/>
            <a:gdLst/>
            <a:ahLst/>
            <a:cxnLst/>
            <a:rect l="l" t="t" r="r" b="b"/>
            <a:pathLst>
              <a:path w="415925">
                <a:moveTo>
                  <a:pt x="0" y="0"/>
                </a:moveTo>
                <a:lnTo>
                  <a:pt x="415632" y="0"/>
                </a:lnTo>
              </a:path>
            </a:pathLst>
          </a:custGeom>
          <a:ln w="44450">
            <a:solidFill>
              <a:srgbClr val="F86623"/>
            </a:solidFill>
          </a:ln>
        </p:spPr>
        <p:txBody>
          <a:bodyPr wrap="square" lIns="0" tIns="0" rIns="0" bIns="0" rtlCol="0"/>
          <a:lstStyle/>
          <a:p>
            <a:endParaRPr/>
          </a:p>
        </p:txBody>
      </p:sp>
      <p:sp>
        <p:nvSpPr>
          <p:cNvPr id="48" name="object 48"/>
          <p:cNvSpPr/>
          <p:nvPr/>
        </p:nvSpPr>
        <p:spPr>
          <a:xfrm>
            <a:off x="459486" y="5626608"/>
            <a:ext cx="415925" cy="0"/>
          </a:xfrm>
          <a:custGeom>
            <a:avLst/>
            <a:gdLst/>
            <a:ahLst/>
            <a:cxnLst/>
            <a:rect l="l" t="t" r="r" b="b"/>
            <a:pathLst>
              <a:path w="415925">
                <a:moveTo>
                  <a:pt x="0" y="0"/>
                </a:moveTo>
                <a:lnTo>
                  <a:pt x="415632" y="0"/>
                </a:lnTo>
              </a:path>
            </a:pathLst>
          </a:custGeom>
          <a:ln w="44450">
            <a:solidFill>
              <a:srgbClr val="CCA33A"/>
            </a:solidFill>
          </a:ln>
        </p:spPr>
        <p:txBody>
          <a:bodyPr wrap="square" lIns="0" tIns="0" rIns="0" bIns="0" rtlCol="0"/>
          <a:lstStyle/>
          <a:p>
            <a:endParaRPr/>
          </a:p>
        </p:txBody>
      </p:sp>
      <p:sp>
        <p:nvSpPr>
          <p:cNvPr id="49" name="object 49"/>
          <p:cNvSpPr/>
          <p:nvPr/>
        </p:nvSpPr>
        <p:spPr>
          <a:xfrm>
            <a:off x="459486" y="5941314"/>
            <a:ext cx="415925" cy="0"/>
          </a:xfrm>
          <a:custGeom>
            <a:avLst/>
            <a:gdLst/>
            <a:ahLst/>
            <a:cxnLst/>
            <a:rect l="l" t="t" r="r" b="b"/>
            <a:pathLst>
              <a:path w="415925">
                <a:moveTo>
                  <a:pt x="0" y="0"/>
                </a:moveTo>
                <a:lnTo>
                  <a:pt x="415632" y="0"/>
                </a:lnTo>
              </a:path>
            </a:pathLst>
          </a:custGeom>
          <a:ln w="44450">
            <a:solidFill>
              <a:srgbClr val="96D7C4"/>
            </a:solidFill>
          </a:ln>
        </p:spPr>
        <p:txBody>
          <a:bodyPr wrap="square" lIns="0" tIns="0" rIns="0" bIns="0" rtlCol="0"/>
          <a:lstStyle/>
          <a:p>
            <a:endParaRPr/>
          </a:p>
        </p:txBody>
      </p:sp>
      <p:sp>
        <p:nvSpPr>
          <p:cNvPr id="50" name="object 50"/>
          <p:cNvSpPr/>
          <p:nvPr/>
        </p:nvSpPr>
        <p:spPr>
          <a:xfrm>
            <a:off x="459486" y="6246114"/>
            <a:ext cx="415925" cy="0"/>
          </a:xfrm>
          <a:custGeom>
            <a:avLst/>
            <a:gdLst/>
            <a:ahLst/>
            <a:cxnLst/>
            <a:rect l="l" t="t" r="r" b="b"/>
            <a:pathLst>
              <a:path w="415925">
                <a:moveTo>
                  <a:pt x="0" y="0"/>
                </a:moveTo>
                <a:lnTo>
                  <a:pt x="415632" y="0"/>
                </a:lnTo>
              </a:path>
            </a:pathLst>
          </a:custGeom>
          <a:ln w="44450">
            <a:solidFill>
              <a:srgbClr val="4058AC"/>
            </a:solidFill>
          </a:ln>
        </p:spPr>
        <p:txBody>
          <a:bodyPr wrap="square" lIns="0" tIns="0" rIns="0" bIns="0" rtlCol="0"/>
          <a:lstStyle/>
          <a:p>
            <a:endParaRPr/>
          </a:p>
        </p:txBody>
      </p:sp>
      <p:sp>
        <p:nvSpPr>
          <p:cNvPr id="52" name="object 52"/>
          <p:cNvSpPr txBox="1"/>
          <p:nvPr/>
        </p:nvSpPr>
        <p:spPr>
          <a:xfrm>
            <a:off x="378867" y="1575656"/>
            <a:ext cx="2489835" cy="1423467"/>
          </a:xfrm>
          <a:prstGeom prst="rect">
            <a:avLst/>
          </a:prstGeom>
        </p:spPr>
        <p:txBody>
          <a:bodyPr vert="horz" wrap="square" lIns="0" tIns="12700" rIns="0" bIns="0" rtlCol="0">
            <a:spAutoFit/>
          </a:bodyPr>
          <a:lstStyle/>
          <a:p>
            <a:pPr marL="12700" marR="5080">
              <a:lnSpc>
                <a:spcPct val="150000"/>
              </a:lnSpc>
              <a:spcBef>
                <a:spcPts val="100"/>
              </a:spcBef>
            </a:pPr>
            <a:r>
              <a:rPr sz="1200" spc="-25" dirty="0">
                <a:solidFill>
                  <a:srgbClr val="404040"/>
                </a:solidFill>
                <a:latin typeface="Lucida Sans"/>
                <a:cs typeface="Lucida Sans"/>
              </a:rPr>
              <a:t>Mo</a:t>
            </a:r>
            <a:r>
              <a:rPr sz="1200" spc="-15" dirty="0">
                <a:solidFill>
                  <a:srgbClr val="404040"/>
                </a:solidFill>
                <a:latin typeface="Lucida Sans"/>
                <a:cs typeface="Lucida Sans"/>
              </a:rPr>
              <a:t>s</a:t>
            </a:r>
            <a:r>
              <a:rPr sz="1200" spc="-10" dirty="0">
                <a:solidFill>
                  <a:srgbClr val="404040"/>
                </a:solidFill>
                <a:latin typeface="Lucida Sans"/>
                <a:cs typeface="Lucida Sans"/>
              </a:rPr>
              <a:t>t</a:t>
            </a:r>
            <a:r>
              <a:rPr sz="1200" spc="-100" dirty="0">
                <a:solidFill>
                  <a:srgbClr val="404040"/>
                </a:solidFill>
                <a:latin typeface="Lucida Sans"/>
                <a:cs typeface="Lucida Sans"/>
              </a:rPr>
              <a:t> </a:t>
            </a:r>
            <a:r>
              <a:rPr sz="1200" spc="-30" dirty="0">
                <a:solidFill>
                  <a:srgbClr val="404040"/>
                </a:solidFill>
                <a:latin typeface="Lucida Sans"/>
                <a:cs typeface="Lucida Sans"/>
              </a:rPr>
              <a:t>c</a:t>
            </a:r>
            <a:r>
              <a:rPr sz="1200" spc="-15" dirty="0">
                <a:solidFill>
                  <a:srgbClr val="404040"/>
                </a:solidFill>
                <a:latin typeface="Lucida Sans"/>
                <a:cs typeface="Lucida Sans"/>
              </a:rPr>
              <a:t>lasses </a:t>
            </a:r>
            <a:r>
              <a:rPr lang="en-US" sz="1200" spc="-15" dirty="0">
                <a:solidFill>
                  <a:srgbClr val="404040"/>
                </a:solidFill>
                <a:latin typeface="Lucida Sans"/>
                <a:cs typeface="Lucida Sans"/>
              </a:rPr>
              <a:t>in Fall 2019 </a:t>
            </a:r>
            <a:r>
              <a:rPr lang="en-US" sz="1200" spc="-55" dirty="0">
                <a:solidFill>
                  <a:srgbClr val="404040"/>
                </a:solidFill>
                <a:latin typeface="Lucida Sans"/>
                <a:cs typeface="Lucida Sans"/>
              </a:rPr>
              <a:t>occurred between 9:00 a.m. and 1:00 p.m.</a:t>
            </a:r>
          </a:p>
          <a:p>
            <a:pPr marL="12700" marR="5080">
              <a:lnSpc>
                <a:spcPct val="150000"/>
              </a:lnSpc>
              <a:spcBef>
                <a:spcPts val="100"/>
              </a:spcBef>
            </a:pPr>
            <a:endParaRPr lang="en-US" sz="1200" spc="-55" dirty="0">
              <a:solidFill>
                <a:srgbClr val="404040"/>
              </a:solidFill>
              <a:latin typeface="Lucida Sans"/>
              <a:cs typeface="Lucida Sans"/>
            </a:endParaRPr>
          </a:p>
          <a:p>
            <a:pPr marL="12700" marR="5080">
              <a:lnSpc>
                <a:spcPct val="150000"/>
              </a:lnSpc>
              <a:spcBef>
                <a:spcPts val="100"/>
              </a:spcBef>
            </a:pPr>
            <a:r>
              <a:rPr lang="en-US" sz="1200" spc="-55" dirty="0">
                <a:solidFill>
                  <a:srgbClr val="404040"/>
                </a:solidFill>
                <a:latin typeface="Lucida Sans"/>
                <a:cs typeface="Lucida Sans"/>
              </a:rPr>
              <a:t>The campus is under-utilized for much of the day.</a:t>
            </a:r>
            <a:endParaRPr sz="1200" dirty="0">
              <a:latin typeface="Lucida Sans"/>
              <a:cs typeface="Lucida Sans"/>
            </a:endParaRPr>
          </a:p>
        </p:txBody>
      </p:sp>
      <p:sp>
        <p:nvSpPr>
          <p:cNvPr id="53" name="object 53"/>
          <p:cNvSpPr txBox="1"/>
          <p:nvPr/>
        </p:nvSpPr>
        <p:spPr>
          <a:xfrm>
            <a:off x="10365563" y="6653765"/>
            <a:ext cx="1746885" cy="162560"/>
          </a:xfrm>
          <a:prstGeom prst="rect">
            <a:avLst/>
          </a:prstGeom>
        </p:spPr>
        <p:txBody>
          <a:bodyPr vert="horz" wrap="square" lIns="0" tIns="12700" rIns="0" bIns="0" rtlCol="0">
            <a:spAutoFit/>
          </a:bodyPr>
          <a:lstStyle/>
          <a:p>
            <a:pPr marL="12700">
              <a:lnSpc>
                <a:spcPct val="100000"/>
              </a:lnSpc>
              <a:spcBef>
                <a:spcPts val="100"/>
              </a:spcBef>
            </a:pPr>
            <a:r>
              <a:rPr sz="900" i="1" spc="5" dirty="0">
                <a:solidFill>
                  <a:srgbClr val="404040"/>
                </a:solidFill>
                <a:latin typeface="Trebuchet MS"/>
                <a:cs typeface="Trebuchet MS"/>
              </a:rPr>
              <a:t>Source:</a:t>
            </a:r>
            <a:r>
              <a:rPr sz="900" i="1" spc="-85" dirty="0">
                <a:solidFill>
                  <a:srgbClr val="404040"/>
                </a:solidFill>
                <a:latin typeface="Trebuchet MS"/>
                <a:cs typeface="Trebuchet MS"/>
              </a:rPr>
              <a:t> </a:t>
            </a:r>
            <a:r>
              <a:rPr sz="900" i="1" spc="-40" dirty="0">
                <a:solidFill>
                  <a:srgbClr val="404040"/>
                </a:solidFill>
                <a:latin typeface="Trebuchet MS"/>
                <a:cs typeface="Trebuchet MS"/>
              </a:rPr>
              <a:t>Fall</a:t>
            </a:r>
            <a:r>
              <a:rPr sz="900" i="1" spc="-75" dirty="0">
                <a:solidFill>
                  <a:srgbClr val="404040"/>
                </a:solidFill>
                <a:latin typeface="Trebuchet MS"/>
                <a:cs typeface="Trebuchet MS"/>
              </a:rPr>
              <a:t> </a:t>
            </a:r>
            <a:r>
              <a:rPr sz="900" i="1" spc="25" dirty="0">
                <a:solidFill>
                  <a:srgbClr val="404040"/>
                </a:solidFill>
                <a:latin typeface="Trebuchet MS"/>
                <a:cs typeface="Trebuchet MS"/>
              </a:rPr>
              <a:t>2019</a:t>
            </a:r>
            <a:r>
              <a:rPr sz="900" i="1" spc="-60" dirty="0">
                <a:solidFill>
                  <a:srgbClr val="404040"/>
                </a:solidFill>
                <a:latin typeface="Trebuchet MS"/>
                <a:cs typeface="Trebuchet MS"/>
              </a:rPr>
              <a:t> </a:t>
            </a:r>
            <a:r>
              <a:rPr sz="900" i="1" spc="-20" dirty="0">
                <a:solidFill>
                  <a:srgbClr val="404040"/>
                </a:solidFill>
                <a:latin typeface="Trebuchet MS"/>
                <a:cs typeface="Trebuchet MS"/>
              </a:rPr>
              <a:t>Enrollment</a:t>
            </a:r>
            <a:r>
              <a:rPr sz="900" i="1" spc="-75" dirty="0">
                <a:solidFill>
                  <a:srgbClr val="404040"/>
                </a:solidFill>
                <a:latin typeface="Trebuchet MS"/>
                <a:cs typeface="Trebuchet MS"/>
              </a:rPr>
              <a:t> </a:t>
            </a:r>
            <a:r>
              <a:rPr sz="900" i="1" spc="5" dirty="0">
                <a:solidFill>
                  <a:srgbClr val="404040"/>
                </a:solidFill>
                <a:latin typeface="Trebuchet MS"/>
                <a:cs typeface="Trebuchet MS"/>
              </a:rPr>
              <a:t>Data</a:t>
            </a:r>
            <a:endParaRPr sz="900">
              <a:latin typeface="Trebuchet MS"/>
              <a:cs typeface="Trebuchet MS"/>
            </a:endParaRPr>
          </a:p>
        </p:txBody>
      </p:sp>
      <p:sp>
        <p:nvSpPr>
          <p:cNvPr id="54" name="Title 53"/>
          <p:cNvSpPr>
            <a:spLocks noGrp="1"/>
          </p:cNvSpPr>
          <p:nvPr>
            <p:ph type="title"/>
          </p:nvPr>
        </p:nvSpPr>
        <p:spPr>
          <a:xfrm>
            <a:off x="303800" y="19606"/>
            <a:ext cx="10515600" cy="1325563"/>
          </a:xfrm>
        </p:spPr>
        <p:txBody>
          <a:bodyPr/>
          <a:lstStyle/>
          <a:p>
            <a:r>
              <a:rPr lang="en-US" dirty="0"/>
              <a:t>Pre-pandemic class schedule</a:t>
            </a:r>
          </a:p>
        </p:txBody>
      </p:sp>
    </p:spTree>
    <p:extLst>
      <p:ext uri="{BB962C8B-B14F-4D97-AF65-F5344CB8AC3E}">
        <p14:creationId xmlns:p14="http://schemas.microsoft.com/office/powerpoint/2010/main" val="3508282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225A-1A8F-4ACA-947A-4FE98E96E060}"/>
              </a:ext>
            </a:extLst>
          </p:cNvPr>
          <p:cNvSpPr>
            <a:spLocks noGrp="1"/>
          </p:cNvSpPr>
          <p:nvPr>
            <p:ph type="ctrTitle"/>
          </p:nvPr>
        </p:nvSpPr>
        <p:spPr>
          <a:xfrm>
            <a:off x="1622612" y="1758857"/>
            <a:ext cx="9144000" cy="2387600"/>
          </a:xfrm>
        </p:spPr>
        <p:txBody>
          <a:bodyPr>
            <a:normAutofit/>
          </a:bodyPr>
          <a:lstStyle/>
          <a:p>
            <a:r>
              <a:rPr lang="en-US" dirty="0"/>
              <a:t>General Education Courses Offered by time block</a:t>
            </a:r>
          </a:p>
        </p:txBody>
      </p:sp>
    </p:spTree>
    <p:extLst>
      <p:ext uri="{BB962C8B-B14F-4D97-AF65-F5344CB8AC3E}">
        <p14:creationId xmlns:p14="http://schemas.microsoft.com/office/powerpoint/2010/main" val="922934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F4CF-7F01-4B18-9B6E-42400F5D3C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5F4CDF-3487-4395-BC53-3E124164A3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D3F969-6F29-45EB-BD28-1A6977D27B7E}"/>
              </a:ext>
            </a:extLst>
          </p:cNvPr>
          <p:cNvPicPr>
            <a:picLocks noChangeAspect="1"/>
          </p:cNvPicPr>
          <p:nvPr/>
        </p:nvPicPr>
        <p:blipFill>
          <a:blip r:embed="rId2"/>
          <a:stretch>
            <a:fillRect/>
          </a:stretch>
        </p:blipFill>
        <p:spPr>
          <a:xfrm>
            <a:off x="0" y="257391"/>
            <a:ext cx="12192000" cy="6343217"/>
          </a:xfrm>
          <a:prstGeom prst="rect">
            <a:avLst/>
          </a:prstGeom>
        </p:spPr>
      </p:pic>
      <p:sp>
        <p:nvSpPr>
          <p:cNvPr id="4" name="TextBox 3"/>
          <p:cNvSpPr txBox="1"/>
          <p:nvPr/>
        </p:nvSpPr>
        <p:spPr>
          <a:xfrm>
            <a:off x="0" y="6596390"/>
            <a:ext cx="3812262" cy="261610"/>
          </a:xfrm>
          <a:prstGeom prst="rect">
            <a:avLst/>
          </a:prstGeom>
          <a:noFill/>
        </p:spPr>
        <p:txBody>
          <a:bodyPr wrap="none" rtlCol="0">
            <a:spAutoFit/>
          </a:bodyPr>
          <a:lstStyle/>
          <a:p>
            <a:r>
              <a:rPr lang="en-US" sz="1100" dirty="0"/>
              <a:t>Data is for the 2018-19 and 2019-20 academic years</a:t>
            </a:r>
          </a:p>
        </p:txBody>
      </p:sp>
    </p:spTree>
    <p:extLst>
      <p:ext uri="{BB962C8B-B14F-4D97-AF65-F5344CB8AC3E}">
        <p14:creationId xmlns:p14="http://schemas.microsoft.com/office/powerpoint/2010/main" val="660922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93E8-1B3B-46F3-9524-919E66B556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84CC0F-9A5F-4B0F-886D-393E8CCA20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FABB21-2F71-4675-8666-C1FB88360200}"/>
              </a:ext>
            </a:extLst>
          </p:cNvPr>
          <p:cNvPicPr>
            <a:picLocks noChangeAspect="1"/>
          </p:cNvPicPr>
          <p:nvPr/>
        </p:nvPicPr>
        <p:blipFill>
          <a:blip r:embed="rId2"/>
          <a:stretch>
            <a:fillRect/>
          </a:stretch>
        </p:blipFill>
        <p:spPr>
          <a:xfrm>
            <a:off x="41370" y="276045"/>
            <a:ext cx="12109259" cy="6305909"/>
          </a:xfrm>
          <a:prstGeom prst="rect">
            <a:avLst/>
          </a:prstGeom>
        </p:spPr>
      </p:pic>
      <p:sp>
        <p:nvSpPr>
          <p:cNvPr id="5" name="TextBox 4"/>
          <p:cNvSpPr txBox="1"/>
          <p:nvPr/>
        </p:nvSpPr>
        <p:spPr>
          <a:xfrm>
            <a:off x="0" y="6596390"/>
            <a:ext cx="3812262" cy="261610"/>
          </a:xfrm>
          <a:prstGeom prst="rect">
            <a:avLst/>
          </a:prstGeom>
          <a:noFill/>
        </p:spPr>
        <p:txBody>
          <a:bodyPr wrap="none" rtlCol="0">
            <a:spAutoFit/>
          </a:bodyPr>
          <a:lstStyle/>
          <a:p>
            <a:r>
              <a:rPr lang="en-US" sz="1100" dirty="0"/>
              <a:t>Data is for the 2018-19 and 2019-20 academic years</a:t>
            </a:r>
          </a:p>
        </p:txBody>
      </p:sp>
    </p:spTree>
    <p:extLst>
      <p:ext uri="{BB962C8B-B14F-4D97-AF65-F5344CB8AC3E}">
        <p14:creationId xmlns:p14="http://schemas.microsoft.com/office/powerpoint/2010/main" val="3702096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24C5A47_F7AB_44EC_8E5A_2D95F35C2544&quot;,&quot;SourceFullName&quot;:&quot;C:\\Users\\engelk\\OneDrive - San Mateo County Community College District\\Admin\\President's Office\\President's Advisory Council\\Enrollment Data for President's Advisory Council September 28 2021.xlsx&quot;,&quot;LastUpdate&quot;:&quot;2021-09-27 11:08 AM&quot;,&quot;UpdatedBy&quot;:&quot;engelk&quot;,&quot;IsLinked&quot;:false,&quot;IsBrokenLink&quot;:false,&quot;Type&quot;:1}"/>
</p:tagLst>
</file>

<file path=ppt/tags/tag1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8FF54AC_A3BA_456C_8F08_DA5DC4A6CC07&quot;,&quot;SourceFullName&quot;:&quot;https://smccd-my.sharepoint.com/personal/engelk_smccd_edu/Documents/Management - Cabinet/Leadership Retreat July 2021/Data for Retreat/Average and Median Units taken by home campus fall 2019 20 21.xlsx&quot;,&quot;LastUpdate&quot;:&quot;2021-08-11 11:14 AM&quot;,&quot;UpdatedBy&quot;:&quot;engelk&quot;,&quot;IsLinked&quot;:false,&quot;IsBrokenLink&quot;:false,&quot;Type&quot;:1}"/>
</p:tagLst>
</file>

<file path=ppt/tags/tag1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EDA4DC2_ED69_4DC3_9514_D75F5BB95088&quot;,&quot;SourceFullName&quot;:&quot;https://smccd-my.sharepoint.com/personal/engelk_smccd_edu/Documents/College PLANS/Education Master Plan (EMP)/2022-27 EMP Planning Process Files/Internal Scan/Swirl.xlsx&quot;,&quot;LastUpdate&quot;:&quot;2021-10-01 9:39 AM&quot;,&quot;UpdatedBy&quot;:&quot;engelk&quot;,&quot;IsLinked&quot;:false,&quot;IsBrokenLink&quot;:false,&quot;Type&quot;:1}"/>
</p:tagLst>
</file>

<file path=ppt/tags/tag1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93B088B_18D4_4E04_B8C8_8FA951129013&quot;,&quot;SourceFullName&quot;:&quot;C:\\Users\\engelk\\Dropbox (SMCCD)\\PRIE - Canada College\\Scorecard\\20-21 Scorecard\\College Scorecard Metrics_20-21_2021-8-5.xlsx&quot;,&quot;LastUpdate&quot;:&quot;2021-08-11 9:11 PM&quot;,&quot;UpdatedBy&quot;:&quot;engelk&quot;,&quot;IsLinked&quot;:false,&quot;IsBrokenLink&quot;:false,&quot;Type&quot;:1}"/>
</p:tagLst>
</file>

<file path=ppt/tags/tag1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147F0E5_58DC_47E3_8681_19B71A4C5263&quot;,&quot;SourceFullName&quot;:&quot;https://smccd-my.sharepoint.com/personal/engelk_smccd_edu/Documents/College PLANS/Education Master Plan (EMP)/2022-27 EMP Planning Process/Internal Scan/Fall 21 std counts by spec pop.xlsx&quot;,&quot;LastUpdate&quot;:&quot;2021-10-15 3:38 PM&quot;,&quot;UpdatedBy&quot;:&quot;engelk&quot;,&quot;IsLinked&quot;:false,&quot;IsBrokenLink&quot;:false,&quot;Type&quot;:1}"/>
</p:tagLst>
</file>

<file path=ppt/tags/tag1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BF18537_2BA6_43B0_A836_18D3BCC535BA&quot;,&quot;SourceFullName&quot;:&quot;C:\\Users\\engelk\\Dropbox (SMCCD)\\PRIE - Canada College\\Scorecard\\20-21 Scorecard\\College Scorecard Metrics_20-21_2021-8-5.xlsx&quot;,&quot;LastUpdate&quot;:&quot;2021-08-12 8:54 AM&quot;,&quot;UpdatedBy&quot;:&quot;engelk&quot;,&quot;IsLinked&quot;:false,&quot;IsBrokenLink&quot;:false,&quot;Type&quot;:1}"/>
</p:tagLst>
</file>

<file path=ppt/tags/tag1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B57EFB4_BCDA_4515_BB22_B845491AE415&quot;,&quot;SourceFullName&quot;:&quot;C:\\Users\\engelk\\Dropbox (SMCCD)\\PRIE - Canada College\\Scorecard\\20-21 Scorecard\\College Scorecard Metrics_20-21_2021-8-5.xlsx&quot;,&quot;LastUpdate&quot;:&quot;2021-10-19 5:37 PM&quot;,&quot;UpdatedBy&quot;:&quot;engelk&quot;,&quot;IsLinked&quot;:false,&quot;IsBrokenLink&quot;:false,&quot;Type&quot;:1}"/>
</p:tagLst>
</file>

<file path=ppt/tags/tag1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C7A11C7_2F40_4AC7_8718_F43E08A8B30B&quot;,&quot;SourceFullName&quot;:&quot;C:\\Users\\engelk\\Dropbox (SMCCD)\\PRIE - Canada College\\Scorecard\\20-21 Scorecard\\College Scorecard Metrics_20-21_2021-8-5.xlsx&quot;,&quot;LastUpdate&quot;:&quot;2021-10-19 5:39 PM&quot;,&quot;UpdatedBy&quot;:&quot;engelk&quot;,&quot;IsLinked&quot;:false,&quot;IsBrokenLink&quot;:false,&quot;Type&quot;:1}"/>
</p:tagLst>
</file>

<file path=ppt/tags/tag1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0053B57_202D_45FF_BF97_0A5A9CA7AE61&quot;,&quot;SourceFullName&quot;:&quot;https://smccd-my.sharepoint.com/personal/engelk_smccd_edu/Documents/College PLANS/Education Master Plan (EMP)/2022-27 EMP Planning Process/Internal Scan/Fall 21 std counts by spec pop.xlsx&quot;,&quot;LastUpdate&quot;:&quot;2021-10-15 2:56 PM&quot;,&quot;UpdatedBy&quot;:&quot;engelk&quot;,&quot;IsLinked&quot;:false,&quot;IsBrokenLink&quot;:false,&quot;Type&quot;:1}"/>
</p:tagLst>
</file>

<file path=ppt/tags/tag1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5744BC3_DA29_47A7_A5D5_2840840745FE&quot;,&quot;SourceFullName&quot;:&quot;https://smccd-my.sharepoint.com/personal/engelk_smccd_edu/Documents/College PLANS/Education Master Plan (EMP)/2022-27 EMP Planning Process/Internal Scan/Fall 21 std counts by spec pop.xlsx&quot;,&quot;LastUpdate&quot;:&quot;2021-10-15 3:06 PM&quot;,&quot;UpdatedBy&quot;:&quot;engelk&quot;,&quot;IsLinked&quot;:false,&quot;IsBrokenLink&quot;:false,&quot;Type&quot;:1}"/>
</p:tagLst>
</file>

<file path=ppt/tags/tag1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A04AC6E_53F4_473E_9524_9C28EF99B05E&quot;,&quot;SourceFullName&quot;:&quot;https://smccd-my.sharepoint.com/personal/engelk_smccd_edu/Documents/College PLANS/Education Master Plan (EMP)/2022-27 EMP Planning Process/Internal Scan/Fall 21 std counts by spec pop.xlsx&quot;,&quot;LastUpdate&quot;:&quot;2021-10-15 3:07 PM&quot;,&quot;UpdatedBy&quot;:&quot;engelk&quot;,&quot;IsLinked&quot;:false,&quot;IsBrokenLink&quot;:false,&quot;Type&quot;:1}"/>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D45082DD_C5A3_4014_B00D_95C5BA8596C4&quot;,&quot;SourceFullName&quot;:&quot;C:\\Users\\engelk\\OneDrive - San Mateo County Community College District\\College PLANS\\Education Master Plan (EMP)\\2022-27 EMP Planning Process Files\\Internal Scan (equity audit)\\Data\\Statewide 20 year trends.xls&quot;,&quot;LastUpdate&quot;:&quot;2021-09-27 11:29 AM&quot;,&quot;UpdatedBy&quot;:&quot;engelk&quot;,&quot;IsLinked&quot;:false,&quot;IsBrokenLink&quot;:false,&quot;Type&quot;:1}"/>
</p:tagLst>
</file>

<file path=ppt/tags/tag2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EC9B2B4_0997_4870_9028_0993EE8614F7&quot;,&quot;SourceFullName&quot;:&quot;https://smccd-my.sharepoint.com/personal/engelk_smccd_edu/Documents/College PLANS/Education Master Plan (EMP)/2022-27 EMP Planning Process/Internal Scan/Fall 21 std counts by spec pop.xlsx&quot;,&quot;LastUpdate&quot;:&quot;2021-10-15 2:46 PM&quot;,&quot;UpdatedBy&quot;:&quot;engelk&quot;,&quot;IsLinked&quot;:false,&quot;IsBrokenLink&quot;:false,&quot;Type&quot;:1}"/>
</p:tagLst>
</file>

<file path=ppt/tags/tag2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860F4C9_4826_485E_ADA3_1AF5CC157005&quot;,&quot;SourceFullName&quot;:&quot;https://smccd-my.sharepoint.com/personal/engelk_smccd_edu/Documents/College PLANS/Education Master Plan (EMP)/2022-27 EMP Planning Process/Internal Scan/Fall 21 std counts by spec pop.xlsx&quot;,&quot;LastUpdate&quot;:&quot;2021-10-15 3:25 PM&quot;,&quot;UpdatedBy&quot;:&quot;engelk&quot;,&quot;IsLinked&quot;:false,&quot;IsBrokenLink&quot;:false,&quot;Type&quot;:1}"/>
</p:tagLst>
</file>

<file path=ppt/tags/tag2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86C2B9F_4591_4DBF_8AF6_9DE2D4066162&quot;,&quot;SourceFullName&quot;:&quot;C:\\Users\\claxtona\\Downloads\\EMP_internal_scan_success_DI.xlsx&quot;,&quot;LastUpdate&quot;:&quot;2021-10-18 11:29 AM&quot;,&quot;UpdatedBy&quot;:&quot;engelk&quot;,&quot;IsLinked&quot;:false,&quot;IsBrokenLink&quot;:false,&quot;Type&quot;:1}"/>
</p:tagLst>
</file>

<file path=ppt/tags/tag2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7E02B97_8B7F_48BF_A755_94665D5B8025&quot;,&quot;SourceFullName&quot;:&quot;C:\\Users\\claxtona\\Downloads\\EMP_internal_scan_success_DI.xlsx&quot;,&quot;LastUpdate&quot;:&quot;2021-10-19 1:48 PM&quot;,&quot;UpdatedBy&quot;:&quot;engelk&quot;,&quot;IsLinked&quot;:false,&quot;IsBrokenLink&quot;:false,&quot;Type&quot;:1}"/>
</p:tagLst>
</file>

<file path=ppt/tags/tag2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CBD8DF1_6A8A_4A1A_AC87_B71412AE2773&quot;,&quot;SourceFullName&quot;:&quot;https://smccd-my.sharepoint.com/personal/engelk_smccd_edu/Documents/College PLANS/Education Master Plan (EMP)/2022-27 EMP Planning Process/Internal Scan/Course Success by Modality over time.xlsx&quot;,&quot;LastUpdate&quot;:&quot;2021-10-19 8:46 PM&quot;,&quot;UpdatedBy&quot;:&quot;engelk&quot;,&quot;IsLinked&quot;:false,&quot;IsBrokenLink&quot;:false,&quot;Type&quot;:1}"/>
</p:tagLst>
</file>

<file path=ppt/tags/tag2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090AB77_2B4C_45AC_A4AA_B7C6100F54B9&quot;,&quot;SourceFullName&quot;:&quot;https://smccd-my.sharepoint.com/personal/engelk_smccd_edu/Documents/College PLANS/Education Master Plan (EMP)/2022-27 EMP Planning Process/Internal Scan/Course Success by Modality over time.xlsx&quot;,&quot;LastUpdate&quot;:&quot;2021-10-19 9:13 PM&quot;,&quot;UpdatedBy&quot;:&quot;engelk&quot;,&quot;IsLinked&quot;:false,&quot;IsBrokenLink&quot;:false,&quot;Type&quot;:1}"/>
</p:tagLst>
</file>

<file path=ppt/tags/tag2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934F4F5_FBA1_45FD_8420_29B90D6C48A2&quot;,&quot;SourceFullName&quot;:&quot;C:\\Users\\claxtona\\Downloads\\Student_Equity_Plan_Report_(Persistence) (1).xlsx&quot;,&quot;LastUpdate&quot;:&quot;2021-10-20 7:30 AM&quot;,&quot;UpdatedBy&quot;:&quot;engelk&quot;,&quot;IsLinked&quot;:false,&quot;IsBrokenLink&quot;:false,&quot;Type&quot;:1}"/>
</p:tagLst>
</file>

<file path=ppt/tags/tag2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54A9AC6_A2FD_4572_8296_776905D32CB1&quot;,&quot;SourceFullName&quot;:&quot;C:\\Users\\claxtona\\Downloads\\Student_Equity_Plan_Report_(Persistence) (1).xlsx&quot;,&quot;LastUpdate&quot;:&quot;2021-10-20 8:32 AM&quot;,&quot;UpdatedBy&quot;:&quot;engelk&quot;,&quot;IsLinked&quot;:false,&quot;IsBrokenLink&quot;:false,&quot;Type&quot;:1}"/>
</p:tagLst>
</file>

<file path=ppt/tags/tag2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2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3435F6B_2C3E_4A9D_B995_CA1C05BA1A1E&quot;,&quot;SourceFullName&quot;:&quot;C:\\Users\\claxtona\\Downloads\\Average_Units_by_year.xlsx&quot;,&quot;LastUpdate&quot;:&quot;2021-10-18 12:42 PM&quot;,&quot;UpdatedBy&quot;:&quot;engelk&quot;,&quot;IsLinked&quot;:false,&quot;IsBrokenLink&quot;:false,&quot;Type&quot;:1}"/>
</p:tagLst>
</file>

<file path=ppt/tags/tag3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3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E27AC57_F9CB_4224_8495_FB8C45226465&quot;,&quot;SourceFullName&quot;:&quot;C:\\Users\\engelk\\AppData\\Local\\Microsoft\\Windows\\INetCache\\Content.Outlook\\DTZTF8UJ\\006973st_448124_DETLRPT_SE_04202021215650_longitudinal_transfer.xlsx&quot;,&quot;LastUpdate&quot;:&quot;2021-11-02 5:55 PM&quot;,&quot;UpdatedBy&quot;:&quot;engelk&quot;,&quot;IsLinked&quot;:false,&quot;IsBrokenLink&quot;:false,&quot;Type&quot;:1}"/>
</p:tagLst>
</file>

<file path=ppt/tags/tag3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495B7ED_C4B6_4A76_BCE8_76C1C4412DA5&quot;,&quot;SourceFullName&quot;:&quot;C:\\Users\\engelk\\AppData\\Local\\Microsoft\\Windows\\INetCache\\Content.Outlook\\DTZTF8UJ\\006973st_448124_DETLRPT_SE_04202021215650_longitudinal_transfer.xlsx&quot;,&quot;LastUpdate&quot;:&quot;2021-11-02 6:01 PM&quot;,&quot;UpdatedBy&quot;:&quot;engelk&quot;,&quot;IsLinked&quot;:false,&quot;IsBrokenLink&quot;:false,&quot;Type&quot;:1}"/>
</p:tagLst>
</file>

<file path=ppt/tags/tag3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D4940E2_8008_4BC1_9145_E6DFF9FEB65A&quot;,&quot;SourceFullName&quot;:&quot;https://smccd-my.sharepoint.com/personal/engelk_smccd_edu/Documents/College PLANS/Education Master Plan (EMP)/2022-27 EMP Planning Process/Internal Scan/Data/FT PT Enrollment Trends.xlsx&quot;,&quot;LastUpdate&quot;:&quot;2021-11-16 5:30 PM&quot;,&quot;UpdatedBy&quot;:&quot;engelk&quot;,&quot;IsLinked&quot;:false,&quot;IsBrokenLink&quot;:false,&quot;Type&quot;:1}"/>
</p:tagLst>
</file>

<file path=ppt/tags/tag3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9E887B8_08CB_4EFA_B5F3_9E81929D80EF&quot;,&quot;SourceFullName&quot;:&quot;https://smccd-my.sharepoint.com/personal/engelk_smccd_edu/Documents/College PLANS/Education Master Plan (EMP)/2022-27 EMP Planning Process/Internal Scan/Data/FT PT Enrollment Trends.xlsx&quot;,&quot;LastUpdate&quot;:&quot;2021-11-16 5:40 PM&quot;,&quot;UpdatedBy&quot;:&quot;engelk&quot;,&quot;IsLinked&quot;:false,&quot;IsBrokenLink&quot;:false,&quot;Type&quot;:1}"/>
</p:tagLst>
</file>

<file path=ppt/tags/tag3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C86F4DB_4952_4954_9BC5_D4AD36D9E2FC&quot;,&quot;SourceFullName&quot;:&quot;https://smccd-my.sharepoint.com/personal/engelk_smccd_edu/Documents/College PLANS/Education Master Plan (EMP)/2022-27 EMP Planning Process/Internal Scan/Data/FT PT Enrollment Trends.xlsx&quot;,&quot;LastUpdate&quot;:&quot;2021-11-16 5:47 PM&quot;,&quot;UpdatedBy&quot;:&quot;engelk&quot;,&quot;IsLinked&quot;:false,&quot;IsBrokenLink&quot;:false,&quot;Type&quot;:1}"/>
</p:tagLst>
</file>

<file path=ppt/tags/tag3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0A52B81_1C20_4BC3_9B7E_2DB5A83209E4&quot;,&quot;SourceFullName&quot;:&quot;https://smccd-my.sharepoint.com/personal/engelk_smccd_edu/Documents/Surveys/COVID/District Student Survey re fall 2021/Students Return from COVID Survey Charts KE edits.xlsx&quot;,&quot;LastUpdate&quot;:&quot;2021-11-03 1:27 PM&quot;,&quot;UpdatedBy&quot;:&quot;engelk&quot;,&quot;IsLinked&quot;:false,&quot;IsBrokenLink&quot;:false,&quot;Type&quot;:1}"/>
</p:tagLst>
</file>

<file path=ppt/tags/tag3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EE532603_4574_46C5_9EF3_5F393C8A3A30&quot;,&quot;SourceFullName&quot;:&quot;C:\\Users\\claxtona\\Dropbox (SMCCD)\\PRIE - Canada College\\Surveys\\NACCC\\Spring 2021 Student Survey Results\\Canada-College-NACCC-Data_Values.xlsx&quot;,&quot;LastUpdate&quot;:&quot;2021-11-16 6:10 PM&quot;,&quot;UpdatedBy&quot;:&quot;engelk&quot;,&quot;IsLinked&quot;:false,&quot;IsBrokenLink&quot;:false,&quot;Type&quot;:1}"/>
</p:tagLst>
</file>

<file path=ppt/tags/tag3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FB52260_83EC_4661_BFA7_1FB2E596D0C4&quot;,&quot;SourceFullName&quot;:&quot;https://smccd-my.sharepoint.com/personal/engelk_smccd_edu/Documents/College PLANS/Education Master Plan (EMP)/2022-27 EMP Planning Process/Internal Scan/Where home campus take core and selctv.xlsx&quot;,&quot;LastUpdate&quot;:&quot;2021-11-16 1:01 PM&quot;,&quot;UpdatedBy&quot;:&quot;engelk&quot;,&quot;IsLinked&quot;:false,&quot;IsBrokenLink&quot;:false,&quot;Type&quot;:1}"/>
</p:tagLst>
</file>

<file path=ppt/tags/tag3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B1709F6_1A7C_479A_AA7B_8715F014DB07&quot;,&quot;SourceFullName&quot;:&quot;https://smccd-my.sharepoint.com/personal/engelk_smccd_edu/Documents/College PLANS/Education Master Plan (EMP)/2022-27 EMP Planning Process/Internal Scan/Where home campus take core and selctv.xlsx&quot;,&quot;LastUpdate&quot;:&quot;2021-11-16 1:02 PM&quot;,&quot;UpdatedBy&quot;:&quot;engelk&quot;,&quot;IsLinked&quot;:false,&quot;IsBrokenLink&quot;:false,&quot;Type&quot;:1}"/>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1EFBC0B_2FAE_465D_8E5F_3E8761ECA6DF&quot;,&quot;SourceFullName&quot;:&quot;C:\\Users\\claxtona\\Downloads\\Average_Units_by_year.xlsx&quot;,&quot;LastUpdate&quot;:&quot;2021-10-18 10:55 AM&quot;,&quot;UpdatedBy&quot;:&quot;engelk&quot;,&quot;IsLinked&quot;:false,&quot;IsBrokenLink&quot;:false,&quot;Type&quot;:1}"/>
</p:tagLst>
</file>

<file path=ppt/tags/tag4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041C51A_E9C8_4EA4_A346_3371AEDBB2D1&quot;,&quot;SourceFullName&quot;:&quot;C:\\Users\\engelk\\Downloads\\Course_sizes (2).xlsx&quot;,&quot;LastUpdate&quot;:&quot;2021-11-01 3:29 PM&quot;,&quot;UpdatedBy&quot;:&quot;engelk&quot;,&quot;IsLinked&quot;:false,&quot;IsBrokenLink&quot;:false,&quot;Type&quot;:1}"/>
</p:tagLst>
</file>

<file path=ppt/tags/tag4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E570299_4DE4_438F_9D78_EB6D13E0749F&quot;,&quot;SourceFullName&quot;:&quot;https://smccd-my.sharepoint.com/personal/engelk_smccd_edu/Documents/College PLANS/Education Master Plan (EMP)/2022-27 EMP Planning Process Files/Course Enrollments and Program Completion.xlsx&quot;,&quot;LastUpdate&quot;:&quot;2021-09-29 4:56 PM&quot;,&quot;UpdatedBy&quot;:&quot;engelk&quot;,&quot;IsLinked&quot;:false,&quot;IsBrokenLink&quot;:false,&quot;Type&quot;:1}"/>
</p:tagLst>
</file>

<file path=ppt/tags/tag4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BF1F7A0_1543_480E_BCE9_9CEFA946D63E&quot;,&quot;SourceFullName&quot;:&quot;C:\\Users\\engelk\\Downloads\\New__Document - 2021-10-22T091911.459.xlsx&quot;,&quot;LastUpdate&quot;:&quot;2021-10-22 9:44 AM&quot;,&quot;UpdatedBy&quot;:&quot;engelk&quot;,&quot;IsLinked&quot;:false,&quot;IsBrokenLink&quot;:false,&quot;Type&quot;:1}"/>
</p:tagLst>
</file>

<file path=ppt/tags/tag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545DEB7_4941_4DE3_8C81_F07DBA211007&quot;,&quot;SourceFullName&quot;:&quot;https://smccd-my.sharepoint.com/personal/engelk_smccd_edu/Documents/College PLANS/Education Master Plan (EMP)/2022-27 EMP Planning Process/Internal Scan/Data/Units taken 5 year trends.xlsx&quot;,&quot;LastUpdate&quot;:&quot;2021-10-18 10:55 AM&quot;,&quot;UpdatedBy&quot;:&quot;engelk&quot;,&quot;IsLinked&quot;:false,&quot;IsBrokenLink&quot;:false,&quot;Type&quot;:1}"/>
</p:tagLst>
</file>

<file path=ppt/tags/tag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2EB8F3C_72BF_4919_933F_6B54DA05CA42&quot;,&quot;SourceFullName&quot;:&quot;https://smccd-my.sharepoint.com/personal/engelk_smccd_edu/Documents/Admin/President's Office/President's Advisory Council/Enrollment Data for President's Advisory Council September 28 2021.xlsx&quot;,&quot;LastUpdate&quot;:&quot;2021-10-18 12:34 PM&quot;,&quot;UpdatedBy&quot;:&quot;engelk&quot;,&quot;IsLinked&quot;:false,&quot;IsBrokenLink&quot;:false,&quot;Type&quot;:1}"/>
</p:tagLst>
</file>

<file path=ppt/tags/tag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95B6CB9_888B_4519_82E5_F3D90236DBC2&quot;,&quot;SourceFullName&quot;:&quot;https://smccd-my.sharepoint.com/personal/engelk_smccd_edu/Documents/College PLANS/Education Master Plan (EMP)/2022-27 EMP Planning Process/Internal Scan/Data/10 year enrollment trends SAP.xlsx&quot;,&quot;LastUpdate&quot;:&quot;2021-10-19 10:35 AM&quot;,&quot;UpdatedBy&quot;:&quot;engelk&quot;,&quot;IsLinked&quot;:false,&quot;IsBrokenLink&quot;:false,&quot;Type&quot;:1}"/>
</p:tagLst>
</file>

<file path=ppt/tags/tag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8FB324B8_E4E1_4A4F_9A1C_80489140F0F0&quot;,&quot;SourceFullName&quot;:&quot;C:\\Users\\engelk\\AppData\\Local\\Microsoft\\Windows\\INetCache\\Content.Outlook\\DTZTF8UJ\\EnrollmentStats2019-2020.xlsx&quot;,&quot;LastUpdate&quot;:&quot;2021-08-11 8:27 AM&quot;,&quot;UpdatedBy&quot;:&quot;engelk&quot;,&quot;IsLinked&quot;:false,&quot;IsBrokenLink&quot;:false,&quot;Type&quot;:1}"/>
</p:tagLst>
</file>

<file path=ppt/tags/tag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0314316_51C3_4654_9CF9_C37D760887F9&quot;,&quot;SourceFullName&quot;:&quot;https://smccd-my.sharepoint.com/personal/engelk_smccd_edu/Documents/Management - Cabinet/Leadership Retreat July 2021/Data for Retreat/Average and Median Units taken by home campus fall 2019 20 21.xlsx&quot;,&quot;LastUpdate&quot;:&quot;2021-08-11 11:08 AM&quot;,&quot;UpdatedBy&quot;:&quot;engelk&quot;,&quot;IsLinked&quot;:false,&quot;IsBrokenLink&quot;:false,&quot;Type&quot;: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551A415522C74CB2195B1A777E9A7C" ma:contentTypeVersion="13" ma:contentTypeDescription="Create a new document." ma:contentTypeScope="" ma:versionID="618bc19bae1ae606cfd6804c8e2176d6">
  <xsd:schema xmlns:xsd="http://www.w3.org/2001/XMLSchema" xmlns:xs="http://www.w3.org/2001/XMLSchema" xmlns:p="http://schemas.microsoft.com/office/2006/metadata/properties" xmlns:ns3="2bc55ecc-363e-43e9-bfac-4ba2e86f45ee" xmlns:ns4="bb5bbb0b-6c89-44d7-be61-0adfe653f983" targetNamespace="http://schemas.microsoft.com/office/2006/metadata/properties" ma:root="true" ma:fieldsID="e0599e1f8396ab867dd6a01ab5d3ef8a" ns3:_="" ns4:_="">
    <xsd:import namespace="2bc55ecc-363e-43e9-bfac-4ba2e86f45ee"/>
    <xsd:import namespace="bb5bbb0b-6c89-44d7-be61-0adfe653f9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55ecc-363e-43e9-bfac-4ba2e86f45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5bbb0b-6c89-44d7-be61-0adfe653f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DCB8FD-0316-4352-9EF0-13798F17971F}">
  <ds:schemaRefs>
    <ds:schemaRef ds:uri="2bc55ecc-363e-43e9-bfac-4ba2e86f45ee"/>
    <ds:schemaRef ds:uri="http://purl.org/dc/elements/1.1/"/>
    <ds:schemaRef ds:uri="http://purl.org/dc/term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bb5bbb0b-6c89-44d7-be61-0adfe653f983"/>
    <ds:schemaRef ds:uri="http://purl.org/dc/dcmitype/"/>
  </ds:schemaRefs>
</ds:datastoreItem>
</file>

<file path=customXml/itemProps2.xml><?xml version="1.0" encoding="utf-8"?>
<ds:datastoreItem xmlns:ds="http://schemas.openxmlformats.org/officeDocument/2006/customXml" ds:itemID="{FAAB3A27-3CE5-4190-974A-7E4310DEF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c55ecc-363e-43e9-bfac-4ba2e86f45ee"/>
    <ds:schemaRef ds:uri="bb5bbb0b-6c89-44d7-be61-0adfe653f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A31A9B-87F6-4FB3-9FD4-30AD3D34D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TotalTime>
  <Words>5715</Words>
  <Application>Microsoft Office PowerPoint</Application>
  <PresentationFormat>Widescreen</PresentationFormat>
  <Paragraphs>1017</Paragraphs>
  <Slides>111</Slides>
  <Notes>28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vt:lpstr>
      <vt:lpstr>Calibri</vt:lpstr>
      <vt:lpstr>Calibri Light</vt:lpstr>
      <vt:lpstr>Courier New</vt:lpstr>
      <vt:lpstr>Lucida Sans</vt:lpstr>
      <vt:lpstr>Trebuchet MS</vt:lpstr>
      <vt:lpstr>Wingdings</vt:lpstr>
      <vt:lpstr>Office Theme</vt:lpstr>
      <vt:lpstr>Internal Scan</vt:lpstr>
      <vt:lpstr>Part I Topics        Part II Topics</vt:lpstr>
      <vt:lpstr>Enrollment Trends</vt:lpstr>
      <vt:lpstr>Cañada College  </vt:lpstr>
      <vt:lpstr>California:  all community colleges </vt:lpstr>
      <vt:lpstr>One Full-time Equivalent Student (FTES) =  4+ students enrolled in 6 units or less</vt:lpstr>
      <vt:lpstr>Students enrolled at CAN are taking fewer units: From 2017-21, more and more are SKY &amp; CSM students</vt:lpstr>
      <vt:lpstr>PowerPoint Presentation</vt:lpstr>
      <vt:lpstr>PowerPoint Presentation</vt:lpstr>
      <vt:lpstr>Compared to 38 of its peers, Cañada has the lowest % of  full time equivalent students</vt:lpstr>
      <vt:lpstr>Cañada’s funding is tied to FTES</vt:lpstr>
      <vt:lpstr>During the pandemic, our home campus students are taking fewer units here at Cañada</vt:lpstr>
      <vt:lpstr>During the pandemic,  more students “swirled” but this trend may have peaked</vt:lpstr>
      <vt:lpstr>The share of students enrolled at who are seeking a degree or certificate from Cañada is declining</vt:lpstr>
      <vt:lpstr>PowerPoint Presentation</vt:lpstr>
      <vt:lpstr>PowerPoint Presentation</vt:lpstr>
      <vt:lpstr>Access for Low Income Students</vt:lpstr>
      <vt:lpstr>Student demographics by home campus as of Fall 2021</vt:lpstr>
      <vt:lpstr>PowerPoint Presentation</vt:lpstr>
      <vt:lpstr>PowerPoint Presentation</vt:lpstr>
      <vt:lpstr>Fall 2021 CAN Enrolled Students by Home Campus,  Education Level &amp; Education Goal</vt:lpstr>
      <vt:lpstr>The pandemic’s impact on enrollment has impacted some groups of students more than others…</vt:lpstr>
      <vt:lpstr>Enrollment Trend Summary</vt:lpstr>
      <vt:lpstr>Student Momentum Trends</vt:lpstr>
      <vt:lpstr>PowerPoint Presentation</vt:lpstr>
      <vt:lpstr>Disproportionate Impact in Course Success</vt:lpstr>
      <vt:lpstr>Overall, BIPOC students see disproportionately lower course success rates</vt:lpstr>
      <vt:lpstr>PowerPoint Presentation</vt:lpstr>
      <vt:lpstr>PowerPoint Presentation</vt:lpstr>
      <vt:lpstr>Fall 2019 AB 705 Outcomes at Cañada College:  Summary of Findings</vt:lpstr>
      <vt:lpstr>Equity in Access in Transfer-level English Courses </vt:lpstr>
      <vt:lpstr>PowerPoint Presentation</vt:lpstr>
      <vt:lpstr>Course Success Trend in Transfer-Level English Courses</vt:lpstr>
      <vt:lpstr>PowerPoint Presentation</vt:lpstr>
      <vt:lpstr>Persistence Rate of Cañada Home Campus Students from Fall to the following Spring Term</vt:lpstr>
      <vt:lpstr>Persistence Rate of Cañada Home Campus Students from Fall to the following Spring Term</vt:lpstr>
      <vt:lpstr>Persistence Rates of CAN Primary Campus Students Over Time</vt:lpstr>
      <vt:lpstr>Impact of Special Programs</vt:lpstr>
      <vt:lpstr>Student Momentum Summary</vt:lpstr>
      <vt:lpstr>Student Completion Trends</vt:lpstr>
      <vt:lpstr>Current College Mission</vt:lpstr>
      <vt:lpstr>PowerPoint Presentation</vt:lpstr>
      <vt:lpstr>PowerPoint Presentation</vt:lpstr>
      <vt:lpstr>Cañada College 2-Year Degree Attainment</vt:lpstr>
      <vt:lpstr>Degree Earners: under-represented groups</vt:lpstr>
      <vt:lpstr>PowerPoint Presentation</vt:lpstr>
      <vt:lpstr>Cañada College Transfer Rate as of 2020-21</vt:lpstr>
      <vt:lpstr>PowerPoint Presentation</vt:lpstr>
      <vt:lpstr>PowerPoint Presentation</vt:lpstr>
      <vt:lpstr>Job Relation to Field of Study (CTEOS)</vt:lpstr>
      <vt:lpstr>Summary of Student Completion</vt:lpstr>
      <vt:lpstr>Internal Scan Part II</vt:lpstr>
      <vt:lpstr>Agenda</vt:lpstr>
      <vt:lpstr>Enrollment Trend Summary</vt:lpstr>
      <vt:lpstr>Student Momentum Summary</vt:lpstr>
      <vt:lpstr>Student Completion Trends</vt:lpstr>
      <vt:lpstr>Current College Mission</vt:lpstr>
      <vt:lpstr>Cañada College 2-Year Degree Attainment</vt:lpstr>
      <vt:lpstr>Cañada College Transfer Rate as of 2020-21</vt:lpstr>
      <vt:lpstr>PowerPoint Presentation</vt:lpstr>
      <vt:lpstr>Transfer journey of Fall 2015 first-time cohort</vt:lpstr>
      <vt:lpstr>Summary of Student Completion</vt:lpstr>
      <vt:lpstr>PowerPoint Presentation</vt:lpstr>
      <vt:lpstr>PowerPoint Presentation</vt:lpstr>
      <vt:lpstr>Why are these trends happening?</vt:lpstr>
      <vt:lpstr>Why are these trends happening?</vt:lpstr>
      <vt:lpstr>Sometimes our challenges are also our strengths</vt:lpstr>
      <vt:lpstr>Understanding our students’ journeys and shifting preferences</vt:lpstr>
      <vt:lpstr>Unit Accumulation Groups in our Fall 2016 First-Time Cohort</vt:lpstr>
      <vt:lpstr>Unit Accumulation Group by Race/Ethnicity</vt:lpstr>
      <vt:lpstr>Unit Accumulation Group by Education Goal</vt:lpstr>
      <vt:lpstr>Attrition by Group</vt:lpstr>
      <vt:lpstr>Group Demographic Predictors</vt:lpstr>
      <vt:lpstr>Group Demographic Predictors</vt:lpstr>
      <vt:lpstr>Breakout Group Discussion</vt:lpstr>
      <vt:lpstr>Breakout Group Discussion Prompts</vt:lpstr>
      <vt:lpstr>Internal Scan Part III</vt:lpstr>
      <vt:lpstr>Topics</vt:lpstr>
      <vt:lpstr>Supporting Part Time Students</vt:lpstr>
      <vt:lpstr>There are 3 part-time students for every one full-time student at CAN</vt:lpstr>
      <vt:lpstr>Part-time students are not necessarily less successful</vt:lpstr>
      <vt:lpstr>Unit Accumulation Groups for Cañada’s Fall 2016 First-Time Cohort</vt:lpstr>
      <vt:lpstr>The cohorts start out similarly</vt:lpstr>
      <vt:lpstr>Sustaining course success is key</vt:lpstr>
      <vt:lpstr>Special Programs’ Unit Requirements</vt:lpstr>
      <vt:lpstr>PowerPoint Presentation</vt:lpstr>
      <vt:lpstr>Student Preferences and Concerns</vt:lpstr>
      <vt:lpstr>Students’ post-COVID course modality preferences are split between on-line and in person</vt:lpstr>
      <vt:lpstr>Districtwide student preferences for instructional modalities – post pandemic</vt:lpstr>
      <vt:lpstr>Top reasons students gave for stopping out during the pandemic:</vt:lpstr>
      <vt:lpstr>Top 3 things our colleges could do to support the return of stopped out students:</vt:lpstr>
      <vt:lpstr>2 of every 3 students are working for pay</vt:lpstr>
      <vt:lpstr>Part-time students more likely to work full time</vt:lpstr>
      <vt:lpstr>Part-time students far less likely to access services</vt:lpstr>
      <vt:lpstr>Can students get the classes they need when and where they need them?</vt:lpstr>
      <vt:lpstr>Pre-pandemic class schedule</vt:lpstr>
      <vt:lpstr>General Education Courses Offered by time block</vt:lpstr>
      <vt:lpstr>PowerPoint Presentation</vt:lpstr>
      <vt:lpstr>PowerPoint Presentation</vt:lpstr>
      <vt:lpstr>PowerPoint Presentation</vt:lpstr>
      <vt:lpstr>Cañada home campus student enrollments:   then and now</vt:lpstr>
      <vt:lpstr>PowerPoint Presentation</vt:lpstr>
      <vt:lpstr>20% of courses saw 67% of enrollments in 2020-21</vt:lpstr>
      <vt:lpstr>71% of courses are offered only 1-2 times per year</vt:lpstr>
      <vt:lpstr>What are we optimizing for?</vt:lpstr>
      <vt:lpstr>How do we help students get the courses they need?</vt:lpstr>
      <vt:lpstr>Breakout Discussion Questions</vt:lpstr>
      <vt:lpstr>Appendix</vt:lpstr>
      <vt:lpstr>We've noticed you have not re-enrolled at the San Mateo County Community Colleges (Cañada, CSM, or Skyline) during the COVID pandemic.  Could you please share your reasons for not returning?</vt:lpstr>
      <vt:lpstr>If you had both face-to-face and online/virtual options for all of the classes you might want to take, what are the three biggest obstacles to your re-enrolling at the SMCCCD Colleges next fall?</vt:lpstr>
      <vt:lpstr>What are the top 3 things the San Mateo Colleges could do to support your return to college in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Scan Part I</dc:title>
  <dc:creator>Engel, Karen</dc:creator>
  <cp:lastModifiedBy>Engel, Karen</cp:lastModifiedBy>
  <cp:revision>9</cp:revision>
  <dcterms:created xsi:type="dcterms:W3CDTF">2021-10-20T15:24:50Z</dcterms:created>
  <dcterms:modified xsi:type="dcterms:W3CDTF">2022-05-02T14:54:37Z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0x01010029551A415522C74CB2195B1A777E9A7C</vt:lpwstr>
  </property>
</Properties>
</file>