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76" r:id="rId4"/>
    <p:sldId id="275" r:id="rId5"/>
    <p:sldId id="262" r:id="rId6"/>
    <p:sldId id="278" r:id="rId7"/>
    <p:sldId id="269" r:id="rId8"/>
    <p:sldId id="258" r:id="rId9"/>
    <p:sldId id="277" r:id="rId10"/>
    <p:sldId id="27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722376" y="2688336"/>
            <a:ext cx="7772400" cy="3108960"/>
          </a:xfrm>
        </p:spPr>
        <p:txBody>
          <a:bodyPr anchor="t" anchorCtr="0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722376" y="1133856"/>
            <a:ext cx="7772400" cy="150876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082D4AD2-41AD-42E9-ABCD-BD596EBA0D8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A18BE993-622F-44CD-9BD8-DA5A500D1E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4AD2-41AD-42E9-ABCD-BD596EBA0D8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E993-622F-44CD-9BD8-DA5A500D1E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4AD2-41AD-42E9-ABCD-BD596EBA0D8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E993-622F-44CD-9BD8-DA5A500D1E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4AD2-41AD-42E9-ABCD-BD596EBA0D8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E993-622F-44CD-9BD8-DA5A500D1E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90563" y="491696"/>
            <a:ext cx="7762875" cy="5874608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77240" y="795996"/>
            <a:ext cx="7589520" cy="3112843"/>
          </a:xfrm>
        </p:spPr>
        <p:txBody>
          <a:bodyPr anchor="b">
            <a:normAutofit/>
          </a:bodyPr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77240" y="3948552"/>
            <a:ext cx="7589520" cy="1509712"/>
          </a:xfrm>
        </p:spPr>
        <p:txBody>
          <a:bodyPr anchor="t"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762000" y="5958840"/>
            <a:ext cx="2133600" cy="365760"/>
          </a:xfrm>
        </p:spPr>
        <p:txBody>
          <a:bodyPr/>
          <a:lstStyle/>
          <a:p>
            <a:fld id="{082D4AD2-41AD-42E9-ABCD-BD596EBA0D8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5958840"/>
            <a:ext cx="28956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>
          <a:xfrm>
            <a:off x="6248400" y="5958840"/>
            <a:ext cx="2133600" cy="365760"/>
          </a:xfrm>
        </p:spPr>
        <p:txBody>
          <a:bodyPr/>
          <a:lstStyle/>
          <a:p>
            <a:fld id="{A18BE993-622F-44CD-9BD8-DA5A500D1E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4AD2-41AD-42E9-ABCD-BD596EBA0D8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E993-622F-44CD-9BD8-DA5A500D1E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965960" y="2785402"/>
            <a:ext cx="5760720" cy="9144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600200" y="547468"/>
            <a:ext cx="3383280" cy="639762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600200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5128846" y="547468"/>
            <a:ext cx="3383280" cy="639762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5128846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4AD2-41AD-42E9-ABCD-BD596EBA0D8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A18BE993-622F-44CD-9BD8-DA5A500D1E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4AD2-41AD-42E9-ABCD-BD596EBA0D8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E993-622F-44CD-9BD8-DA5A500D1E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4AD2-41AD-42E9-ABCD-BD596EBA0D8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E993-622F-44CD-9BD8-DA5A500D1E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828801" y="2888565"/>
            <a:ext cx="5486400" cy="9144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590800" y="602566"/>
            <a:ext cx="594360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859303" y="2888566"/>
            <a:ext cx="5486400" cy="9144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4AD2-41AD-42E9-ABCD-BD596EBA0D8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A18BE993-622F-44CD-9BD8-DA5A500D1E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740812" y="794822"/>
            <a:ext cx="3960051" cy="5294376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277728" y="3501743"/>
            <a:ext cx="3200400" cy="1143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527537" y="821202"/>
            <a:ext cx="4550899" cy="5215597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277728" y="1600200"/>
            <a:ext cx="3200400" cy="1825343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4AD2-41AD-42E9-ABCD-BD596EBA0D8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E993-622F-44CD-9BD8-DA5A500D1E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42900" y="228600"/>
            <a:ext cx="8458200" cy="64008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082D4AD2-41AD-42E9-ABCD-BD596EBA0D8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14404"/>
            <a:ext cx="2895600" cy="36576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A18BE993-622F-44CD-9BD8-DA5A500D1E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53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/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4320" algn="l" eaLnBrk="1" hangingPunct="1"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952" indent="-228600" algn="l" eaLnBrk="1" hangingPunct="1"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3272" indent="-228600" algn="l" eaLnBrk="1" hangingPunct="1">
        <a:buClr>
          <a:schemeClr val="accent3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8448" indent="-228600" algn="l" eaLnBrk="1" hangingPunct="1">
        <a:buClr>
          <a:schemeClr val="accent4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554480" indent="-228600" algn="l" eaLnBrk="1" hangingPunct="1">
        <a:buClr>
          <a:schemeClr val="accent5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jpeg"/><Relationship Id="rId3" Type="http://schemas.openxmlformats.org/officeDocument/2006/relationships/image" Target="../media/image3.jpeg"/><Relationship Id="rId21" Type="http://schemas.openxmlformats.org/officeDocument/2006/relationships/image" Target="../media/image21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" Type="http://schemas.openxmlformats.org/officeDocument/2006/relationships/image" Target="../media/image2.jpeg"/><Relationship Id="rId16" Type="http://schemas.openxmlformats.org/officeDocument/2006/relationships/image" Target="../media/image16.jpeg"/><Relationship Id="rId20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23" Type="http://schemas.openxmlformats.org/officeDocument/2006/relationships/image" Target="../media/image23.gif"/><Relationship Id="rId10" Type="http://schemas.openxmlformats.org/officeDocument/2006/relationships/image" Target="../media/image10.jpeg"/><Relationship Id="rId19" Type="http://schemas.openxmlformats.org/officeDocument/2006/relationships/image" Target="../media/image19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Relationship Id="rId22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38200"/>
            <a:ext cx="7239000" cy="2362200"/>
          </a:xfrm>
        </p:spPr>
        <p:txBody>
          <a:bodyPr>
            <a:noAutofit/>
          </a:bodyPr>
          <a:lstStyle/>
          <a:p>
            <a:r>
              <a:rPr lang="en-US" sz="5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fornian FB" pitchFamily="18" charset="0"/>
              </a:rPr>
              <a:t>Program Review </a:t>
            </a:r>
            <a:br>
              <a:rPr lang="en-US" sz="5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fornian FB" pitchFamily="18" charset="0"/>
              </a:rPr>
            </a:br>
            <a:r>
              <a:rPr lang="en-US" sz="5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fornian FB" pitchFamily="18" charset="0"/>
              </a:rPr>
              <a:t/>
            </a:r>
            <a:br>
              <a:rPr lang="en-US" sz="5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fornian FB" pitchFamily="18" charset="0"/>
              </a:rPr>
            </a:br>
            <a:r>
              <a:rPr lang="en-US" sz="5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fornian FB" pitchFamily="18" charset="0"/>
              </a:rPr>
              <a:t>SPANISH</a:t>
            </a:r>
            <a:br>
              <a:rPr lang="en-US" sz="5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fornian FB" pitchFamily="18" charset="0"/>
              </a:rPr>
            </a:br>
            <a:r>
              <a:rPr lang="en-US" sz="5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fornian FB" pitchFamily="18" charset="0"/>
              </a:rPr>
              <a:t/>
            </a:r>
            <a:br>
              <a:rPr lang="en-US" sz="5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fornian FB" pitchFamily="18" charset="0"/>
              </a:rPr>
            </a:br>
            <a:r>
              <a:rPr lang="en-US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lifornian FB" pitchFamily="18" charset="0"/>
              </a:rPr>
              <a:t>Spring 2018</a:t>
            </a:r>
            <a:endParaRPr lang="en-US" sz="36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alifornian FB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00200"/>
            <a:ext cx="7848600" cy="4800600"/>
          </a:xfrm>
        </p:spPr>
        <p:txBody>
          <a:bodyPr/>
          <a:lstStyle/>
          <a:p>
            <a:pPr algn="l"/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/>
            </a:r>
            <a:b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/>
            </a:r>
            <a:b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• One FT + several PT</a:t>
            </a:r>
            <a:b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/>
            </a:r>
            <a:b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• </a:t>
            </a:r>
            <a:r>
              <a:rPr lang="en-US" sz="28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One FT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must do all departmental duties</a:t>
            </a:r>
            <a:b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/>
            </a:r>
            <a:b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• O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ne FT is required to be in two places at once (example: making this presentation while teaching a class)</a:t>
            </a:r>
            <a:b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/>
            </a:r>
            <a:b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/>
            </a:r>
            <a:b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/>
            </a:r>
            <a:b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/>
            </a:r>
            <a:b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/>
            </a:r>
            <a:b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/>
            </a:r>
            <a:b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/>
            </a:r>
            <a:b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 smtClean="0">
                <a:latin typeface="Californian FB" pitchFamily="18" charset="0"/>
              </a:rPr>
              <a:t/>
            </a:r>
            <a:br>
              <a:rPr lang="en-US" sz="2800" dirty="0" smtClean="0">
                <a:latin typeface="Californian FB" pitchFamily="18" charset="0"/>
              </a:rPr>
            </a:br>
            <a:endParaRPr lang="en-US" sz="2800" dirty="0">
              <a:latin typeface="Californian FB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"/>
            <a:ext cx="7543800" cy="9906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Staffing:</a:t>
            </a:r>
            <a:endParaRPr lang="en-US" sz="5400" b="1" dirty="0">
              <a:solidFill>
                <a:schemeClr val="accent1">
                  <a:lumMod val="60000"/>
                  <a:lumOff val="40000"/>
                </a:schemeClr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85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00200"/>
            <a:ext cx="7848600" cy="4800600"/>
          </a:xfrm>
        </p:spPr>
        <p:txBody>
          <a:bodyPr/>
          <a:lstStyle/>
          <a:p>
            <a:pPr algn="l"/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/>
            </a:r>
            <a:b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• beginner (1</a:t>
            </a:r>
            <a:r>
              <a:rPr lang="en-US" sz="2800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st </a:t>
            </a:r>
            <a:r>
              <a:rPr lang="en-US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yr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):  110 (=111+112), 120 (=121+122)</a:t>
            </a:r>
            <a:b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/>
            </a:r>
            <a:b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• intermediate (2</a:t>
            </a:r>
            <a:r>
              <a:rPr lang="en-US" sz="2800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nd </a:t>
            </a:r>
            <a:r>
              <a:rPr lang="en-US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yr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):  131, 132, 140</a:t>
            </a:r>
            <a:b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/>
            </a:r>
            <a:b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•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conversation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:  145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/>
            </a:r>
            <a:b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/>
            </a:r>
            <a:b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• Spanish for Spanish speakers:  150, 152</a:t>
            </a:r>
            <a:b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/>
            </a:r>
            <a:b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• Literature:  161, 162</a:t>
            </a:r>
            <a:b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/>
            </a:r>
            <a:b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 smtClean="0">
                <a:latin typeface="Californian FB" pitchFamily="18" charset="0"/>
              </a:rPr>
              <a:t/>
            </a:r>
            <a:br>
              <a:rPr lang="en-US" sz="2800" dirty="0" smtClean="0">
                <a:latin typeface="Californian FB" pitchFamily="18" charset="0"/>
              </a:rPr>
            </a:br>
            <a:endParaRPr lang="en-US" sz="2800" dirty="0">
              <a:latin typeface="Californian FB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"/>
            <a:ext cx="7543800" cy="9906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Spanish at </a:t>
            </a:r>
            <a:r>
              <a:rPr lang="en-US" sz="54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Cañada</a:t>
            </a:r>
            <a:r>
              <a:rPr lang="en-US" sz="5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:</a:t>
            </a:r>
            <a:endParaRPr lang="en-US" sz="5400" b="1" dirty="0">
              <a:solidFill>
                <a:schemeClr val="accent1">
                  <a:lumMod val="60000"/>
                  <a:lumOff val="40000"/>
                </a:schemeClr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81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00200"/>
            <a:ext cx="7848600" cy="4800600"/>
          </a:xfrm>
        </p:spPr>
        <p:txBody>
          <a:bodyPr/>
          <a:lstStyle/>
          <a:p>
            <a:pPr algn="l"/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/>
            </a:r>
            <a:b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• beginner (1</a:t>
            </a:r>
            <a:r>
              <a:rPr lang="en-US" sz="2800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st </a:t>
            </a:r>
            <a:r>
              <a:rPr lang="en-US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yr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):  110 (=111+112), 120 (=121+122)</a:t>
            </a:r>
            <a:b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/>
            </a:r>
            <a:b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• intermediate (2</a:t>
            </a:r>
            <a:r>
              <a:rPr lang="en-US" sz="2800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nd </a:t>
            </a:r>
            <a:r>
              <a:rPr lang="en-US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yr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)*: 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130, 140</a:t>
            </a:r>
            <a:b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/>
            </a:r>
            <a:b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•</a:t>
            </a:r>
            <a:b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/>
            </a:r>
            <a:b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• Spanish for Spanish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speakers*: 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230, 220</a:t>
            </a:r>
            <a:b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/>
            </a:r>
            <a:b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• Literature:  160</a:t>
            </a:r>
            <a:b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					*alternate years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/>
            </a:r>
            <a:b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 smtClean="0">
                <a:latin typeface="Californian FB" pitchFamily="18" charset="0"/>
              </a:rPr>
              <a:t/>
            </a:r>
            <a:br>
              <a:rPr lang="en-US" sz="2800" dirty="0" smtClean="0">
                <a:latin typeface="Californian FB" pitchFamily="18" charset="0"/>
              </a:rPr>
            </a:br>
            <a:endParaRPr lang="en-US" sz="2800" dirty="0">
              <a:latin typeface="Californian FB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"/>
            <a:ext cx="7543800" cy="9906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Spanish at Skyline:</a:t>
            </a:r>
            <a:endParaRPr lang="en-US" sz="5400" b="1" dirty="0">
              <a:solidFill>
                <a:schemeClr val="accent1">
                  <a:lumMod val="60000"/>
                  <a:lumOff val="40000"/>
                </a:schemeClr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85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00200"/>
            <a:ext cx="7848600" cy="4800600"/>
          </a:xfrm>
        </p:spPr>
        <p:txBody>
          <a:bodyPr/>
          <a:lstStyle/>
          <a:p>
            <a:pPr algn="l"/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/>
            </a:r>
            <a:b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• beginner (1</a:t>
            </a:r>
            <a:r>
              <a:rPr lang="en-US" sz="2800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st </a:t>
            </a:r>
            <a:r>
              <a:rPr lang="en-US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yr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):  110 (=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  +112), 120 (=   +122)</a:t>
            </a:r>
            <a:b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/>
            </a:r>
            <a:b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• intermediate (2</a:t>
            </a:r>
            <a:r>
              <a:rPr lang="en-US" sz="2800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nd </a:t>
            </a:r>
            <a:r>
              <a:rPr lang="en-US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yr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):  131, 132, 140</a:t>
            </a:r>
            <a:b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/>
            </a:r>
            <a:b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•</a:t>
            </a:r>
            <a:b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/>
            </a:r>
            <a:b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•</a:t>
            </a:r>
            <a:b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/>
            </a:r>
            <a:b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•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/>
            </a:r>
            <a:b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/>
            </a:r>
            <a:b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 smtClean="0">
                <a:latin typeface="Californian FB" pitchFamily="18" charset="0"/>
              </a:rPr>
              <a:t/>
            </a:r>
            <a:br>
              <a:rPr lang="en-US" sz="2800" dirty="0" smtClean="0">
                <a:latin typeface="Californian FB" pitchFamily="18" charset="0"/>
              </a:rPr>
            </a:br>
            <a:endParaRPr lang="en-US" sz="2800" dirty="0">
              <a:latin typeface="Californian FB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"/>
            <a:ext cx="7543800" cy="9906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Spanish at CSM:</a:t>
            </a:r>
            <a:endParaRPr lang="en-US" sz="5400" b="1" dirty="0">
              <a:solidFill>
                <a:schemeClr val="accent1">
                  <a:lumMod val="60000"/>
                  <a:lumOff val="40000"/>
                </a:schemeClr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70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Californian FB" pitchFamily="18" charset="0"/>
              </a:rPr>
              <a:t>Academics:</a:t>
            </a:r>
            <a:endParaRPr lang="en-US" sz="4400" dirty="0">
              <a:latin typeface="Californian FB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Ethnic Studies</a:t>
            </a:r>
          </a:p>
          <a:p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AA in Spanish</a:t>
            </a:r>
          </a:p>
          <a:p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AA-T in Spanish</a:t>
            </a:r>
          </a:p>
          <a:p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AA in Latin American and Latino/a Studies</a:t>
            </a:r>
          </a:p>
          <a:p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Certificate of Bilingualism/</a:t>
            </a:r>
            <a:r>
              <a:rPr lang="en-US" sz="3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Biliteracy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 </a:t>
            </a:r>
          </a:p>
          <a:p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Honors</a:t>
            </a:r>
          </a:p>
          <a:p>
            <a:r>
              <a:rPr 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UC/CSU transferable</a:t>
            </a:r>
          </a:p>
          <a:p>
            <a:r>
              <a:rPr 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IGETC 3B and 6</a:t>
            </a:r>
          </a:p>
          <a:p>
            <a:pPr marL="182880" indent="0">
              <a:buNone/>
            </a:pPr>
            <a:endParaRPr lang="en-US" sz="32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96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Californian FB" pitchFamily="18" charset="0"/>
              </a:rPr>
              <a:t>Community/labor needs:</a:t>
            </a:r>
            <a:endParaRPr lang="en-US" sz="4400" dirty="0">
              <a:latin typeface="Californian FB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endParaRPr lang="en-US" sz="32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Californian FB" pitchFamily="18" charset="0"/>
            </a:endParaRPr>
          </a:p>
          <a:p>
            <a:endParaRPr lang="en-US" sz="3200" b="1" dirty="0">
              <a:solidFill>
                <a:schemeClr val="accent1">
                  <a:lumMod val="60000"/>
                  <a:lumOff val="40000"/>
                </a:schemeClr>
              </a:solidFill>
              <a:latin typeface="Californian FB" pitchFamily="18" charset="0"/>
            </a:endParaRPr>
          </a:p>
          <a:p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Translation/Interpretation</a:t>
            </a:r>
          </a:p>
          <a:p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Medical Spanish</a:t>
            </a:r>
          </a:p>
          <a:p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???</a:t>
            </a:r>
            <a:endParaRPr lang="en-US" sz="3200" b="1" dirty="0">
              <a:solidFill>
                <a:schemeClr val="accent1">
                  <a:lumMod val="60000"/>
                  <a:lumOff val="40000"/>
                </a:schemeClr>
              </a:solidFill>
              <a:latin typeface="Californian FB" pitchFamily="18" charset="0"/>
            </a:endParaRPr>
          </a:p>
          <a:p>
            <a:pPr marL="182880" indent="0">
              <a:buNone/>
            </a:pPr>
            <a:endParaRPr lang="en-US" sz="32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12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52600"/>
            <a:ext cx="6705600" cy="4648200"/>
          </a:xfrm>
        </p:spPr>
        <p:txBody>
          <a:bodyPr>
            <a:normAutofit fontScale="62500" lnSpcReduction="20000"/>
          </a:bodyPr>
          <a:lstStyle/>
          <a:p>
            <a:pPr marL="182880" indent="0">
              <a:buNone/>
            </a:pPr>
            <a:r>
              <a:rPr lang="en-US" sz="3200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Equivalent </a:t>
            </a:r>
            <a:r>
              <a:rPr lang="en-US" sz="3200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to:	110</a:t>
            </a:r>
            <a:r>
              <a:rPr lang="en-US" sz="3200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120	</a:t>
            </a:r>
            <a:r>
              <a:rPr lang="en-US" sz="3200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131/2</a:t>
            </a:r>
            <a:r>
              <a:rPr lang="en-US" sz="3200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140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</a:p>
          <a:p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American River	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10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7	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1	</a:t>
            </a:r>
          </a:p>
          <a:p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Antelope Valley	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14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2	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0	</a:t>
            </a:r>
          </a:p>
          <a:p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Bakersfield	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19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1	1	</a:t>
            </a:r>
          </a:p>
          <a:p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Butte		 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8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2	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</a:p>
          <a:p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Cabrillo		 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9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5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2	</a:t>
            </a:r>
          </a:p>
          <a:p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Cerritos		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13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2	1	1	</a:t>
            </a:r>
          </a:p>
          <a:p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Chabot		 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8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2	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1	</a:t>
            </a:r>
          </a:p>
          <a:p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Chaffey		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32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9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2	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</a:p>
          <a:p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Citrus		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14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</a:p>
          <a:p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CCSF		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12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0	</a:t>
            </a:r>
          </a:p>
          <a:p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Coastline		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6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</a:p>
          <a:p>
            <a:r>
              <a:rPr lang="en-US" sz="32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Cosumnes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	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10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1	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</a:p>
          <a:p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Crafton		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8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1	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</a:p>
          <a:p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Cuesta		 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6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1	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0</a:t>
            </a:r>
            <a:endParaRPr lang="en-US"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sz="32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Cuyamaca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	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6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1</a:t>
            </a:r>
          </a:p>
          <a:p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Sacramento City	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13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6	2	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0</a:t>
            </a:r>
            <a:endParaRPr lang="en-US"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85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TaftCollege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5410200"/>
            <a:ext cx="1368534" cy="952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Californian FB" pitchFamily="18" charset="0"/>
              </a:rPr>
              <a:t>CCCs with concurrently scheduled intermediate Spanish courses:</a:t>
            </a:r>
            <a:endParaRPr lang="en-US" sz="3600" dirty="0">
              <a:latin typeface="Californian FB" pitchFamily="18" charset="0"/>
            </a:endParaRPr>
          </a:p>
        </p:txBody>
      </p:sp>
      <p:pic>
        <p:nvPicPr>
          <p:cNvPr id="4" name="Picture 3" descr="CanadaCollege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2590800"/>
            <a:ext cx="2057400" cy="2057400"/>
          </a:xfrm>
          <a:prstGeom prst="rect">
            <a:avLst/>
          </a:prstGeom>
        </p:spPr>
      </p:pic>
      <p:pic>
        <p:nvPicPr>
          <p:cNvPr id="5" name="Picture 4" descr="CollegeofSiskiyous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90286" y="3429000"/>
            <a:ext cx="1342731" cy="1219200"/>
          </a:xfrm>
          <a:prstGeom prst="rect">
            <a:avLst/>
          </a:prstGeom>
        </p:spPr>
      </p:pic>
      <p:pic>
        <p:nvPicPr>
          <p:cNvPr id="6" name="Picture 5" descr="ContraCosta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62200" y="4800600"/>
            <a:ext cx="2590800" cy="518160"/>
          </a:xfrm>
          <a:prstGeom prst="rect">
            <a:avLst/>
          </a:prstGeom>
        </p:spPr>
      </p:pic>
      <p:pic>
        <p:nvPicPr>
          <p:cNvPr id="7" name="Picture 6" descr="CSM_signature_blu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15000" y="2286000"/>
            <a:ext cx="2258568" cy="379464"/>
          </a:xfrm>
          <a:prstGeom prst="rect">
            <a:avLst/>
          </a:prstGeom>
        </p:spPr>
      </p:pic>
      <p:pic>
        <p:nvPicPr>
          <p:cNvPr id="8" name="Picture 7" descr="DeAnza_Logo_stacked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295400" y="2209800"/>
            <a:ext cx="1778000" cy="691910"/>
          </a:xfrm>
          <a:prstGeom prst="rect">
            <a:avLst/>
          </a:prstGeom>
        </p:spPr>
      </p:pic>
      <p:pic>
        <p:nvPicPr>
          <p:cNvPr id="9" name="Picture 8" descr="EastLosAngelesCollegeLogo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599988" y="4254398"/>
            <a:ext cx="1163012" cy="921106"/>
          </a:xfrm>
          <a:prstGeom prst="rect">
            <a:avLst/>
          </a:prstGeom>
        </p:spPr>
      </p:pic>
      <p:pic>
        <p:nvPicPr>
          <p:cNvPr id="10" name="Picture 9" descr="ElCaminoCollegeLogo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5800" y="3429000"/>
            <a:ext cx="990600" cy="990600"/>
          </a:xfrm>
          <a:prstGeom prst="rect">
            <a:avLst/>
          </a:prstGeom>
        </p:spPr>
      </p:pic>
      <p:pic>
        <p:nvPicPr>
          <p:cNvPr id="11" name="Picture 10" descr="Foothillcollegelogocopy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91199" y="5943600"/>
            <a:ext cx="1800087" cy="496824"/>
          </a:xfrm>
          <a:prstGeom prst="rect">
            <a:avLst/>
          </a:prstGeom>
        </p:spPr>
      </p:pic>
      <p:pic>
        <p:nvPicPr>
          <p:cNvPr id="12" name="Picture 11" descr="lamc_logo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029200" y="1524000"/>
            <a:ext cx="1732280" cy="490268"/>
          </a:xfrm>
          <a:prstGeom prst="rect">
            <a:avLst/>
          </a:prstGeom>
        </p:spPr>
      </p:pic>
      <p:pic>
        <p:nvPicPr>
          <p:cNvPr id="13" name="Picture 12" descr="LAVCLogo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57200" y="5943600"/>
            <a:ext cx="1547813" cy="360655"/>
          </a:xfrm>
          <a:prstGeom prst="rect">
            <a:avLst/>
          </a:prstGeom>
        </p:spPr>
      </p:pic>
      <p:pic>
        <p:nvPicPr>
          <p:cNvPr id="14" name="Picture 13" descr="LosAngelesPierceCollegeLogo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57200" y="2971800"/>
            <a:ext cx="1892300" cy="378460"/>
          </a:xfrm>
          <a:prstGeom prst="rect">
            <a:avLst/>
          </a:prstGeom>
        </p:spPr>
      </p:pic>
      <p:pic>
        <p:nvPicPr>
          <p:cNvPr id="15" name="Picture 14" descr="LosAngelesSouthwestlogo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791200" y="5410200"/>
            <a:ext cx="1587500" cy="463550"/>
          </a:xfrm>
          <a:prstGeom prst="rect">
            <a:avLst/>
          </a:prstGeom>
        </p:spPr>
      </p:pic>
      <p:pic>
        <p:nvPicPr>
          <p:cNvPr id="16" name="Picture 15" descr="LosMedanosLogo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6858000" y="1524000"/>
            <a:ext cx="1792432" cy="630936"/>
          </a:xfrm>
          <a:prstGeom prst="rect">
            <a:avLst/>
          </a:prstGeom>
        </p:spPr>
      </p:pic>
      <p:pic>
        <p:nvPicPr>
          <p:cNvPr id="17" name="Picture 16" descr="LPCLogoRedHighRes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7391400" y="2819400"/>
            <a:ext cx="1171778" cy="1123950"/>
          </a:xfrm>
          <a:prstGeom prst="rect">
            <a:avLst/>
          </a:prstGeom>
        </p:spPr>
      </p:pic>
      <p:pic>
        <p:nvPicPr>
          <p:cNvPr id="18" name="Picture 17" descr="mtsaclogo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5638800" y="4038600"/>
            <a:ext cx="1862533" cy="1242060"/>
          </a:xfrm>
          <a:prstGeom prst="rect">
            <a:avLst/>
          </a:prstGeom>
        </p:spPr>
      </p:pic>
      <p:pic>
        <p:nvPicPr>
          <p:cNvPr id="20" name="Picture 19" descr="SanDiegoMiramarLogo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533400" y="4521200"/>
            <a:ext cx="1295400" cy="1295400"/>
          </a:xfrm>
          <a:prstGeom prst="rect">
            <a:avLst/>
          </a:prstGeom>
        </p:spPr>
      </p:pic>
      <p:pic>
        <p:nvPicPr>
          <p:cNvPr id="21" name="Picture 20" descr="SanJoaquinDeltaCollegelogo.jp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685800" y="1524000"/>
            <a:ext cx="2182813" cy="558800"/>
          </a:xfrm>
          <a:prstGeom prst="rect">
            <a:avLst/>
          </a:prstGeom>
        </p:spPr>
      </p:pic>
      <p:pic>
        <p:nvPicPr>
          <p:cNvPr id="22" name="Picture 21" descr="SanJoseCityCollegelogocopy.jp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5638800" y="3048000"/>
            <a:ext cx="1644196" cy="828675"/>
          </a:xfrm>
          <a:prstGeom prst="rect">
            <a:avLst/>
          </a:prstGeom>
        </p:spPr>
      </p:pic>
      <p:pic>
        <p:nvPicPr>
          <p:cNvPr id="23" name="Picture 22" descr="SantiagoCollegelogo.jp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2133600" y="5486400"/>
            <a:ext cx="1800225" cy="943318"/>
          </a:xfrm>
          <a:prstGeom prst="rect">
            <a:avLst/>
          </a:prstGeom>
        </p:spPr>
      </p:pic>
      <p:pic>
        <p:nvPicPr>
          <p:cNvPr id="25" name="Picture 24" descr="YubaCollegelogo.jpg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3276600" y="1447800"/>
            <a:ext cx="1587500" cy="889000"/>
          </a:xfrm>
          <a:prstGeom prst="rect">
            <a:avLst/>
          </a:prstGeom>
        </p:spPr>
      </p:pic>
      <p:pic>
        <p:nvPicPr>
          <p:cNvPr id="26" name="Picture 25" descr="PortervilleCollege_skin.gif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3962400" y="5638800"/>
            <a:ext cx="1752600" cy="43141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8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3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8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3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3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5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8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00200"/>
            <a:ext cx="7848600" cy="4800600"/>
          </a:xfrm>
        </p:spPr>
        <p:txBody>
          <a:bodyPr/>
          <a:lstStyle/>
          <a:p>
            <a:pPr algn="l"/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/>
            </a:r>
            <a:b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/>
            </a:r>
            <a:b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• Classroom</a:t>
            </a:r>
            <a:b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/>
            </a:r>
            <a:b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• Hybrid = 60% F2F + 40%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online</a:t>
            </a:r>
            <a:b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	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- evening classes meet once a week</a:t>
            </a:r>
            <a:b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	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- daytime classes fit into block schedule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/>
            </a:r>
            <a:b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/>
            </a:r>
            <a:b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/>
            </a:r>
            <a:b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/>
            </a:r>
            <a:b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/>
            </a:r>
            <a:b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/>
            </a:r>
            <a:b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2800" dirty="0" smtClean="0">
                <a:latin typeface="Californian FB" pitchFamily="18" charset="0"/>
              </a:rPr>
              <a:t/>
            </a:r>
            <a:br>
              <a:rPr lang="en-US" sz="2800" dirty="0" smtClean="0">
                <a:latin typeface="Californian FB" pitchFamily="18" charset="0"/>
              </a:rPr>
            </a:br>
            <a:endParaRPr lang="en-US" sz="2800" dirty="0">
              <a:latin typeface="Californian FB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"/>
            <a:ext cx="7543800" cy="9906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fornian FB" pitchFamily="18" charset="0"/>
              </a:rPr>
              <a:t>Modes of delivery:</a:t>
            </a:r>
            <a:endParaRPr lang="en-US" sz="5400" b="1" dirty="0">
              <a:solidFill>
                <a:schemeClr val="accent1">
                  <a:lumMod val="60000"/>
                  <a:lumOff val="40000"/>
                </a:schemeClr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nival">
  <a:themeElements>
    <a:clrScheme name="Carnival">
      <a:dk1>
        <a:sysClr val="windowText" lastClr="000000"/>
      </a:dk1>
      <a:lt1>
        <a:sysClr val="window" lastClr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</TotalTime>
  <Words>66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Bodoni MT</vt:lpstr>
      <vt:lpstr>Californian FB</vt:lpstr>
      <vt:lpstr>Corbel</vt:lpstr>
      <vt:lpstr>Verdana</vt:lpstr>
      <vt:lpstr>Wingdings 2</vt:lpstr>
      <vt:lpstr>Carnival</vt:lpstr>
      <vt:lpstr>Program Review   SPANISH  Spring 2018</vt:lpstr>
      <vt:lpstr> • beginner (1st yr):  110 (=111+112), 120 (=121+122)  • intermediate (2nd yr):  131, 132, 140  • conversation:  145  • Spanish for Spanish speakers:  150, 152  • Literature:  161, 162   </vt:lpstr>
      <vt:lpstr> • beginner (1st yr):  110 (=111+112), 120 (=121+122)  • intermediate (2nd yr)*:  130, 140  •  • Spanish for Spanish speakers*:  230, 220  • Literature:  160      *alternate years  </vt:lpstr>
      <vt:lpstr> • beginner (1st yr):  110 (=   +112), 120 (=   +122)  • intermediate (2nd yr):  131, 132, 140  •  •  •   </vt:lpstr>
      <vt:lpstr>Academics:</vt:lpstr>
      <vt:lpstr>Community/labor needs:</vt:lpstr>
      <vt:lpstr>Sections</vt:lpstr>
      <vt:lpstr>CCCs with concurrently scheduled intermediate Spanish courses:</vt:lpstr>
      <vt:lpstr>  • Classroom  • Hybrid = 60% F2F + 40% online  - evening classes meet once a week  - daytime classes fit into block schedule       </vt:lpstr>
      <vt:lpstr>  • One FT + several PT  • One FT must do all departmental duties  • One FT is required to be in two places at once (example: making this presentation while teaching a class)         </vt:lpstr>
    </vt:vector>
  </TitlesOfParts>
  <Company>smccd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History of the Spanish Department at Cañada College</dc:title>
  <dc:creator>Sarah</dc:creator>
  <cp:lastModifiedBy>Malamud, Monica</cp:lastModifiedBy>
  <cp:revision>53</cp:revision>
  <dcterms:created xsi:type="dcterms:W3CDTF">2012-04-23T21:51:30Z</dcterms:created>
  <dcterms:modified xsi:type="dcterms:W3CDTF">2018-05-04T20:20:16Z</dcterms:modified>
</cp:coreProperties>
</file>