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34" r:id="rId2"/>
    <p:sldId id="420" r:id="rId3"/>
    <p:sldId id="431" r:id="rId4"/>
    <p:sldId id="418" r:id="rId5"/>
    <p:sldId id="317" r:id="rId6"/>
    <p:sldId id="433" r:id="rId7"/>
    <p:sldId id="416" r:id="rId8"/>
    <p:sldId id="409" r:id="rId9"/>
    <p:sldId id="410" r:id="rId10"/>
    <p:sldId id="413" r:id="rId11"/>
    <p:sldId id="411" r:id="rId12"/>
    <p:sldId id="412" r:id="rId13"/>
    <p:sldId id="414" r:id="rId14"/>
    <p:sldId id="435" r:id="rId15"/>
    <p:sldId id="436" r:id="rId16"/>
    <p:sldId id="256" r:id="rId17"/>
    <p:sldId id="430" r:id="rId18"/>
    <p:sldId id="4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89986" autoAdjust="0"/>
  </p:normalViewPr>
  <p:slideViewPr>
    <p:cSldViewPr snapToGrid="0">
      <p:cViewPr varScale="1">
        <p:scale>
          <a:sx n="110" d="100"/>
          <a:sy n="110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siehc\Dropbox%20(SMCCD)\Spring%202024\Copy%20of%20FTE%20Tracking%20Report%20-%20Spring%202024_1.16.2024_FirstDayofSchoo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siehc\Dropbox%20(SMCCD)\Spring%202024\Copy%20of%20FTE%20Tracking%20Report%20-%20Spring%202024_1.16.2024_FirstDayofSchool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siehc\Dropbox%20(SMCCD)\Enrollment\Spring2023\SP2023%20Enrollment%20Reports%2001_17_2023_Chiali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siehc\Dropbox%20(SMCCD)\Enrollment\Spring2023\SP2023%20Enrollment%20Reports%2001_17_2023_Chial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/>
              <a:t>Spring 2024 Enrollment by Modalities (N=12241)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College!$E$2</c:f>
              <c:strCache>
                <c:ptCount val="1"/>
                <c:pt idx="0">
                  <c:v>Enrollment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E9-4E0F-A617-27D629C8E92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E9-4E0F-A617-27D629C8E92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E9-4E0F-A617-27D629C8E92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E9-4E0F-A617-27D629C8E92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6EF5C5B-A51B-4E61-B4B4-F17335E819C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40%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E9-4E0F-A617-27D629C8E929}"/>
                </c:ext>
              </c:extLst>
            </c:dLbl>
            <c:dLbl>
              <c:idx val="1"/>
              <c:layout>
                <c:manualLayout>
                  <c:x val="-8.3382108486439191E-2"/>
                  <c:y val="-0.157916666666666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E9-4E0F-A617-27D629C8E92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B56F38-7DE0-4D9C-AF61-25C8762DDC5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38%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DE9-4E0F-A617-27D629C8E9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College!$D$3:$D$6</c:f>
              <c:strCache>
                <c:ptCount val="4"/>
                <c:pt idx="0">
                  <c:v>Online Asynch</c:v>
                </c:pt>
                <c:pt idx="1">
                  <c:v>Online Synch</c:v>
                </c:pt>
                <c:pt idx="2">
                  <c:v>Hybrid</c:v>
                </c:pt>
                <c:pt idx="3">
                  <c:v>F2F</c:v>
                </c:pt>
              </c:strCache>
            </c:strRef>
          </c:cat>
          <c:val>
            <c:numRef>
              <c:f>College!$E$3:$E$6</c:f>
              <c:numCache>
                <c:formatCode>0</c:formatCode>
                <c:ptCount val="4"/>
                <c:pt idx="0">
                  <c:v>4948</c:v>
                </c:pt>
                <c:pt idx="1">
                  <c:v>1041</c:v>
                </c:pt>
                <c:pt idx="2">
                  <c:v>1717</c:v>
                </c:pt>
                <c:pt idx="3">
                  <c:v>4503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E9-4E0F-A617-27D629C8E92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/>
              <a:t>Spring 2024 Sections by Modalities (N=633 CRN)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88599862604204"/>
          <c:y val="0.23740641689495121"/>
          <c:w val="0.49429009079262526"/>
          <c:h val="0.67626672505873087"/>
        </c:manualLayout>
      </c:layout>
      <c:pieChart>
        <c:varyColors val="1"/>
        <c:ser>
          <c:idx val="0"/>
          <c:order val="0"/>
          <c:tx>
            <c:strRef>
              <c:f>College!$F$2</c:f>
              <c:strCache>
                <c:ptCount val="1"/>
                <c:pt idx="0">
                  <c:v>Duplicated Sections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02-462B-BB60-9E1D6178CC5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02-462B-BB60-9E1D6178CC5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402-462B-BB60-9E1D6178CC5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402-462B-BB60-9E1D6178CC5F}"/>
              </c:ext>
            </c:extLst>
          </c:dPt>
          <c:dLbls>
            <c:dLbl>
              <c:idx val="0"/>
              <c:layout>
                <c:manualLayout>
                  <c:x val="-0.16590504836703243"/>
                  <c:y val="0.183374620993505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02-462B-BB60-9E1D6178CC5F}"/>
                </c:ext>
              </c:extLst>
            </c:dLbl>
            <c:dLbl>
              <c:idx val="1"/>
              <c:layout>
                <c:manualLayout>
                  <c:x val="-0.14350712044412262"/>
                  <c:y val="-8.4261628285061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02-462B-BB60-9E1D6178CC5F}"/>
                </c:ext>
              </c:extLst>
            </c:dLbl>
            <c:dLbl>
              <c:idx val="2"/>
              <c:layout>
                <c:manualLayout>
                  <c:x val="-0.12384176778963638"/>
                  <c:y val="-0.127824074074074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02-462B-BB60-9E1D6178CC5F}"/>
                </c:ext>
              </c:extLst>
            </c:dLbl>
            <c:dLbl>
              <c:idx val="3"/>
              <c:layout>
                <c:manualLayout>
                  <c:x val="0.13237778272897752"/>
                  <c:y val="-6.0450011786797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02-462B-BB60-9E1D6178C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College!$D$3:$D$6</c:f>
              <c:strCache>
                <c:ptCount val="4"/>
                <c:pt idx="0">
                  <c:v>Online Asynch</c:v>
                </c:pt>
                <c:pt idx="1">
                  <c:v>Online Synch</c:v>
                </c:pt>
                <c:pt idx="2">
                  <c:v>Hybrid</c:v>
                </c:pt>
                <c:pt idx="3">
                  <c:v>F2F</c:v>
                </c:pt>
              </c:strCache>
            </c:strRef>
          </c:cat>
          <c:val>
            <c:numRef>
              <c:f>College!$F$3:$F$6</c:f>
              <c:numCache>
                <c:formatCode>General</c:formatCode>
                <c:ptCount val="4"/>
                <c:pt idx="0">
                  <c:v>170</c:v>
                </c:pt>
                <c:pt idx="1">
                  <c:v>63</c:v>
                </c:pt>
                <c:pt idx="2">
                  <c:v>99</c:v>
                </c:pt>
                <c:pt idx="3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02-462B-BB60-9E1D6178CC5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Spring 2023 Section by Modality (N=629 CRN)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BE-46C3-AC04-6E7451DA0A49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BE-46C3-AC04-6E7451DA0A4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BE-46C3-AC04-6E7451DA0A49}"/>
              </c:ext>
            </c:extLst>
          </c:dPt>
          <c:dLbls>
            <c:dLbl>
              <c:idx val="0"/>
              <c:layout>
                <c:manualLayout>
                  <c:x val="-0.22757290073192135"/>
                  <c:y val="6.6304364717295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89566312047986"/>
                      <c:h val="0.3804660240899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BE-46C3-AC04-6E7451DA0A49}"/>
                </c:ext>
              </c:extLst>
            </c:dLbl>
            <c:dLbl>
              <c:idx val="1"/>
              <c:layout>
                <c:manualLayout>
                  <c:x val="-7.5003174875411111E-2"/>
                  <c:y val="-4.6203052786896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1432071815205"/>
                      <c:h val="0.30077277762607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BE-46C3-AC04-6E7451DA0A49}"/>
                </c:ext>
              </c:extLst>
            </c:dLbl>
            <c:dLbl>
              <c:idx val="2"/>
              <c:layout>
                <c:manualLayout>
                  <c:x val="0.24816760680045938"/>
                  <c:y val="-1.3227517632250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35872436008191"/>
                      <c:h val="0.339718995227464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ABE-46C3-AC04-6E7451DA0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College!$A$28:$A$30</c:f>
              <c:strCache>
                <c:ptCount val="3"/>
                <c:pt idx="0">
                  <c:v>Online</c:v>
                </c:pt>
                <c:pt idx="1">
                  <c:v>Hybrid</c:v>
                </c:pt>
                <c:pt idx="2">
                  <c:v>F2F</c:v>
                </c:pt>
              </c:strCache>
            </c:strRef>
          </c:cat>
          <c:val>
            <c:numRef>
              <c:f>College!$B$28:$B$30</c:f>
              <c:numCache>
                <c:formatCode>General</c:formatCode>
                <c:ptCount val="3"/>
                <c:pt idx="0">
                  <c:v>252</c:v>
                </c:pt>
                <c:pt idx="1">
                  <c:v>108</c:v>
                </c:pt>
                <c:pt idx="2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BE-46C3-AC04-6E7451DA0A4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100" dirty="0"/>
              <a:t>Spring 2023 Enrollment by Modality (N=10033)</a:t>
            </a:r>
          </a:p>
        </c:rich>
      </c:tx>
      <c:layout>
        <c:manualLayout>
          <c:xMode val="edge"/>
          <c:yMode val="edge"/>
          <c:x val="0.14860435175039993"/>
          <c:y val="4.1731680209452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AA-48BA-8543-63CDD382EBAA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AA-48BA-8543-63CDD382EBA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AAA-48BA-8543-63CDD382EBAA}"/>
              </c:ext>
            </c:extLst>
          </c:dPt>
          <c:dLbls>
            <c:dLbl>
              <c:idx val="0"/>
              <c:layout>
                <c:manualLayout>
                  <c:x val="-0.23201659978760261"/>
                  <c:y val="-0.10966180656468909"/>
                </c:manualLayout>
              </c:layout>
              <c:tx>
                <c:rich>
                  <a:bodyPr/>
                  <a:lstStyle/>
                  <a:p>
                    <a:fld id="{30AD0A47-8BAF-48A1-A4C4-2C0B8387DAA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5843, 55%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33486875483122"/>
                      <c:h val="0.30077293340346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AA-48BA-8543-63CDD382EBAA}"/>
                </c:ext>
              </c:extLst>
            </c:dLbl>
            <c:dLbl>
              <c:idx val="1"/>
              <c:layout>
                <c:manualLayout>
                  <c:x val="0.17591257908592547"/>
                  <c:y val="-0.12390581398216954"/>
                </c:manualLayout>
              </c:layout>
              <c:tx>
                <c:rich>
                  <a:bodyPr/>
                  <a:lstStyle/>
                  <a:p>
                    <a:fld id="{5CDF18D5-538E-4FAD-9EB9-7883176B266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1630, </a:t>
                    </a:r>
                    <a:fld id="{C8F55967-7BC7-4996-AE00-6A2FA74DA94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6511855248042"/>
                      <c:h val="0.271410089441893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AA-48BA-8543-63CDD382EBAA}"/>
                </c:ext>
              </c:extLst>
            </c:dLbl>
            <c:dLbl>
              <c:idx val="2"/>
              <c:layout>
                <c:manualLayout>
                  <c:x val="0.17566663454332038"/>
                  <c:y val="0.21290164191262334"/>
                </c:manualLayout>
              </c:layout>
              <c:tx>
                <c:rich>
                  <a:bodyPr/>
                  <a:lstStyle/>
                  <a:p>
                    <a:fld id="{4EE7060F-ADD5-48D6-9082-F189900E3A8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3118, 30%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77714116546737"/>
                      <c:h val="0.314885213633845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AAA-48BA-8543-63CDD382E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College!$A$28:$A$30</c:f>
              <c:strCache>
                <c:ptCount val="3"/>
                <c:pt idx="0">
                  <c:v>Online</c:v>
                </c:pt>
                <c:pt idx="1">
                  <c:v>Hybrid</c:v>
                </c:pt>
                <c:pt idx="2">
                  <c:v>F2F</c:v>
                </c:pt>
              </c:strCache>
            </c:strRef>
          </c:cat>
          <c:val>
            <c:numRef>
              <c:f>College!$N$28:$N$30</c:f>
              <c:numCache>
                <c:formatCode>General</c:formatCode>
                <c:ptCount val="3"/>
                <c:pt idx="0">
                  <c:v>5687</c:v>
                </c:pt>
                <c:pt idx="1">
                  <c:v>1570</c:v>
                </c:pt>
                <c:pt idx="2">
                  <c:v>2776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AA-48BA-8543-63CDD382EBA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0.71795</cdr:x>
      <cdr:y>0.71528</cdr:y>
    </cdr:from>
    <cdr:to>
      <cdr:x>0.94774</cdr:x>
      <cdr:y>0.80128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E3C07180-02B0-4458-A85F-2594FDB0D232}"/>
            </a:ext>
          </a:extLst>
        </cdr:cNvPr>
        <cdr:cNvSpPr txBox="1"/>
      </cdr:nvSpPr>
      <cdr:spPr>
        <a:xfrm xmlns:a="http://schemas.openxmlformats.org/drawingml/2006/main">
          <a:off x="3866807" y="2815777"/>
          <a:ext cx="1237625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68% fill rate</a:t>
          </a:r>
        </a:p>
      </cdr:txBody>
    </cdr:sp>
  </cdr:relSizeAnchor>
  <cdr:relSizeAnchor xmlns:cdr="http://schemas.openxmlformats.org/drawingml/2006/chartDrawing">
    <cdr:from>
      <cdr:x>0.68941</cdr:x>
      <cdr:y>0.32819</cdr:y>
    </cdr:from>
    <cdr:to>
      <cdr:x>0.93521</cdr:x>
      <cdr:y>0.41419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a16="http://schemas.microsoft.com/office/drawing/2014/main" id="{E3C07180-02B0-4458-A85F-2594FDB0D232}"/>
            </a:ext>
          </a:extLst>
        </cdr:cNvPr>
        <cdr:cNvSpPr txBox="1"/>
      </cdr:nvSpPr>
      <cdr:spPr>
        <a:xfrm xmlns:a="http://schemas.openxmlformats.org/drawingml/2006/main">
          <a:off x="3713067" y="1291959"/>
          <a:ext cx="132385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85% fill rate</a:t>
          </a:r>
        </a:p>
      </cdr:txBody>
    </cdr:sp>
  </cdr:relSizeAnchor>
  <cdr:relSizeAnchor xmlns:cdr="http://schemas.openxmlformats.org/drawingml/2006/chartDrawing">
    <cdr:from>
      <cdr:x>0.02812</cdr:x>
      <cdr:y>0.5</cdr:y>
    </cdr:from>
    <cdr:to>
      <cdr:x>0.2609</cdr:x>
      <cdr:y>0.586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6C6B9628-E7D1-4A93-B5E8-ED5C4075DD25}"/>
            </a:ext>
          </a:extLst>
        </cdr:cNvPr>
        <cdr:cNvSpPr txBox="1"/>
      </cdr:nvSpPr>
      <cdr:spPr>
        <a:xfrm xmlns:a="http://schemas.openxmlformats.org/drawingml/2006/main">
          <a:off x="151452" y="1968304"/>
          <a:ext cx="1253718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66% fill rate</a:t>
          </a:r>
        </a:p>
      </cdr:txBody>
    </cdr:sp>
  </cdr:relSizeAnchor>
  <cdr:relSizeAnchor xmlns:cdr="http://schemas.openxmlformats.org/drawingml/2006/chartDrawing">
    <cdr:from>
      <cdr:x>0.28129</cdr:x>
      <cdr:y>0.914</cdr:y>
    </cdr:from>
    <cdr:to>
      <cdr:x>0.51926</cdr:x>
      <cdr:y>1</cdr:y>
    </cdr:to>
    <cdr:sp macro="" textlink="">
      <cdr:nvSpPr>
        <cdr:cNvPr id="5" name="TextBox 5">
          <a:extLst xmlns:a="http://schemas.openxmlformats.org/drawingml/2006/main">
            <a:ext uri="{FF2B5EF4-FFF2-40B4-BE49-F238E27FC236}">
              <a16:creationId xmlns:a16="http://schemas.microsoft.com/office/drawing/2014/main" id="{E3C07180-02B0-4458-A85F-2594FDB0D232}"/>
            </a:ext>
          </a:extLst>
        </cdr:cNvPr>
        <cdr:cNvSpPr txBox="1"/>
      </cdr:nvSpPr>
      <cdr:spPr>
        <a:xfrm xmlns:a="http://schemas.openxmlformats.org/drawingml/2006/main">
          <a:off x="1515021" y="3598054"/>
          <a:ext cx="1281640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76% fill rate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0.02123</cdr:x>
      <cdr:y>0.5</cdr:y>
    </cdr:from>
    <cdr:to>
      <cdr:x>0.25299</cdr:x>
      <cdr:y>0.60456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4A7577C-8D45-4339-ABA0-62B630808C67}"/>
            </a:ext>
          </a:extLst>
        </cdr:cNvPr>
        <cdr:cNvSpPr txBox="1"/>
      </cdr:nvSpPr>
      <cdr:spPr>
        <a:xfrm xmlns:a="http://schemas.openxmlformats.org/drawingml/2006/main">
          <a:off x="110685" y="1978113"/>
          <a:ext cx="1208315" cy="41365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60% fill rate</a:t>
          </a:r>
        </a:p>
      </cdr:txBody>
    </cdr:sp>
  </cdr:relSizeAnchor>
  <cdr:relSizeAnchor xmlns:cdr="http://schemas.openxmlformats.org/drawingml/2006/chartDrawing">
    <cdr:from>
      <cdr:x>0.70764</cdr:x>
      <cdr:y>0.59465</cdr:y>
    </cdr:from>
    <cdr:to>
      <cdr:x>0.9394</cdr:x>
      <cdr:y>0.69921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253A116-488B-454A-A04E-079607B78EED}"/>
            </a:ext>
          </a:extLst>
        </cdr:cNvPr>
        <cdr:cNvSpPr txBox="1"/>
      </cdr:nvSpPr>
      <cdr:spPr>
        <a:xfrm xmlns:a="http://schemas.openxmlformats.org/drawingml/2006/main">
          <a:off x="3696411" y="2209001"/>
          <a:ext cx="1210617" cy="3884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79% fill rate</a:t>
          </a:r>
        </a:p>
      </cdr:txBody>
    </cdr:sp>
  </cdr:relSizeAnchor>
  <cdr:relSizeAnchor xmlns:cdr="http://schemas.openxmlformats.org/drawingml/2006/chartDrawing">
    <cdr:from>
      <cdr:x>0.5579</cdr:x>
      <cdr:y>0.89544</cdr:y>
    </cdr:from>
    <cdr:to>
      <cdr:x>0.78966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F460BE0C-DE1C-4597-9840-50F42B3AD934}"/>
            </a:ext>
          </a:extLst>
        </cdr:cNvPr>
        <cdr:cNvSpPr txBox="1"/>
      </cdr:nvSpPr>
      <cdr:spPr>
        <a:xfrm xmlns:a="http://schemas.openxmlformats.org/drawingml/2006/main">
          <a:off x="2914258" y="3326393"/>
          <a:ext cx="1210617" cy="3884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64% fill rate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38EA-8231-461E-B27E-FE85A009820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62DA-B66F-44EA-8DF1-FFF0329D6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8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#_Specific_Enrollment_Strategies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enrollment metrics that Canada is tracking and monitoring.  We set our College goal for each of the enrollment metrics. Fall 2023, we exceeded our college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62DA-B66F-44EA-8DF1-FFF0329D61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8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Excellent job of Managing Modalities and Enrollment.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student demand (with balancing fill rate, capacity, and modalities)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Fill rate: use fill rate to gauge the capacity and student demands; We are in the sweet spot.</a:t>
            </a:r>
          </a:p>
          <a:p>
            <a:r>
              <a:rPr lang="en-US" dirty="0"/>
              <a:t>Note: depending on the department</a:t>
            </a:r>
          </a:p>
          <a:p>
            <a:endParaRPr lang="en-US" dirty="0"/>
          </a:p>
          <a:p>
            <a:r>
              <a:rPr lang="en-US" dirty="0"/>
              <a:t>42% of F2F sections (246) account for 31% of enrollment (3422).</a:t>
            </a:r>
          </a:p>
          <a:p>
            <a:r>
              <a:rPr lang="en-US" dirty="0"/>
              <a:t>40% of Online sections (241) both async and sync (157+84=241) count for 52% of enrollment (5740) (4305+1435=5740).</a:t>
            </a:r>
          </a:p>
          <a:p>
            <a:r>
              <a:rPr lang="en-US" dirty="0"/>
              <a:t>18% of hybrid (105) count for 17% of enrollment (1876).</a:t>
            </a:r>
          </a:p>
          <a:p>
            <a:endParaRPr lang="en-US" dirty="0"/>
          </a:p>
          <a:p>
            <a:r>
              <a:rPr lang="en-US" dirty="0"/>
              <a:t>Definition </a:t>
            </a:r>
            <a:r>
              <a:rPr lang="en-US"/>
              <a:t>on Modalities: https://smccd.edu/academicsenate/documents/dtlc/Distance%20Education%20Modalities%20Public%20Facing%20Descriptions%20Feb2023.pdf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9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Excellent job of Managing Modalities and Enrollment.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student demand (with balancing fill rate, capacity, and modalities)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Fill rate: use fill rate to gauge the capacity and student demands; We are in the sweet spot.</a:t>
            </a:r>
          </a:p>
          <a:p>
            <a:r>
              <a:rPr lang="en-US" dirty="0"/>
              <a:t>Note: depending on the department</a:t>
            </a:r>
          </a:p>
          <a:p>
            <a:endParaRPr lang="en-US" dirty="0"/>
          </a:p>
          <a:p>
            <a:r>
              <a:rPr lang="en-US" dirty="0"/>
              <a:t>42% of F2F sections (246) account for 31% of enrollment (3422).</a:t>
            </a:r>
          </a:p>
          <a:p>
            <a:r>
              <a:rPr lang="en-US" dirty="0"/>
              <a:t>40% of Online sections (241) both async and sync (157+84=241) count for 52% of enrollment (5740) (4305+1435=5740).</a:t>
            </a:r>
          </a:p>
          <a:p>
            <a:r>
              <a:rPr lang="en-US" dirty="0"/>
              <a:t>18% of hybrid (105) count for 17% of enrollment (1876).</a:t>
            </a:r>
          </a:p>
          <a:p>
            <a:endParaRPr lang="en-US" dirty="0"/>
          </a:p>
          <a:p>
            <a:r>
              <a:rPr lang="en-US" dirty="0"/>
              <a:t>Definition on Modalities: https://smccd.edu/academicsenate/documents/dtlc/Distance%20Education%20Modalities%20Public%20Facing%20Descriptions%20Feb2023.pdf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9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for each metrics</a:t>
            </a:r>
          </a:p>
          <a:p>
            <a:endParaRPr lang="en-US" dirty="0"/>
          </a:p>
          <a:p>
            <a:r>
              <a:rPr lang="en-US" dirty="0"/>
              <a:t>Class Max: room capacity. Who define the max? who decides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62DA-B66F-44EA-8DF1-FFF0329D61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9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Curriculum Planning</a:t>
            </a: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Deans work with academic departments and faculty to plan the courses that will be offered for the upcoming academic term or year.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involves reviewing the existing curriculum, considering student demand, and identifying any new courses that need to be introduced.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 Assignments and Course Modalities</a:t>
            </a: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Deans collaborate with full-time and then adjunct faculty to determine the faculty members available to teach each course.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consider the expertise and qualifications of the faculty to ensure that courses are assigned to the most suitable instructors.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Deans collaborate with faculty to determine the course modalities that meet students’ needs and demands.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Room Availability</a:t>
            </a: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Deans coordinate with facilities management to identify the available classrooms and lecture halls for each course.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consider factors such as class size, equipment requirements, and accessibility to assign appropriate rooms.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Course Scheduling Tool</a:t>
            </a:r>
            <a:r>
              <a:rPr lang="en-US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Deans and academic administrators input course information, faculty availability, and room options into the software, which helps optimize scheduling to minimize conflicts and maximize course offerings.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Timetable Creation</a:t>
            </a: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the inputs from the course planning, faculty assignments, course modalities, and room availability, deans create a preliminary timetable for the upcoming term.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timetable includes the days and times when each course will be offered.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0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Conflict Resolution</a:t>
            </a: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Deans and their teams review the preliminary timetable to identify any scheduling conflicts, such as overlapping courses, instructor availability issues, or room conflicts.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work to resolve these conflicts by adjusting course times or assigning alternative rooms.</a:t>
            </a:r>
          </a:p>
          <a:p>
            <a:pPr marL="0" marR="0" lv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0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Finalization and Publication</a:t>
            </a: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resolving conflicts, the final course schedule is compiled.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Deans ensure that all necessary adjustments have been made and that the schedule aligns with the academic calendar.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finalized, the course schedule is published and made accessible to students and faculty through the institution's course registration system.</a:t>
            </a:r>
          </a:p>
          <a:p>
            <a:pPr marL="0" marR="0" lv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0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Course Registration Support</a:t>
            </a: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Services Deans and academic administrators provide support to students during the course registration process.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assist with resolving registration issues, managing waitlists, and handling course capacity adjustments as needed.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1050" u="sng" dirty="0">
                <a:solidFill>
                  <a:srgbClr val="99CA3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Specific Enrollment Strategies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0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Monitoring and Evaluation</a:t>
            </a: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Throughout the academic term, deans monitor the course schedule's effectiveness and address any unexpected challenges that arise.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may collect feedback from students and faculty for future improvements.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62DA-B66F-44EA-8DF1-FFF0329D61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4D10-A3BF-4FC9-8E18-17B1F88C8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B03A6-5936-472F-ADE4-EDF5E2734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51CB-5D75-476B-A139-8D4E249D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5BE0-198D-4CB9-93FB-4388B35CD670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E413-94E9-4890-BF53-6B0EC2CD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3A60-359C-4D21-B288-CA334B34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461C-A76E-4234-823E-62A243CF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AC26D-B08F-4A82-979E-35BF6FCD2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3CE04-959E-449F-8437-B58F1253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87EC-AD01-4B26-9DA9-600664206A49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207E-7CB2-4A7D-A671-C1B063A1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B4044-2070-4ADC-817D-1A4015E4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9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B3DFF-0F3E-4756-8A2E-F007C517D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B8F81-6D0A-4E9F-BD04-840AF379E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A836E-66FF-4EB2-9BDD-409A97A3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CDCF-EC8B-42B2-98CF-FBDADC2A37E8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593D8-05CB-4335-B636-BC27E11E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46C75-EBE3-452D-AB61-E2AF703F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4E56-8C5E-4F02-900C-1E26FF27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BCCD-DD01-4BD7-AE06-06C6402AC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001C7-550E-4367-A95D-D9FB5A2D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0E32-C34F-489F-A037-416C3345B05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999B1-13AF-4508-B3BD-9D09ECF9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8EF2-FE87-4E09-AD55-23CE2D72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1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ADE3-8241-4811-9633-A059398E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9EE05-3180-4419-9FD8-A7E25B8C2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C97C2-AC37-4B70-968B-DA146BBF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C5B2-C895-47F7-9616-9213AEC6A372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69C79-D3EB-4E76-BFD0-83B70378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73D32-5033-4331-A70F-8D483C92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724CC-66E8-49A7-8213-4837C643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AF3FC-C1C7-4188-992A-F305ED6A7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9D27D-11E8-4EA3-ACE8-010974E84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3C87D-37DC-4199-A513-CDBAEE54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BB41-33C9-4CAD-8CFB-4F2CA6AECDBB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C481F-C103-41A2-9894-BF7466E9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D55DF-5526-4914-A9C8-80595647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1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6721-9B4E-4AF2-9B67-E2395985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A37E7-E95D-454E-B25E-065C7BAEE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EAAA4-67F7-4CA2-92E0-ACF74689C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E9741-2124-40BF-9581-65A40DE6C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D1519-6A76-4E8D-A88F-20291BD69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71A64D-8D83-47D8-810A-25ACDA71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D827-6B29-4092-8031-18AB50252B37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1850C-5FB9-4D3B-87C6-299725D8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6B9443-4D85-4B8B-A823-5408B766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5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B78F-ADBA-4426-AFD5-E4507985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F0373-3AC0-4CAE-93C7-A44ED246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4DC9-F406-4FDC-B648-BCDFE74DDE70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01E94-F1E0-40FE-AF67-8E3BB8FA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5AE45-960E-462B-9762-2AD6FEB3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B5117-CE52-488F-B88A-9E0D29FF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DCDF-AE08-45DE-8DAD-01B6FDD2C678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A2940-C16E-400E-9258-6DC0FDA8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8BEB7-9169-4CCC-BD42-5F8ADAC4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73DF-D500-4680-9085-7A5266B5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2DA2-CA1F-43A1-9888-822F0235C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E2ED7-117D-44E1-82CF-717EC1B54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C45AF-83E2-44CD-B509-A12FC0BC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E756-E507-488F-9EB8-DAFF5D83B837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A81E2-5315-45A0-BE3C-E22E38DB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82EA8-9BAF-4101-8080-EAFADC26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6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FAAA-3269-4921-A889-D9BF43EC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7876FC-3C92-4177-9A0C-FEC8BD67C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13824-64D1-41A8-B62E-3F1176D75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1D153-CFEA-4B2C-9CE3-522D9582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5EF0-530F-43E1-A8EB-6B2086BAFA7E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97297-CCFB-49C3-B5D6-FD3BC8FD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AAB19-95F1-4F30-9608-2BDD400C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0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B1550-5BCF-4DE2-B632-464AAEE4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493D4-8DF4-429D-83C7-CC38F5EE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A079C-E644-44D2-8F73-1D0B098BB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44DA-0582-4BB0-8D98-6E05AB77930C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A433D-9C26-404F-9180-8267EFD52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DAC4F-70E1-4139-9078-48A12F8B9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C58F6-AA58-4FB0-ADB6-986521E9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ublic.tableau.com/app/profile/alex.claxton/viz/FillRateDashboard/OverallEnrollment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1A5B2-C8A3-487A-A302-E999245D2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43" y="1655763"/>
            <a:ext cx="117094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Course Enrollment and Modalities Spring 2024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Census Day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3520CA5-12F2-4303-B81A-5A3927FF8972}"/>
              </a:ext>
            </a:extLst>
          </p:cNvPr>
          <p:cNvSpPr txBox="1">
            <a:spLocks/>
          </p:cNvSpPr>
          <p:nvPr/>
        </p:nvSpPr>
        <p:spPr>
          <a:xfrm>
            <a:off x="1524000" y="5346631"/>
            <a:ext cx="9144000" cy="101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Office of Instruction</a:t>
            </a:r>
          </a:p>
          <a:p>
            <a:r>
              <a:rPr lang="en-US" sz="2800" dirty="0"/>
              <a:t>2.5.2024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89C90-3CFD-4C7A-9374-D201EE581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45" y="141840"/>
            <a:ext cx="2133710" cy="141612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A5EB5-08B5-4495-9598-CA856693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D667-3263-4034-BC3B-B5006635BAC6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B5B6CD-C00D-4100-B51F-AEDA5AE3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8EB0-4987-48D2-B5F2-63C0AB7E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2530"/>
          </a:xfrm>
        </p:spPr>
        <p:txBody>
          <a:bodyPr/>
          <a:lstStyle/>
          <a:p>
            <a:r>
              <a:rPr lang="en-US" dirty="0"/>
              <a:t>Kinesiology, Art, &amp; Dance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9DC2D-B0A7-4558-81D7-0777274C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9924-FE5C-4263-A8AC-E93DE6FFFD62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485D9-888D-4FE1-8A89-95E2B57C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E6CC0-6E2C-4606-9AB1-E0CD154E5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791" y="722530"/>
            <a:ext cx="5101656" cy="4179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7653EF-8775-41BD-A32A-2CA6310AC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1" y="722530"/>
            <a:ext cx="6267848" cy="51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3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D43C-E556-41BA-8150-9E52D7CF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12323"/>
            <a:ext cx="10515600" cy="674403"/>
          </a:xfrm>
        </p:spPr>
        <p:txBody>
          <a:bodyPr>
            <a:normAutofit fontScale="90000"/>
          </a:bodyPr>
          <a:lstStyle/>
          <a:p>
            <a:r>
              <a:rPr lang="en-US" dirty="0"/>
              <a:t>Counseling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7447D-E93D-47D9-A501-AAC4096D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F4FC-682A-40C2-9B47-3D174E2BAC4A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5F05F-29F1-4045-BE50-B4576E62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3516D6-C3D8-4FF6-AA34-DCCAD198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679" y="686726"/>
            <a:ext cx="5255537" cy="4351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F76CF4-B60E-4726-97E5-C3AEC3098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" y="686726"/>
            <a:ext cx="6407338" cy="53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0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C612-6F1C-4E53-9178-AAB59D3B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153"/>
          </a:xfrm>
        </p:spPr>
        <p:txBody>
          <a:bodyPr>
            <a:normAutofit fontScale="90000"/>
          </a:bodyPr>
          <a:lstStyle/>
          <a:p>
            <a:r>
              <a:rPr lang="en-US" dirty="0"/>
              <a:t>Humanities &amp; Social Science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11188-E174-4954-A77C-14B9CE89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62EE-A820-4FE5-B738-2B133745D5BC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EAC35-63C7-4C41-9545-2E12BC47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30A224-D0DA-48AB-A09B-45F0B8BDE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457" y="850406"/>
            <a:ext cx="5519543" cy="4483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93535C-565C-4F94-8636-16F54674F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71" y="850406"/>
            <a:ext cx="6236292" cy="51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4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CCDE-6186-43B4-B2C7-2462B3B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0"/>
            <a:ext cx="10515600" cy="761031"/>
          </a:xfrm>
        </p:spPr>
        <p:txBody>
          <a:bodyPr/>
          <a:lstStyle/>
          <a:p>
            <a:r>
              <a:rPr lang="en-US" dirty="0"/>
              <a:t>Science &amp; Technology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D22F2-0DB6-421C-84AF-EB85701B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9F53-7197-43A9-A2E7-1E5CFF5D6236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E7114-8707-4A87-9763-09A1DF5F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8E9543-1419-4851-BD50-7EB0CCB4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409" y="943854"/>
            <a:ext cx="5539414" cy="4469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D012C9-9782-48FA-8292-E7FDBF42C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891070"/>
            <a:ext cx="5950131" cy="48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1995-6572-45F0-B318-D56FDB11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25853"/>
            <a:ext cx="12115800" cy="756104"/>
          </a:xfrm>
        </p:spPr>
        <p:txBody>
          <a:bodyPr/>
          <a:lstStyle/>
          <a:p>
            <a:r>
              <a:rPr lang="en-US" dirty="0"/>
              <a:t>Academic Support &amp; Learning Technologies (ASLT)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EB0F0-2F0F-4285-A94A-59372799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4DC9-F406-4FDC-B648-BCDFE74DDE70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1F0E-80E2-4438-B567-E2B917D1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30F789-9BCC-4EFC-9FC6-6B5237844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52" y="926556"/>
            <a:ext cx="5276088" cy="4350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2B7D28-32DA-40A6-9134-BAEE00461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54" y="730251"/>
            <a:ext cx="5623034" cy="45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4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CB5D89-8011-49AE-992E-27DA2143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02FC3-F106-4952-99F2-1F5414747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C7820-78EF-4928-8CE4-B1CFCFA8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C5B2-C895-47F7-9616-9213AEC6A372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CD1B5-3AFC-465E-A046-87CB596B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1A5B2-C8A3-487A-A302-E999245D2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1709400" cy="2387600"/>
          </a:xfrm>
        </p:spPr>
        <p:txBody>
          <a:bodyPr/>
          <a:lstStyle/>
          <a:p>
            <a:r>
              <a:rPr lang="en-US" dirty="0"/>
              <a:t>Course Enrollment and Modalities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DA092-0F85-4904-A290-6C5231909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9048"/>
            <a:ext cx="9144000" cy="1326715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EMP 1.3 Create a student-first course schedule</a:t>
            </a:r>
          </a:p>
          <a:p>
            <a:r>
              <a:rPr lang="en-US" sz="3200" dirty="0"/>
              <a:t>EMP 4.12 Offer key courses in multiple modalities</a:t>
            </a:r>
          </a:p>
          <a:p>
            <a:r>
              <a:rPr lang="en-US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ACCJC Standard 2.6. The institution uses delivery modes and teaching methodologies that meet student and curricular needs and promote equitable student learning and achievement. </a:t>
            </a:r>
          </a:p>
          <a:p>
            <a:endParaRPr lang="en-US" sz="32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3520CA5-12F2-4303-B81A-5A3927FF8972}"/>
              </a:ext>
            </a:extLst>
          </p:cNvPr>
          <p:cNvSpPr txBox="1">
            <a:spLocks/>
          </p:cNvSpPr>
          <p:nvPr/>
        </p:nvSpPr>
        <p:spPr>
          <a:xfrm>
            <a:off x="1524000" y="5346631"/>
            <a:ext cx="9144000" cy="1014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Office of Instruction</a:t>
            </a:r>
          </a:p>
          <a:p>
            <a:r>
              <a:rPr lang="en-US" dirty="0"/>
              <a:t>Presented to PBC</a:t>
            </a:r>
          </a:p>
          <a:p>
            <a:r>
              <a:rPr lang="en-US" dirty="0"/>
              <a:t>10.4.2023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89C90-3CFD-4C7A-9374-D201EE581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45" y="141840"/>
            <a:ext cx="2133710" cy="141612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A5EB5-08B5-4495-9598-CA856693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D667-3263-4034-BC3B-B5006635BAC6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B5B6CD-C00D-4100-B51F-AEDA5AE3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2A5E-DE4A-47F1-A602-B0364100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7" y="116573"/>
            <a:ext cx="10515600" cy="5327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Fall Course Schedule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B407E-D390-4636-B949-F75EA2CD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1F9C-6772-43E9-B8EC-DCF227D7ED1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F4675-364C-4091-A495-4A343002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EAC3EB-38B4-4203-8774-4209D949E80B}"/>
              </a:ext>
            </a:extLst>
          </p:cNvPr>
          <p:cNvCxnSpPr>
            <a:cxnSpLocks/>
          </p:cNvCxnSpPr>
          <p:nvPr/>
        </p:nvCxnSpPr>
        <p:spPr>
          <a:xfrm flipV="1">
            <a:off x="156411" y="3024909"/>
            <a:ext cx="11698316" cy="528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5E3582-4021-4C77-913E-BA7BB679CFB9}"/>
              </a:ext>
            </a:extLst>
          </p:cNvPr>
          <p:cNvSpPr txBox="1"/>
          <p:nvPr/>
        </p:nvSpPr>
        <p:spPr>
          <a:xfrm>
            <a:off x="227252" y="3051417"/>
            <a:ext cx="61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11246-DD58-48C5-A135-769F5E5377F7}"/>
              </a:ext>
            </a:extLst>
          </p:cNvPr>
          <p:cNvSpPr txBox="1"/>
          <p:nvPr/>
        </p:nvSpPr>
        <p:spPr>
          <a:xfrm>
            <a:off x="1189826" y="306261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C717A-D1F0-47A7-B6CC-78BF6004E10A}"/>
              </a:ext>
            </a:extLst>
          </p:cNvPr>
          <p:cNvSpPr txBox="1"/>
          <p:nvPr/>
        </p:nvSpPr>
        <p:spPr>
          <a:xfrm>
            <a:off x="2694705" y="3023549"/>
            <a:ext cx="56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027E6-B7AD-4007-81A5-20042B7F23AF}"/>
              </a:ext>
            </a:extLst>
          </p:cNvPr>
          <p:cNvSpPr txBox="1"/>
          <p:nvPr/>
        </p:nvSpPr>
        <p:spPr>
          <a:xfrm>
            <a:off x="3426417" y="302052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25BE9-3702-4CF1-B498-3D88C66DBBA3}"/>
              </a:ext>
            </a:extLst>
          </p:cNvPr>
          <p:cNvSpPr txBox="1"/>
          <p:nvPr/>
        </p:nvSpPr>
        <p:spPr>
          <a:xfrm>
            <a:off x="4347693" y="304793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Jan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7A5E9-42AF-4877-93A2-E86EB9E7D63A}"/>
              </a:ext>
            </a:extLst>
          </p:cNvPr>
          <p:cNvSpPr txBox="1"/>
          <p:nvPr/>
        </p:nvSpPr>
        <p:spPr>
          <a:xfrm>
            <a:off x="5031503" y="3036953"/>
            <a:ext cx="52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Feb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11E58-8CBD-43B4-9AE6-4664D1400D13}"/>
              </a:ext>
            </a:extLst>
          </p:cNvPr>
          <p:cNvSpPr txBox="1"/>
          <p:nvPr/>
        </p:nvSpPr>
        <p:spPr>
          <a:xfrm>
            <a:off x="178544" y="727008"/>
            <a:ext cx="3666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Review data: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Reports for the prior 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Modality Preference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Availability Schedule in the Catalog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7A7E6E-E567-4777-9A70-989E7FA19ED0}"/>
              </a:ext>
            </a:extLst>
          </p:cNvPr>
          <p:cNvSpPr txBox="1"/>
          <p:nvPr/>
        </p:nvSpPr>
        <p:spPr>
          <a:xfrm>
            <a:off x="6125544" y="3035648"/>
            <a:ext cx="79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March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7EAAC1-40B8-446C-82B8-560FCB1F2909}"/>
              </a:ext>
            </a:extLst>
          </p:cNvPr>
          <p:cNvSpPr txBox="1"/>
          <p:nvPr/>
        </p:nvSpPr>
        <p:spPr>
          <a:xfrm>
            <a:off x="6979498" y="301389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8DBDF0-A41F-4FA3-92FE-9B8210B310A4}"/>
              </a:ext>
            </a:extLst>
          </p:cNvPr>
          <p:cNvSpPr txBox="1"/>
          <p:nvPr/>
        </p:nvSpPr>
        <p:spPr>
          <a:xfrm>
            <a:off x="8139243" y="3017268"/>
            <a:ext cx="60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B9A78-FCAC-48E6-B4B3-FAB0C91F6DD5}"/>
              </a:ext>
            </a:extLst>
          </p:cNvPr>
          <p:cNvSpPr txBox="1"/>
          <p:nvPr/>
        </p:nvSpPr>
        <p:spPr>
          <a:xfrm>
            <a:off x="11125139" y="302178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Aug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33D500-C7C7-4CA1-80E2-1962FA80A61D}"/>
              </a:ext>
            </a:extLst>
          </p:cNvPr>
          <p:cNvSpPr txBox="1"/>
          <p:nvPr/>
        </p:nvSpPr>
        <p:spPr>
          <a:xfrm>
            <a:off x="11125139" y="3913100"/>
            <a:ext cx="94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Semester Starts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1159BF7-DDCA-4462-B321-E714CDBD89B6}"/>
              </a:ext>
            </a:extLst>
          </p:cNvPr>
          <p:cNvSpPr/>
          <p:nvPr/>
        </p:nvSpPr>
        <p:spPr>
          <a:xfrm>
            <a:off x="402395" y="2555141"/>
            <a:ext cx="261483" cy="397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1FF93B18-EEAF-4F2A-AE5D-936DEB09DFBE}"/>
              </a:ext>
            </a:extLst>
          </p:cNvPr>
          <p:cNvSpPr/>
          <p:nvPr/>
        </p:nvSpPr>
        <p:spPr>
          <a:xfrm>
            <a:off x="1289688" y="3416514"/>
            <a:ext cx="292595" cy="4193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5FEF9235-A057-43E9-8ABB-CA66C1C4E4F9}"/>
              </a:ext>
            </a:extLst>
          </p:cNvPr>
          <p:cNvSpPr/>
          <p:nvPr/>
        </p:nvSpPr>
        <p:spPr>
          <a:xfrm>
            <a:off x="3218291" y="3445466"/>
            <a:ext cx="292595" cy="19884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9BFCE5FC-4511-4DCD-8BB4-A5C19A55CE10}"/>
              </a:ext>
            </a:extLst>
          </p:cNvPr>
          <p:cNvSpPr/>
          <p:nvPr/>
        </p:nvSpPr>
        <p:spPr>
          <a:xfrm>
            <a:off x="4770020" y="1474589"/>
            <a:ext cx="261483" cy="1497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932C91BA-0D83-4638-804D-87143FDC3978}"/>
              </a:ext>
            </a:extLst>
          </p:cNvPr>
          <p:cNvSpPr/>
          <p:nvPr/>
        </p:nvSpPr>
        <p:spPr>
          <a:xfrm>
            <a:off x="11263681" y="3420749"/>
            <a:ext cx="292595" cy="4193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FD52F1DD-F1B7-4F78-A8AE-DA7CD59D6704}"/>
              </a:ext>
            </a:extLst>
          </p:cNvPr>
          <p:cNvSpPr/>
          <p:nvPr/>
        </p:nvSpPr>
        <p:spPr>
          <a:xfrm>
            <a:off x="7186914" y="3457983"/>
            <a:ext cx="292595" cy="4193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ED590F-C916-49BC-B7B0-D1E7C3C16775}"/>
              </a:ext>
            </a:extLst>
          </p:cNvPr>
          <p:cNvSpPr txBox="1"/>
          <p:nvPr/>
        </p:nvSpPr>
        <p:spPr>
          <a:xfrm>
            <a:off x="7033446" y="3896135"/>
            <a:ext cx="941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Schedule on the Website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0AB48D-BD75-4F41-9AB3-3BA9453AE559}"/>
              </a:ext>
            </a:extLst>
          </p:cNvPr>
          <p:cNvSpPr txBox="1"/>
          <p:nvPr/>
        </p:nvSpPr>
        <p:spPr>
          <a:xfrm>
            <a:off x="7993425" y="1834970"/>
            <a:ext cx="117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Priority Registration Starts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1DAFC2-1810-41F7-8F85-9A4F5351AE62}"/>
              </a:ext>
            </a:extLst>
          </p:cNvPr>
          <p:cNvCxnSpPr>
            <a:cxnSpLocks/>
          </p:cNvCxnSpPr>
          <p:nvPr/>
        </p:nvCxnSpPr>
        <p:spPr>
          <a:xfrm flipH="1">
            <a:off x="2802601" y="3385075"/>
            <a:ext cx="1172833" cy="78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A8A73D1-BDC4-4CBC-B3F3-4E2C67AD669C}"/>
              </a:ext>
            </a:extLst>
          </p:cNvPr>
          <p:cNvCxnSpPr>
            <a:cxnSpLocks/>
          </p:cNvCxnSpPr>
          <p:nvPr/>
        </p:nvCxnSpPr>
        <p:spPr>
          <a:xfrm flipH="1">
            <a:off x="4347693" y="3385927"/>
            <a:ext cx="1247635" cy="73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Arrow: Up 36">
            <a:extLst>
              <a:ext uri="{FF2B5EF4-FFF2-40B4-BE49-F238E27FC236}">
                <a16:creationId xmlns:a16="http://schemas.microsoft.com/office/drawing/2014/main" id="{4010610B-85D3-4515-9C39-2C5B7E64DB74}"/>
              </a:ext>
            </a:extLst>
          </p:cNvPr>
          <p:cNvSpPr/>
          <p:nvPr/>
        </p:nvSpPr>
        <p:spPr>
          <a:xfrm>
            <a:off x="6390279" y="3463864"/>
            <a:ext cx="292595" cy="4193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F09DFC-AD4D-4D0F-B70F-0985B022C37F}"/>
              </a:ext>
            </a:extLst>
          </p:cNvPr>
          <p:cNvSpPr txBox="1"/>
          <p:nvPr/>
        </p:nvSpPr>
        <p:spPr>
          <a:xfrm>
            <a:off x="6142753" y="3913552"/>
            <a:ext cx="94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Error Checking</a:t>
            </a:r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4724E376-77FD-4E19-967A-DA9C8F0692A8}"/>
              </a:ext>
            </a:extLst>
          </p:cNvPr>
          <p:cNvSpPr/>
          <p:nvPr/>
        </p:nvSpPr>
        <p:spPr>
          <a:xfrm>
            <a:off x="9590845" y="3415308"/>
            <a:ext cx="484632" cy="69886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327507-754C-462C-A4A5-9AD14E66103D}"/>
              </a:ext>
            </a:extLst>
          </p:cNvPr>
          <p:cNvSpPr txBox="1"/>
          <p:nvPr/>
        </p:nvSpPr>
        <p:spPr>
          <a:xfrm>
            <a:off x="9261895" y="4337266"/>
            <a:ext cx="144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Details for Effective Social Media Outreach next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8F0E2-0372-46D9-BB23-039243E86196}"/>
              </a:ext>
            </a:extLst>
          </p:cNvPr>
          <p:cNvSpPr txBox="1"/>
          <p:nvPr/>
        </p:nvSpPr>
        <p:spPr>
          <a:xfrm>
            <a:off x="109866" y="3980705"/>
            <a:ext cx="2683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Course, Modalities, and Program Planning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Faculty Assignments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0A77FA-D14F-4E8B-A2D5-5B7F039CE661}"/>
              </a:ext>
            </a:extLst>
          </p:cNvPr>
          <p:cNvSpPr txBox="1"/>
          <p:nvPr/>
        </p:nvSpPr>
        <p:spPr>
          <a:xfrm>
            <a:off x="2209800" y="5484661"/>
            <a:ext cx="2632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Room Availability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Course Schedule Entry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B62584-8278-46B2-9BEA-576C67210287}"/>
              </a:ext>
            </a:extLst>
          </p:cNvPr>
          <p:cNvSpPr txBox="1"/>
          <p:nvPr/>
        </p:nvSpPr>
        <p:spPr>
          <a:xfrm>
            <a:off x="3845146" y="797208"/>
            <a:ext cx="278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dirty="0"/>
              <a:t>Timetable Creation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Conflict Resolution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50EC34-50F1-4BEB-9334-5896E69EA881}"/>
              </a:ext>
            </a:extLst>
          </p:cNvPr>
          <p:cNvSpPr txBox="1"/>
          <p:nvPr/>
        </p:nvSpPr>
        <p:spPr>
          <a:xfrm>
            <a:off x="6005569" y="4684486"/>
            <a:ext cx="220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dirty="0"/>
              <a:t>Finalization &amp; Publication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218BA47-5493-4592-A3A1-129C59AFDEB5}"/>
              </a:ext>
            </a:extLst>
          </p:cNvPr>
          <p:cNvCxnSpPr>
            <a:cxnSpLocks/>
          </p:cNvCxnSpPr>
          <p:nvPr/>
        </p:nvCxnSpPr>
        <p:spPr>
          <a:xfrm flipH="1">
            <a:off x="6125544" y="3365958"/>
            <a:ext cx="14777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D127EE0-EA24-42EA-9907-55B13F526822}"/>
              </a:ext>
            </a:extLst>
          </p:cNvPr>
          <p:cNvSpPr txBox="1"/>
          <p:nvPr/>
        </p:nvSpPr>
        <p:spPr>
          <a:xfrm>
            <a:off x="7171399" y="1491130"/>
            <a:ext cx="223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 Course Registration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0170C8E7-B23B-4FC8-B5C2-BF7A431F6086}"/>
              </a:ext>
            </a:extLst>
          </p:cNvPr>
          <p:cNvSpPr/>
          <p:nvPr/>
        </p:nvSpPr>
        <p:spPr>
          <a:xfrm>
            <a:off x="8180407" y="2596543"/>
            <a:ext cx="261483" cy="397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659C17-D5E8-4D0D-BA65-C42FE39B55CE}"/>
              </a:ext>
            </a:extLst>
          </p:cNvPr>
          <p:cNvSpPr txBox="1"/>
          <p:nvPr/>
        </p:nvSpPr>
        <p:spPr>
          <a:xfrm>
            <a:off x="9177002" y="302937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June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E41841-1878-424A-A464-66022AF43D6B}"/>
              </a:ext>
            </a:extLst>
          </p:cNvPr>
          <p:cNvSpPr txBox="1"/>
          <p:nvPr/>
        </p:nvSpPr>
        <p:spPr>
          <a:xfrm>
            <a:off x="10062095" y="303316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July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BCA410A-A24B-4517-B2D9-A40FB4BB9E86}"/>
              </a:ext>
            </a:extLst>
          </p:cNvPr>
          <p:cNvCxnSpPr>
            <a:cxnSpLocks/>
          </p:cNvCxnSpPr>
          <p:nvPr/>
        </p:nvCxnSpPr>
        <p:spPr>
          <a:xfrm flipH="1">
            <a:off x="9204801" y="3335623"/>
            <a:ext cx="2391041" cy="261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F091841-75DD-4DE2-B38F-B628AEF3D5D9}"/>
              </a:ext>
            </a:extLst>
          </p:cNvPr>
          <p:cNvSpPr txBox="1"/>
          <p:nvPr/>
        </p:nvSpPr>
        <p:spPr>
          <a:xfrm>
            <a:off x="9146820" y="5410111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 Monitoring, Social Media Outreach,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908396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9CA1E0-D03C-4EFA-92D1-60230DCB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33" y="0"/>
            <a:ext cx="4147214" cy="3163986"/>
          </a:xfrm>
        </p:spPr>
        <p:txBody>
          <a:bodyPr/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Lora" panose="020B0604020202020204" pitchFamily="2" charset="0"/>
              </a:rPr>
              <a:t>The Blind Men and The Elephant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9A2ED-BD9D-47B4-A521-F0A0F778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04C5-FCBE-460E-A29C-15A50F034D06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745FAD-8371-4617-AB85-851045C3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FD4DB-6E9E-471E-B080-FE224F34DCD3}"/>
              </a:ext>
            </a:extLst>
          </p:cNvPr>
          <p:cNvSpPr txBox="1"/>
          <p:nvPr/>
        </p:nvSpPr>
        <p:spPr>
          <a:xfrm>
            <a:off x="0" y="5153539"/>
            <a:ext cx="60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https://www.sloww.co/blind-men-elephant/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48D627-8DD3-428A-9884-61707D9E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822" y="0"/>
            <a:ext cx="7497178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692594-0B34-4FC9-8926-BB6C9076C96A}"/>
              </a:ext>
            </a:extLst>
          </p:cNvPr>
          <p:cNvSpPr txBox="1"/>
          <p:nvPr/>
        </p:nvSpPr>
        <p:spPr>
          <a:xfrm>
            <a:off x="0" y="3172079"/>
            <a:ext cx="4539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Embrace the diversity of the individual as part of the unity of the collective.</a:t>
            </a:r>
          </a:p>
        </p:txBody>
      </p:sp>
    </p:spTree>
    <p:extLst>
      <p:ext uri="{BB962C8B-B14F-4D97-AF65-F5344CB8AC3E}">
        <p14:creationId xmlns:p14="http://schemas.microsoft.com/office/powerpoint/2010/main" val="129636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9339-64CB-4965-A09D-32B2143A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713464" cy="1545971"/>
          </a:xfrm>
        </p:spPr>
        <p:txBody>
          <a:bodyPr>
            <a:normAutofit/>
          </a:bodyPr>
          <a:lstStyle/>
          <a:p>
            <a:r>
              <a:rPr lang="en-US" sz="4400" dirty="0"/>
              <a:t>EMP 1.3 Create a student-first course schedule</a:t>
            </a:r>
            <a:br>
              <a:rPr lang="en-US" sz="4400" dirty="0"/>
            </a:br>
            <a:r>
              <a:rPr lang="en-US" sz="4400" dirty="0"/>
              <a:t>EMP 4.12 Offer key courses in multiple modalities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93E3F-F804-494B-89F8-A36F8F3D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79" y="1774178"/>
            <a:ext cx="10515600" cy="2174735"/>
          </a:xfrm>
        </p:spPr>
        <p:txBody>
          <a:bodyPr>
            <a:normAutofit fontScale="85000" lnSpcReduction="10000"/>
          </a:bodyPr>
          <a:lstStyle/>
          <a:p>
            <a:pPr marL="0" marR="0" lv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student-first course schedule is the outcome of a thoughtful and collaborative process that prioritizes student success, minimizes disruptions, aligns programs, and balances faculty workload.</a:t>
            </a:r>
          </a:p>
          <a:p>
            <a:pPr marL="0" marR="0" lv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Student-first Scheduling and Modalities: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Offering diverse course modalities, including face-to-face, hybrid, asynchronous online, synchronous online, and multi-modalities, to cater to various learning preferences.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Considering the day of the week, time of day, and location to accommodate student needs and preferences.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ensure course schedules are aligned to minimize conflicts, enabling students to plan and complete their educational goals efficiently.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4B45A-A90D-457B-A1A7-84390B23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2347-FACC-47DA-A225-47A0A1F246E7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9260C-725D-44A8-A69C-634724C1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EF9C24-FDF9-4D7C-9F96-C5205841398B}"/>
              </a:ext>
            </a:extLst>
          </p:cNvPr>
          <p:cNvSpPr txBox="1">
            <a:spLocks/>
          </p:cNvSpPr>
          <p:nvPr/>
        </p:nvSpPr>
        <p:spPr>
          <a:xfrm>
            <a:off x="365760" y="3948913"/>
            <a:ext cx="11713464" cy="1905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600" dirty="0"/>
              <a:t>ACCJC Standard 2.6:</a:t>
            </a:r>
            <a:r>
              <a:rPr lang="en-US" sz="4600" i="0" u="none" strike="noStrike" baseline="0" dirty="0">
                <a:solidFill>
                  <a:srgbClr val="000000"/>
                </a:solidFill>
              </a:rPr>
              <a:t>The institution uses delivery modes and teaching methodologies that meet student and curricular needs and promote equitable student learning and achievement. </a:t>
            </a:r>
          </a:p>
        </p:txBody>
      </p:sp>
    </p:spTree>
    <p:extLst>
      <p:ext uri="{BB962C8B-B14F-4D97-AF65-F5344CB8AC3E}">
        <p14:creationId xmlns:p14="http://schemas.microsoft.com/office/powerpoint/2010/main" val="271291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57E3DD-02D4-42FE-A438-7A446E4C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158296"/>
            <a:ext cx="11854543" cy="4948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Census Day: Point-in-Time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37C3E-2E43-477D-8F05-B71FEF10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0E32-C34F-489F-A037-416C3345B05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F43F1-C39B-49E7-A741-29BA0DD6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867DDC-0B55-41B1-8832-41AFAF61D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065921"/>
              </p:ext>
            </p:extLst>
          </p:nvPr>
        </p:nvGraphicFramePr>
        <p:xfrm>
          <a:off x="629557" y="774330"/>
          <a:ext cx="10932886" cy="558202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4007356">
                  <a:extLst>
                    <a:ext uri="{9D8B030D-6E8A-4147-A177-3AD203B41FA5}">
                      <a16:colId xmlns:a16="http://schemas.microsoft.com/office/drawing/2014/main" val="1181110930"/>
                    </a:ext>
                  </a:extLst>
                </a:gridCol>
                <a:gridCol w="1828997">
                  <a:extLst>
                    <a:ext uri="{9D8B030D-6E8A-4147-A177-3AD203B41FA5}">
                      <a16:colId xmlns:a16="http://schemas.microsoft.com/office/drawing/2014/main" val="1208018944"/>
                    </a:ext>
                  </a:extLst>
                </a:gridCol>
                <a:gridCol w="2473553">
                  <a:extLst>
                    <a:ext uri="{9D8B030D-6E8A-4147-A177-3AD203B41FA5}">
                      <a16:colId xmlns:a16="http://schemas.microsoft.com/office/drawing/2014/main" val="3439114533"/>
                    </a:ext>
                  </a:extLst>
                </a:gridCol>
                <a:gridCol w="2622980">
                  <a:extLst>
                    <a:ext uri="{9D8B030D-6E8A-4147-A177-3AD203B41FA5}">
                      <a16:colId xmlns:a16="http://schemas.microsoft.com/office/drawing/2014/main" val="490240559"/>
                    </a:ext>
                  </a:extLst>
                </a:gridCol>
              </a:tblGrid>
              <a:tr h="77117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Metric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Spring 2023</a:t>
                      </a:r>
                    </a:p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2.6.2023</a:t>
                      </a: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Spring 2024</a:t>
                      </a:r>
                    </a:p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2.5.2024</a:t>
                      </a: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Percent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Change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extLst>
                  <a:ext uri="{0D108BD9-81ED-4DB2-BD59-A6C34878D82A}">
                    <a16:rowId xmlns:a16="http://schemas.microsoft.com/office/drawing/2014/main" val="2065232457"/>
                  </a:ext>
                </a:extLst>
              </a:tr>
              <a:tr h="41281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Enrollments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10,691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12,266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14.7%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extLst>
                  <a:ext uri="{0D108BD9-81ED-4DB2-BD59-A6C34878D82A}">
                    <a16:rowId xmlns:a16="http://schemas.microsoft.com/office/drawing/2014/main" val="3123673363"/>
                  </a:ext>
                </a:extLst>
              </a:tr>
              <a:tr h="41281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Headcount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5,803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6,747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16.3%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extLst>
                  <a:ext uri="{0D108BD9-81ED-4DB2-BD59-A6C34878D82A}">
                    <a16:rowId xmlns:a16="http://schemas.microsoft.com/office/drawing/2014/main" val="554655580"/>
                  </a:ext>
                </a:extLst>
              </a:tr>
              <a:tr h="4293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Headcount (First-Time)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264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17.8%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extLst>
                  <a:ext uri="{0D108BD9-81ED-4DB2-BD59-A6C34878D82A}">
                    <a16:rowId xmlns:a16="http://schemas.microsoft.com/office/drawing/2014/main" val="1496351447"/>
                  </a:ext>
                </a:extLst>
              </a:tr>
              <a:tr h="41281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Headcount (Int'l)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21.9%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extLst>
                  <a:ext uri="{0D108BD9-81ED-4DB2-BD59-A6C34878D82A}">
                    <a16:rowId xmlns:a16="http://schemas.microsoft.com/office/drawing/2014/main" val="3898748010"/>
                  </a:ext>
                </a:extLst>
              </a:tr>
              <a:tr h="41281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Sections (unduplicated)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443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480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8.3%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extLst>
                  <a:ext uri="{0D108BD9-81ED-4DB2-BD59-A6C34878D82A}">
                    <a16:rowId xmlns:a16="http://schemas.microsoft.com/office/drawing/2014/main" val="1627972059"/>
                  </a:ext>
                </a:extLst>
              </a:tr>
              <a:tr h="41281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Load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395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428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>
                          <a:effectLst/>
                        </a:rPr>
                        <a:t>10.4%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extLst>
                  <a:ext uri="{0D108BD9-81ED-4DB2-BD59-A6C34878D82A}">
                    <a16:rowId xmlns:a16="http://schemas.microsoft.com/office/drawing/2014/main" val="378830446"/>
                  </a:ext>
                </a:extLst>
              </a:tr>
              <a:tr h="41281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FTEF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>
                          <a:effectLst/>
                        </a:rPr>
                        <a:t>98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106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8.1%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extLst>
                  <a:ext uri="{0D108BD9-81ED-4DB2-BD59-A6C34878D82A}">
                    <a16:rowId xmlns:a16="http://schemas.microsoft.com/office/drawing/2014/main" val="2814702864"/>
                  </a:ext>
                </a:extLst>
              </a:tr>
              <a:tr h="43793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Concurrent K-12 Student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</a:t>
                      </a: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869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62.1%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extLst>
                  <a:ext uri="{0D108BD9-81ED-4DB2-BD59-A6C34878D82A}">
                    <a16:rowId xmlns:a16="http://schemas.microsoft.com/office/drawing/2014/main" val="2471856459"/>
                  </a:ext>
                </a:extLst>
              </a:tr>
              <a:tr h="412816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Continuing Student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4,066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4,895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20.4%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extLst>
                  <a:ext uri="{0D108BD9-81ED-4DB2-BD59-A6C34878D82A}">
                    <a16:rowId xmlns:a16="http://schemas.microsoft.com/office/drawing/2014/main" val="2049417592"/>
                  </a:ext>
                </a:extLst>
              </a:tr>
              <a:tr h="4293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Enrollments (Evening)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670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923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2400" u="none" strike="noStrike" dirty="0">
                          <a:effectLst/>
                        </a:rPr>
                        <a:t>37.8%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" marR="6222" marT="6222" marB="0"/>
                </a:tc>
                <a:extLst>
                  <a:ext uri="{0D108BD9-81ED-4DB2-BD59-A6C34878D82A}">
                    <a16:rowId xmlns:a16="http://schemas.microsoft.com/office/drawing/2014/main" val="3959910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62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E2C0-E649-4944-8FB1-609951F2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8"/>
            <a:ext cx="10515600" cy="6237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Exceeded College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3F5E0A-C80E-48B1-A105-3DC4637526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515107"/>
              </p:ext>
            </p:extLst>
          </p:nvPr>
        </p:nvGraphicFramePr>
        <p:xfrm>
          <a:off x="509099" y="829340"/>
          <a:ext cx="11322656" cy="5134610"/>
        </p:xfrm>
        <a:graphic>
          <a:graphicData uri="http://schemas.openxmlformats.org/drawingml/2006/table">
            <a:tbl>
              <a:tblPr firstRow="1" firstCol="1">
                <a:tableStyleId>{08FB837D-C827-4EFA-A057-4D05807E0F7C}</a:tableStyleId>
              </a:tblPr>
              <a:tblGrid>
                <a:gridCol w="2376250">
                  <a:extLst>
                    <a:ext uri="{9D8B030D-6E8A-4147-A177-3AD203B41FA5}">
                      <a16:colId xmlns:a16="http://schemas.microsoft.com/office/drawing/2014/main" val="1444915113"/>
                    </a:ext>
                  </a:extLst>
                </a:gridCol>
                <a:gridCol w="1503208">
                  <a:extLst>
                    <a:ext uri="{9D8B030D-6E8A-4147-A177-3AD203B41FA5}">
                      <a16:colId xmlns:a16="http://schemas.microsoft.com/office/drawing/2014/main" val="3762460870"/>
                    </a:ext>
                  </a:extLst>
                </a:gridCol>
                <a:gridCol w="1481615">
                  <a:extLst>
                    <a:ext uri="{9D8B030D-6E8A-4147-A177-3AD203B41FA5}">
                      <a16:colId xmlns:a16="http://schemas.microsoft.com/office/drawing/2014/main" val="707823197"/>
                    </a:ext>
                  </a:extLst>
                </a:gridCol>
                <a:gridCol w="987500">
                  <a:extLst>
                    <a:ext uri="{9D8B030D-6E8A-4147-A177-3AD203B41FA5}">
                      <a16:colId xmlns:a16="http://schemas.microsoft.com/office/drawing/2014/main" val="1075819527"/>
                    </a:ext>
                  </a:extLst>
                </a:gridCol>
                <a:gridCol w="1207910">
                  <a:extLst>
                    <a:ext uri="{9D8B030D-6E8A-4147-A177-3AD203B41FA5}">
                      <a16:colId xmlns:a16="http://schemas.microsoft.com/office/drawing/2014/main" val="215931772"/>
                    </a:ext>
                  </a:extLst>
                </a:gridCol>
                <a:gridCol w="948493">
                  <a:extLst>
                    <a:ext uri="{9D8B030D-6E8A-4147-A177-3AD203B41FA5}">
                      <a16:colId xmlns:a16="http://schemas.microsoft.com/office/drawing/2014/main" val="1905952361"/>
                    </a:ext>
                  </a:extLst>
                </a:gridCol>
                <a:gridCol w="1408840">
                  <a:extLst>
                    <a:ext uri="{9D8B030D-6E8A-4147-A177-3AD203B41FA5}">
                      <a16:colId xmlns:a16="http://schemas.microsoft.com/office/drawing/2014/main" val="328431690"/>
                    </a:ext>
                  </a:extLst>
                </a:gridCol>
                <a:gridCol w="1408840">
                  <a:extLst>
                    <a:ext uri="{9D8B030D-6E8A-4147-A177-3AD203B41FA5}">
                      <a16:colId xmlns:a16="http://schemas.microsoft.com/office/drawing/2014/main" val="1259969276"/>
                    </a:ext>
                  </a:extLst>
                </a:gridCol>
              </a:tblGrid>
              <a:tr h="587013">
                <a:tc>
                  <a:txBody>
                    <a:bodyPr/>
                    <a:lstStyle/>
                    <a:p>
                      <a:pPr algn="l" fontAlgn="t"/>
                      <a:endParaRPr lang="en-US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</a:rPr>
                        <a:t>Course Enrollment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Headcount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Fill Rate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FTES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FTEF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Load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Sections 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undup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820408746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u="none" strike="noStrike" dirty="0">
                          <a:effectLst/>
                        </a:rPr>
                        <a:t>College Goal</a:t>
                      </a:r>
                    </a:p>
                    <a:p>
                      <a:pPr algn="l" fontAlgn="t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11,000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5,337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70%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1271.0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/>
                        </a:rPr>
                        <a:t>93.0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90189230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Spring 2024</a:t>
                      </a: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(Census Day)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12,266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6,747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1503.1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105.5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428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480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51218044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pPr algn="l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 Asynchronous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4,855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547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455927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pPr algn="l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 Synchronous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967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39590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pPr algn="l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Hybrid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1,784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270401"/>
                  </a:ext>
                </a:extLst>
              </a:tr>
              <a:tr h="311231">
                <a:tc>
                  <a:txBody>
                    <a:bodyPr/>
                    <a:lstStyle/>
                    <a:p>
                      <a:pPr algn="l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F2F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4,635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36229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3B946-2487-4146-94F5-536425F0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6BAA-AF6C-4ACF-A5E9-E594F0DB12DC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B04AB-D56A-420F-AA39-01FEEEE0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9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6F2048-474A-46B7-97E3-DA64F038DA3B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3"/>
            <a:ext cx="785673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3B77E-2DDF-4A40-9775-CAFCBACDE93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323024"/>
            <a:ext cx="11308696" cy="528108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Effective Management of Modalities and Enrollment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B96B3-7EEB-4B49-891C-A0F112B2AE2A}"/>
              </a:ext>
            </a:extLst>
          </p:cNvPr>
          <p:cNvSpPr txBox="1"/>
          <p:nvPr/>
        </p:nvSpPr>
        <p:spPr>
          <a:xfrm>
            <a:off x="4084282" y="945542"/>
            <a:ext cx="371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Spring 2024 Census Day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72181B8-C451-45D1-889C-FF6665C4D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491331"/>
              </p:ext>
            </p:extLst>
          </p:nvPr>
        </p:nvGraphicFramePr>
        <p:xfrm>
          <a:off x="366851" y="1735833"/>
          <a:ext cx="5595409" cy="406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DC798B6-36E0-4F8B-A55D-248D63FCA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218720"/>
              </p:ext>
            </p:extLst>
          </p:nvPr>
        </p:nvGraphicFramePr>
        <p:xfrm>
          <a:off x="6494916" y="1735834"/>
          <a:ext cx="5385900" cy="393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09494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6F2048-474A-46B7-97E3-DA64F038DA3B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3"/>
            <a:ext cx="785673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3B77E-2DDF-4A40-9775-CAFCBACDE93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8" y="323024"/>
            <a:ext cx="11084919" cy="528108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Effective Management of Modalities and Enrollment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B96B3-7EEB-4B49-891C-A0F112B2AE2A}"/>
              </a:ext>
            </a:extLst>
          </p:cNvPr>
          <p:cNvSpPr txBox="1"/>
          <p:nvPr/>
        </p:nvSpPr>
        <p:spPr>
          <a:xfrm>
            <a:off x="4256539" y="1015363"/>
            <a:ext cx="371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Spring 2023 Census Day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26B9D9A-9634-464D-AAF5-D71D858C4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464536"/>
              </p:ext>
            </p:extLst>
          </p:nvPr>
        </p:nvGraphicFramePr>
        <p:xfrm>
          <a:off x="6629401" y="1793585"/>
          <a:ext cx="5223582" cy="371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E8E5756-EDA8-4FE5-A5C4-793BF54085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976227"/>
              </p:ext>
            </p:extLst>
          </p:nvPr>
        </p:nvGraphicFramePr>
        <p:xfrm>
          <a:off x="500743" y="1793586"/>
          <a:ext cx="5769428" cy="371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50513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E623-6AB5-4E39-B7F5-6407D2F37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270"/>
            <a:ext cx="12192000" cy="1064306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Metrics and Actual Information by Division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7A1A37-553C-4D5A-9949-B22EAAEB6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0639"/>
              </p:ext>
            </p:extLst>
          </p:nvPr>
        </p:nvGraphicFramePr>
        <p:xfrm>
          <a:off x="502506" y="1023036"/>
          <a:ext cx="10544432" cy="4843317"/>
        </p:xfrm>
        <a:graphic>
          <a:graphicData uri="http://schemas.openxmlformats.org/drawingml/2006/table">
            <a:tbl>
              <a:tblPr firstRow="1" lastRow="1" bandRow="1" bandCol="1">
                <a:tableStyleId>{912C8C85-51F0-491E-9774-3900AFEF0FD7}</a:tableStyleId>
              </a:tblPr>
              <a:tblGrid>
                <a:gridCol w="4288493">
                  <a:extLst>
                    <a:ext uri="{9D8B030D-6E8A-4147-A177-3AD203B41FA5}">
                      <a16:colId xmlns:a16="http://schemas.microsoft.com/office/drawing/2014/main" val="1273769306"/>
                    </a:ext>
                  </a:extLst>
                </a:gridCol>
                <a:gridCol w="1634514">
                  <a:extLst>
                    <a:ext uri="{9D8B030D-6E8A-4147-A177-3AD203B41FA5}">
                      <a16:colId xmlns:a16="http://schemas.microsoft.com/office/drawing/2014/main" val="3936706193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2010678994"/>
                    </a:ext>
                  </a:extLst>
                </a:gridCol>
                <a:gridCol w="1209371">
                  <a:extLst>
                    <a:ext uri="{9D8B030D-6E8A-4147-A177-3AD203B41FA5}">
                      <a16:colId xmlns:a16="http://schemas.microsoft.com/office/drawing/2014/main" val="1829307919"/>
                    </a:ext>
                  </a:extLst>
                </a:gridCol>
                <a:gridCol w="1780962">
                  <a:extLst>
                    <a:ext uri="{9D8B030D-6E8A-4147-A177-3AD203B41FA5}">
                      <a16:colId xmlns:a16="http://schemas.microsoft.com/office/drawing/2014/main" val="3259619223"/>
                    </a:ext>
                  </a:extLst>
                </a:gridCol>
              </a:tblGrid>
              <a:tr h="120106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Enrollment &amp; Fill Rate by Division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Enrollment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Fill Rate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Load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Duplicated Section (CRN)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689922301"/>
                  </a:ext>
                </a:extLst>
              </a:tr>
              <a:tr h="47244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Bus. Design &amp; Workforce</a:t>
                      </a:r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(BDW)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3,557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71%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387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159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67020986"/>
                  </a:ext>
                </a:extLst>
              </a:tr>
              <a:tr h="40216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Counseling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134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61%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380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34207710"/>
                  </a:ext>
                </a:extLst>
              </a:tr>
              <a:tr h="46869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Humanities &amp; Soc. Sci. </a:t>
                      </a:r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(HSS)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4,060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77%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378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76391784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Kinesiology,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Athl</a:t>
                      </a: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&amp; Dan </a:t>
                      </a:r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(KAD)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1,132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69%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446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128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56517424"/>
                  </a:ext>
                </a:extLst>
              </a:tr>
              <a:tr h="55844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Science &amp; Technology </a:t>
                      </a:r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(ST)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3,198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80%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508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126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272121854"/>
                  </a:ext>
                </a:extLst>
              </a:tr>
              <a:tr h="55517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Academic Sup &amp; Learn T (ASLT)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706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827602409"/>
                  </a:ext>
                </a:extLst>
              </a:tr>
              <a:tr h="68459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 Grand Total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12,2224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73%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425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633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524217442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4396F-CF18-41B1-B9B4-C62F1563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0ADC-9486-49D6-B85E-03886AF28559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E80C9-D88D-4EB5-BD48-68E690F7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2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5C23-7DE9-4C79-88F6-F7A4823F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50108"/>
            <a:ext cx="10515600" cy="626277"/>
          </a:xfrm>
        </p:spPr>
        <p:txBody>
          <a:bodyPr>
            <a:normAutofit fontScale="90000"/>
          </a:bodyPr>
          <a:lstStyle/>
          <a:p>
            <a:r>
              <a:rPr lang="en-US" dirty="0"/>
              <a:t>Enrollment Overall Trends (Census Day 2.5.2024)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4771B-966E-4AE3-A450-FEA7DC35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DD8B-B3E5-4C84-9124-DA0EBC5192A2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502F0-3605-495F-A98D-8D9B4D79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27020-3F3A-4445-8DE5-C7CDC466CF2D}"/>
              </a:ext>
            </a:extLst>
          </p:cNvPr>
          <p:cNvSpPr txBox="1"/>
          <p:nvPr/>
        </p:nvSpPr>
        <p:spPr>
          <a:xfrm>
            <a:off x="2528596" y="6358986"/>
            <a:ext cx="9042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https://public.tableau.com/app/profile/alex.claxton/viz/FillRateDashboard/OverallEnrollments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D7E778-3400-47CB-BAED-061B8C4A5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9" y="668197"/>
            <a:ext cx="6247841" cy="52462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EE2719-FC5D-428F-9F28-E5161A43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076" y="668197"/>
            <a:ext cx="4822287" cy="40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0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C2F2-1032-4974-B9FA-93FC29C3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4029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Design &amp; Workforce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3C6B4-8BA4-457B-A4F2-2891F3D4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22C0-5162-41C2-B1FD-8C919639E57B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A205A-BE7B-44C7-9666-6C64387B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58F6-AA58-4FB0-ADB6-986521E9FC95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62525-2027-4229-A15D-A522ED7B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117" y="684029"/>
            <a:ext cx="5235684" cy="4332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46B772-44FC-4F36-B507-67810F016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8" y="684028"/>
            <a:ext cx="6188457" cy="50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06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1537</Words>
  <Application>Microsoft Office PowerPoint</Application>
  <PresentationFormat>Widescreen</PresentationFormat>
  <Paragraphs>305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Lora</vt:lpstr>
      <vt:lpstr>Symbol</vt:lpstr>
      <vt:lpstr>Office Theme</vt:lpstr>
      <vt:lpstr>Course Enrollment and Modalities Spring 2024 Census Day</vt:lpstr>
      <vt:lpstr>EMP 1.3 Create a student-first course schedule EMP 4.12 Offer key courses in multiple modalities</vt:lpstr>
      <vt:lpstr>Census Day: Point-in-Time Comparison</vt:lpstr>
      <vt:lpstr>Exceeded College Goals</vt:lpstr>
      <vt:lpstr>Effective Management of Modalities and Enrollment</vt:lpstr>
      <vt:lpstr>Effective Management of Modalities and Enrollment</vt:lpstr>
      <vt:lpstr>Metrics and Actual Information by Division</vt:lpstr>
      <vt:lpstr>Enrollment Overall Trends (Census Day 2.5.2024)</vt:lpstr>
      <vt:lpstr>Business Design &amp; Workforce</vt:lpstr>
      <vt:lpstr>Kinesiology, Art, &amp; Dance</vt:lpstr>
      <vt:lpstr>Counseling</vt:lpstr>
      <vt:lpstr>Humanities &amp; Social Science</vt:lpstr>
      <vt:lpstr>Science &amp; Technology</vt:lpstr>
      <vt:lpstr>Academic Support &amp; Learning Technologies (ASLT)</vt:lpstr>
      <vt:lpstr>Stop Here</vt:lpstr>
      <vt:lpstr>Course Enrollment and Modalities Update</vt:lpstr>
      <vt:lpstr>Fall Course Schedule </vt:lpstr>
      <vt:lpstr>The Blind Men and The Elephant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Hsieh, Chialin</dc:creator>
  <cp:lastModifiedBy>Hsieh, Chialin</cp:lastModifiedBy>
  <cp:revision>93</cp:revision>
  <dcterms:created xsi:type="dcterms:W3CDTF">2023-09-10T22:53:31Z</dcterms:created>
  <dcterms:modified xsi:type="dcterms:W3CDTF">2024-02-29T19:53:30Z</dcterms:modified>
</cp:coreProperties>
</file>