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9" r:id="rId3"/>
    <p:sldId id="257" r:id="rId4"/>
    <p:sldId id="273" r:id="rId5"/>
    <p:sldId id="268" r:id="rId6"/>
    <p:sldId id="270" r:id="rId7"/>
    <p:sldId id="271" r:id="rId8"/>
    <p:sldId id="272" r:id="rId9"/>
    <p:sldId id="266" r:id="rId10"/>
    <p:sldId id="274" r:id="rId11"/>
    <p:sldId id="276" r:id="rId12"/>
    <p:sldId id="277" r:id="rId13"/>
    <p:sldId id="278" r:id="rId14"/>
    <p:sldId id="279" r:id="rId15"/>
    <p:sldId id="280" r:id="rId16"/>
    <p:sldId id="281" r:id="rId17"/>
    <p:sldId id="28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512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02" y="102"/>
      </p:cViewPr>
      <p:guideLst>
        <p:guide pos="7512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12C5E-5ECA-4B7C-8FF5-B46AC71EF330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0ECB3-A3F7-4337-9F98-DFD14FAD1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72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C6874-87D3-4708-86B1-114C1FEE74C4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0EF27-1900-472B-B1D5-4FBEA200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5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93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36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1853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412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0993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412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82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891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36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557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258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324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82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710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27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71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70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6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8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9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80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15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32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64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23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341C4-3268-4241-9C56-054F2F7015E6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20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24" y="1376172"/>
            <a:ext cx="9140952" cy="410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83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54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Developing a Process for Grant Development  	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86460" y="1768318"/>
            <a:ext cx="4591204" cy="40787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5052061"/>
            <a:ext cx="12192000" cy="18059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847080"/>
            <a:ext cx="1618732" cy="72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832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259" y="847828"/>
            <a:ext cx="4773582" cy="47122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0" name="Rectangle 29"/>
          <p:cNvSpPr/>
          <p:nvPr/>
        </p:nvSpPr>
        <p:spPr>
          <a:xfrm>
            <a:off x="1077255" y="847828"/>
            <a:ext cx="4761663" cy="470592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196" y="-22348"/>
            <a:ext cx="10515600" cy="103977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Grant Life Cycle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-37037" y="5052061"/>
            <a:ext cx="12192000" cy="18059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847080"/>
            <a:ext cx="1618732" cy="726756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454059" y="947022"/>
            <a:ext cx="8394229" cy="4884210"/>
            <a:chOff x="-220949" y="874885"/>
            <a:chExt cx="10524766" cy="4549874"/>
          </a:xfrm>
        </p:grpSpPr>
        <p:sp>
          <p:nvSpPr>
            <p:cNvPr id="8" name="Rectangle 7"/>
            <p:cNvSpPr/>
            <p:nvPr/>
          </p:nvSpPr>
          <p:spPr>
            <a:xfrm>
              <a:off x="5508019" y="874885"/>
              <a:ext cx="1950869" cy="39849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POST AWARD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65588" y="2320595"/>
              <a:ext cx="2756463" cy="46898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Find Funding Sources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220949" y="2936523"/>
              <a:ext cx="3758469" cy="50856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Develop Proposal and Budget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08797" y="3592033"/>
              <a:ext cx="2947620" cy="44209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Submit Proposal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738234" y="4159512"/>
              <a:ext cx="2587606" cy="40406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Receive Award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211613" y="4771836"/>
              <a:ext cx="2171748" cy="65292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Start Project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249855" y="1495465"/>
              <a:ext cx="2700970" cy="45772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Write Final Report &amp; Close Award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880885" y="2062187"/>
              <a:ext cx="2194654" cy="35290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Close Budgets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431740" y="2532699"/>
              <a:ext cx="2872077" cy="58852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Manage Award &amp; Monitor Compliance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845572" y="3232379"/>
              <a:ext cx="2636466" cy="37325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Implement Program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552724" y="4240248"/>
              <a:ext cx="3039761" cy="38120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Establish Fund Accounts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194608" y="878280"/>
              <a:ext cx="1828824" cy="39319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PRE AWARD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22661" y="1485529"/>
              <a:ext cx="3149218" cy="6210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Identify Needs &amp; Generate Project Ideas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Curved Right Arrow 27"/>
          <p:cNvSpPr/>
          <p:nvPr/>
        </p:nvSpPr>
        <p:spPr>
          <a:xfrm>
            <a:off x="1261644" y="916419"/>
            <a:ext cx="1375278" cy="4646140"/>
          </a:xfrm>
          <a:prstGeom prst="curv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Curved Right Arrow 28"/>
          <p:cNvSpPr/>
          <p:nvPr/>
        </p:nvSpPr>
        <p:spPr>
          <a:xfrm rot="10800000">
            <a:off x="8736231" y="850284"/>
            <a:ext cx="1220085" cy="4612779"/>
          </a:xfrm>
          <a:prstGeom prst="curv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8451" y="2247519"/>
            <a:ext cx="2399480" cy="159885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6570843" y="4012786"/>
            <a:ext cx="3045268" cy="4125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Hire Personnel &amp; Staff Project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963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54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Pre-Award Process Matters</a:t>
            </a:r>
            <a:b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</a:b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	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7924" y="1079157"/>
            <a:ext cx="10455876" cy="4999308"/>
          </a:xfrm>
        </p:spPr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Comparing 3 Scenarios – </a:t>
            </a:r>
            <a:endParaRPr lang="en-US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sz="1200" dirty="0" smtClean="0">
              <a:latin typeface="Garamond" panose="02020404030301010803" pitchFamily="18" charset="0"/>
            </a:endParaRP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President tells staff member to write grant for a specific project/initiative.  Few persons in academic affairs or student services are consulted.  Grant is received.   What happens now?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Faculty develop idea for grant proposal.  Grant shared with department and vetted </a:t>
            </a:r>
            <a:r>
              <a:rPr lang="en-US" dirty="0">
                <a:latin typeface="Garamond" panose="02020404030301010803" pitchFamily="18" charset="0"/>
              </a:rPr>
              <a:t>by </a:t>
            </a:r>
            <a:r>
              <a:rPr lang="en-US" dirty="0" smtClean="0">
                <a:latin typeface="Garamond" panose="02020404030301010803" pitchFamily="18" charset="0"/>
              </a:rPr>
              <a:t>Dean.  Grant is received. 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smtClean="0">
                <a:latin typeface="Garamond" panose="02020404030301010803" pitchFamily="18" charset="0"/>
              </a:rPr>
              <a:t>What happens now?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Project director develops idea for grant proposal.  Grant vetted by Vice President. Grant is received.  New project director is appointed. What happens now?</a:t>
            </a:r>
          </a:p>
          <a:p>
            <a:pPr marL="457200" lvl="1" indent="0">
              <a:buNone/>
            </a:pPr>
            <a:endParaRPr lang="en-US" dirty="0">
              <a:latin typeface="Garamond" panose="02020404030301010803" pitchFamily="18" charset="0"/>
            </a:endParaRPr>
          </a:p>
          <a:p>
            <a:pPr marL="457200" lvl="1" indent="0">
              <a:buNone/>
            </a:pPr>
            <a:r>
              <a:rPr lang="en-US" dirty="0" smtClean="0">
                <a:latin typeface="Garamond" panose="02020404030301010803" pitchFamily="18" charset="0"/>
              </a:rPr>
              <a:t>….depends on x, y, z factors.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5052061"/>
            <a:ext cx="12192000" cy="18059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847080"/>
            <a:ext cx="1618732" cy="72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812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54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Criteria for an Effective Pre-Award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Process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/>
            </a:r>
            <a:b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</a:b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	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7924" y="1079157"/>
            <a:ext cx="10455876" cy="499930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Garamond" panose="02020404030301010803" pitchFamily="18" charset="0"/>
              </a:rPr>
              <a:t>Provide opportunities for increased collaboration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Garamond" panose="02020404030301010803" pitchFamily="18" charset="0"/>
              </a:rPr>
              <a:t>Ensure coordination of effort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Garamond" panose="02020404030301010803" pitchFamily="18" charset="0"/>
              </a:rPr>
              <a:t>Eliminate duplication of effort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Garamond" panose="02020404030301010803" pitchFamily="18" charset="0"/>
              </a:rPr>
              <a:t>Maximize impact on students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Garamond" panose="02020404030301010803" pitchFamily="18" charset="0"/>
              </a:rPr>
              <a:t>Leverage funding resources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Garamond" panose="02020404030301010803" pitchFamily="18" charset="0"/>
              </a:rPr>
              <a:t>Examine feasibility from multiple perspectives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Garamond" panose="02020404030301010803" pitchFamily="18" charset="0"/>
              </a:rPr>
              <a:t>Create opportunities for input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Garamond" panose="02020404030301010803" pitchFamily="18" charset="0"/>
              </a:rPr>
              <a:t>Increase communication and information sharing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Garamond" panose="02020404030301010803" pitchFamily="18" charset="0"/>
              </a:rPr>
              <a:t>Improve transparency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Garamond" panose="02020404030301010803" pitchFamily="18" charset="0"/>
              </a:rPr>
              <a:t>Reduce potential barriers for project success</a:t>
            </a:r>
            <a:endParaRPr lang="en-US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sz="1200" dirty="0" smtClean="0">
              <a:latin typeface="Garamond" panose="020204040303010108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5052061"/>
            <a:ext cx="12192000" cy="18059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847080"/>
            <a:ext cx="1618732" cy="72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22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836" y="260591"/>
            <a:ext cx="10515600" cy="41740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Pre-Award Proposed Process	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5091800"/>
            <a:ext cx="12192000" cy="18059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847080"/>
            <a:ext cx="1618732" cy="726756"/>
          </a:xfrm>
          <a:prstGeom prst="rect">
            <a:avLst/>
          </a:prstGeom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4995627"/>
              </p:ext>
            </p:extLst>
          </p:nvPr>
        </p:nvGraphicFramePr>
        <p:xfrm>
          <a:off x="680164" y="735805"/>
          <a:ext cx="10070211" cy="640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539401"/>
                <a:gridCol w="4530810"/>
              </a:tblGrid>
              <a:tr h="361424"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/>
                        <a:t>Faculty and Staff initiate</a:t>
                      </a:r>
                      <a:r>
                        <a:rPr lang="en-US" b="0" baseline="0" dirty="0" smtClean="0"/>
                        <a:t> process</a:t>
                      </a:r>
                      <a:endParaRPr lang="en-US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/>
                        <a:t>Identify needs, conceive</a:t>
                      </a:r>
                      <a:r>
                        <a:rPr lang="en-US" b="0" baseline="0" dirty="0" smtClean="0"/>
                        <a:t> project ideas, find funding sources, communicate with Dean</a:t>
                      </a:r>
                      <a:endParaRPr lang="en-US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0595621"/>
              </p:ext>
            </p:extLst>
          </p:nvPr>
        </p:nvGraphicFramePr>
        <p:xfrm>
          <a:off x="708995" y="1533534"/>
          <a:ext cx="10070211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534337"/>
                <a:gridCol w="4535874"/>
              </a:tblGrid>
              <a:tr h="437495"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/>
                        <a:t>Dean makes</a:t>
                      </a:r>
                      <a:r>
                        <a:rPr lang="en-US" b="0" baseline="0" dirty="0" smtClean="0"/>
                        <a:t> “go or no-go” decision to develop proposal by </a:t>
                      </a:r>
                      <a:r>
                        <a:rPr lang="en-US" b="0" dirty="0" smtClean="0"/>
                        <a:t>applying </a:t>
                      </a:r>
                      <a:r>
                        <a:rPr lang="en-US" b="0" u="sng" dirty="0" smtClean="0"/>
                        <a:t>assessment principles</a:t>
                      </a:r>
                      <a:r>
                        <a:rPr lang="en-US" b="0" dirty="0" smtClean="0"/>
                        <a:t>;  if “go” Deans must share </a:t>
                      </a:r>
                      <a:r>
                        <a:rPr lang="en-US" b="0" baseline="0" dirty="0" smtClean="0"/>
                        <a:t>with Cabinet and PBC for information and input</a:t>
                      </a:r>
                      <a:endParaRPr lang="en-US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Approval of Concept &amp; Program Development PRIOR to proposal development</a:t>
                      </a:r>
                      <a:endParaRPr lang="en-US" b="0" i="1" u="sng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0824165"/>
              </p:ext>
            </p:extLst>
          </p:nvPr>
        </p:nvGraphicFramePr>
        <p:xfrm>
          <a:off x="708996" y="2618801"/>
          <a:ext cx="10070211" cy="64787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534338"/>
                <a:gridCol w="4535873"/>
              </a:tblGrid>
              <a:tr h="647873"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/>
                        <a:t>Faculty/Staff engage Dean(s), Budget Office, and </a:t>
                      </a:r>
                    </a:p>
                    <a:p>
                      <a:pPr algn="l"/>
                      <a:r>
                        <a:rPr lang="en-US" b="0" dirty="0" smtClean="0"/>
                        <a:t>PRIE Office for support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/>
                        <a:t>Proposal Development: Narrative, Needs, Objectives, Budget, Data, Evaluation</a:t>
                      </a:r>
                      <a:endParaRPr lang="en-US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0370443"/>
              </p:ext>
            </p:extLst>
          </p:nvPr>
        </p:nvGraphicFramePr>
        <p:xfrm>
          <a:off x="680164" y="3433917"/>
          <a:ext cx="10127876" cy="640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522925"/>
                <a:gridCol w="4604951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/>
                        <a:t>Dean brings </a:t>
                      </a:r>
                      <a:r>
                        <a:rPr lang="en-US" b="0" u="sng" dirty="0" smtClean="0"/>
                        <a:t>proposal summary</a:t>
                      </a:r>
                      <a:r>
                        <a:rPr lang="en-US" b="0" u="none" dirty="0" smtClean="0"/>
                        <a:t> </a:t>
                      </a:r>
                      <a:r>
                        <a:rPr lang="en-US" b="0" dirty="0" smtClean="0"/>
                        <a:t>to Cabinet and PBC; Cabinet and PBC makes recommendation to President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/>
                        <a:t>Proposal Development: Communication, Coordination, Recommendations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5275128"/>
              </p:ext>
            </p:extLst>
          </p:nvPr>
        </p:nvGraphicFramePr>
        <p:xfrm>
          <a:off x="700245" y="4935088"/>
          <a:ext cx="10127876" cy="370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566028"/>
                <a:gridCol w="4561848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/>
                        <a:t>President authorizes submission to District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/>
                        <a:t>Submission to District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6703" y="750949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72130" y="1505204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55658" y="2587633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48989" y="3422355"/>
            <a:ext cx="365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67872" y="419504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5. </a:t>
            </a:r>
            <a:endParaRPr lang="en-US" dirty="0"/>
          </a:p>
        </p:txBody>
      </p:sp>
      <p:graphicFrame>
        <p:nvGraphicFramePr>
          <p:cNvPr id="23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5728844"/>
              </p:ext>
            </p:extLst>
          </p:nvPr>
        </p:nvGraphicFramePr>
        <p:xfrm>
          <a:off x="680164" y="4206650"/>
          <a:ext cx="10127876" cy="640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566028"/>
                <a:gridCol w="4561848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/>
                        <a:t>Dean submits final proposal to VPI, VPSS, VPAS and President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/>
                        <a:t>Final Budget Review and Approvals</a:t>
                      </a:r>
                      <a:endParaRPr lang="en-US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67872" y="4907134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6. </a:t>
            </a:r>
            <a:endParaRPr lang="en-US" dirty="0"/>
          </a:p>
        </p:txBody>
      </p:sp>
      <p:graphicFrame>
        <p:nvGraphicFramePr>
          <p:cNvPr id="25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9840601"/>
              </p:ext>
            </p:extLst>
          </p:nvPr>
        </p:nvGraphicFramePr>
        <p:xfrm>
          <a:off x="680164" y="5447958"/>
          <a:ext cx="10168038" cy="370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588100"/>
                <a:gridCol w="4579938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/>
                        <a:t>District Office reviews and hits send</a:t>
                      </a:r>
                      <a:r>
                        <a:rPr lang="en-US" b="0" baseline="0" dirty="0" smtClean="0"/>
                        <a:t> button</a:t>
                      </a:r>
                      <a:endParaRPr lang="en-US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/>
                        <a:t>Final Submission to Grant Agency</a:t>
                      </a:r>
                      <a:endParaRPr lang="en-US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255658" y="5449466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2418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6790"/>
            <a:ext cx="10515600" cy="92895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Pre-Award Process:</a:t>
            </a:r>
            <a:b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</a:b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Assessment Principles to Determine ‘Go or No-go’</a:t>
            </a:r>
            <a:b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</a:b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(PRIOR to proposal development)</a:t>
            </a:r>
            <a:b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</a:b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8921" y="1603692"/>
            <a:ext cx="6888892" cy="4351338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Garamond" panose="02020404030301010803" pitchFamily="18" charset="0"/>
              </a:rPr>
              <a:t>Alignment with mission, vision, program review, EMP? *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Garamond" panose="02020404030301010803" pitchFamily="18" charset="0"/>
              </a:rPr>
              <a:t>Adequate </a:t>
            </a:r>
            <a:r>
              <a:rPr lang="en-US" dirty="0" smtClean="0">
                <a:latin typeface="Garamond" panose="02020404030301010803" pitchFamily="18" charset="0"/>
              </a:rPr>
              <a:t>time to prepare and apply? *</a:t>
            </a:r>
            <a:endParaRPr lang="en-US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Garamond" panose="02020404030301010803" pitchFamily="18" charset="0"/>
              </a:rPr>
              <a:t>Identified funder? *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Garamond" panose="02020404030301010803" pitchFamily="18" charset="0"/>
              </a:rPr>
              <a:t>Project director? Or other employee time to manage? *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Garamond" panose="02020404030301010803" pitchFamily="18" charset="0"/>
              </a:rPr>
              <a:t>Other </a:t>
            </a:r>
            <a:r>
              <a:rPr lang="en-US" dirty="0" smtClean="0">
                <a:latin typeface="Garamond" panose="02020404030301010803" pitchFamily="18" charset="0"/>
              </a:rPr>
              <a:t>required college resources available? </a:t>
            </a:r>
            <a:r>
              <a:rPr lang="en-US" dirty="0">
                <a:latin typeface="Garamond" panose="02020404030301010803" pitchFamily="18" charset="0"/>
              </a:rPr>
              <a:t>E.g. space, match funds, </a:t>
            </a:r>
            <a:r>
              <a:rPr lang="en-US" dirty="0" smtClean="0">
                <a:latin typeface="Garamond" panose="02020404030301010803" pitchFamily="18" charset="0"/>
              </a:rPr>
              <a:t>IT *</a:t>
            </a:r>
            <a:endParaRPr lang="en-US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Garamond" panose="02020404030301010803" pitchFamily="18" charset="0"/>
              </a:rPr>
              <a:t>Hire </a:t>
            </a:r>
            <a:r>
              <a:rPr lang="en-US" dirty="0">
                <a:latin typeface="Garamond" panose="02020404030301010803" pitchFamily="18" charset="0"/>
              </a:rPr>
              <a:t>personnel?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Garamond" panose="02020404030301010803" pitchFamily="18" charset="0"/>
              </a:rPr>
              <a:t>Institutionalization required?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Garamond" panose="02020404030301010803" pitchFamily="18" charset="0"/>
              </a:rPr>
              <a:t>Sub-awards?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Garamond" panose="02020404030301010803" pitchFamily="18" charset="0"/>
              </a:rPr>
              <a:t>Post-award requirements reasonable given staff/resources?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Garamond" panose="02020404030301010803" pitchFamily="18" charset="0"/>
              </a:rPr>
              <a:t>Indirect?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Garamond" panose="02020404030301010803" pitchFamily="18" charset="0"/>
              </a:rPr>
              <a:t>Project team?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Garamond" panose="02020404030301010803" pitchFamily="18" charset="0"/>
              </a:rPr>
              <a:t>History with funder?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Garamond" panose="02020404030301010803" pitchFamily="18" charset="0"/>
              </a:rPr>
              <a:t>Consulted with PRIE?  Professional Development? Other depts.?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5052061"/>
            <a:ext cx="12192000" cy="18059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847080"/>
            <a:ext cx="1618732" cy="72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77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70896"/>
            <a:ext cx="10515600" cy="13235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Pre-Award Process: </a:t>
            </a:r>
            <a:b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</a:b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Clarifying Roles and Responsibilities</a:t>
            </a:r>
            <a:b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</a:b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/>
            </a:r>
            <a:b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</a:b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/>
            </a:r>
            <a:b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</a:b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73" y="1417739"/>
            <a:ext cx="11316749" cy="4429341"/>
          </a:xfrm>
        </p:spPr>
        <p:txBody>
          <a:bodyPr>
            <a:noAutofit/>
          </a:bodyPr>
          <a:lstStyle/>
          <a:p>
            <a:r>
              <a:rPr lang="en-US" sz="1600" b="1" dirty="0" smtClean="0">
                <a:latin typeface="Garamond" panose="02020404030301010803" pitchFamily="18" charset="0"/>
              </a:rPr>
              <a:t>Faculty/Staff</a:t>
            </a:r>
            <a:r>
              <a:rPr lang="en-US" sz="1400" dirty="0" smtClean="0">
                <a:latin typeface="Garamond" panose="02020404030301010803" pitchFamily="18" charset="0"/>
              </a:rPr>
              <a:t> – project conception, collaboration with other depts., finding funding, writing, development</a:t>
            </a:r>
          </a:p>
          <a:p>
            <a:r>
              <a:rPr lang="en-US" sz="1600" b="1" dirty="0">
                <a:latin typeface="Garamond" panose="02020404030301010803" pitchFamily="18" charset="0"/>
              </a:rPr>
              <a:t>Deans</a:t>
            </a:r>
            <a:r>
              <a:rPr lang="en-US" sz="1400" dirty="0" smtClean="0">
                <a:latin typeface="Garamond" panose="02020404030301010803" pitchFamily="18" charset="0"/>
              </a:rPr>
              <a:t> – apply </a:t>
            </a:r>
            <a:r>
              <a:rPr lang="en-US" sz="1400" u="sng" dirty="0" smtClean="0">
                <a:solidFill>
                  <a:schemeClr val="accent5"/>
                </a:solidFill>
                <a:latin typeface="Garamond" panose="02020404030301010803" pitchFamily="18" charset="0"/>
              </a:rPr>
              <a:t>Assessment Principles </a:t>
            </a:r>
            <a:r>
              <a:rPr lang="en-US" sz="1400" dirty="0" smtClean="0">
                <a:latin typeface="Garamond" panose="02020404030301010803" pitchFamily="18" charset="0"/>
              </a:rPr>
              <a:t>to determine feasibility of moving forward with ideas into proposal development, support faculty/staff efforts to develop proposal; provides notice &amp; info to Cabinet and PBC </a:t>
            </a:r>
          </a:p>
          <a:p>
            <a:r>
              <a:rPr lang="en-US" sz="1600" b="1" dirty="0">
                <a:latin typeface="Garamond" panose="02020404030301010803" pitchFamily="18" charset="0"/>
              </a:rPr>
              <a:t>Cabinet</a:t>
            </a:r>
            <a:r>
              <a:rPr lang="en-US" sz="1400" dirty="0" smtClean="0">
                <a:latin typeface="Garamond" panose="02020404030301010803" pitchFamily="18" charset="0"/>
              </a:rPr>
              <a:t> – reviews </a:t>
            </a:r>
            <a:r>
              <a:rPr lang="en-US" sz="1400" u="sng" dirty="0" smtClean="0">
                <a:solidFill>
                  <a:schemeClr val="accent5"/>
                </a:solidFill>
                <a:latin typeface="Garamond" panose="02020404030301010803" pitchFamily="18" charset="0"/>
              </a:rPr>
              <a:t>Assessment Principles</a:t>
            </a:r>
            <a:r>
              <a:rPr lang="en-US" sz="1400" dirty="0" smtClean="0">
                <a:solidFill>
                  <a:schemeClr val="accent5"/>
                </a:solidFill>
                <a:latin typeface="Garamond" panose="02020404030301010803" pitchFamily="18" charset="0"/>
              </a:rPr>
              <a:t> </a:t>
            </a:r>
            <a:r>
              <a:rPr lang="en-US" sz="1400" dirty="0" smtClean="0">
                <a:latin typeface="Garamond" panose="02020404030301010803" pitchFamily="18" charset="0"/>
              </a:rPr>
              <a:t>and  </a:t>
            </a:r>
            <a:r>
              <a:rPr lang="en-US" sz="1400" u="sng" dirty="0" smtClean="0">
                <a:solidFill>
                  <a:schemeClr val="accent5"/>
                </a:solidFill>
                <a:latin typeface="Garamond" panose="02020404030301010803" pitchFamily="18" charset="0"/>
              </a:rPr>
              <a:t>Proposal Summary Form </a:t>
            </a:r>
            <a:r>
              <a:rPr lang="en-US" sz="1400" dirty="0" smtClean="0">
                <a:latin typeface="Garamond" panose="02020404030301010803" pitchFamily="18" charset="0"/>
              </a:rPr>
              <a:t>and coordinate efforts across college initiatives, address duplication of effort issues, maximize all resources, support across organizational segments; recommendation to President</a:t>
            </a:r>
          </a:p>
          <a:p>
            <a:r>
              <a:rPr lang="en-US" sz="1600" b="1" dirty="0">
                <a:latin typeface="Garamond" panose="02020404030301010803" pitchFamily="18" charset="0"/>
              </a:rPr>
              <a:t>Planning and Budgeting Council </a:t>
            </a:r>
            <a:r>
              <a:rPr lang="en-US" sz="1400" dirty="0" smtClean="0">
                <a:latin typeface="Garamond" panose="02020404030301010803" pitchFamily="18" charset="0"/>
              </a:rPr>
              <a:t>– reviews </a:t>
            </a:r>
            <a:r>
              <a:rPr lang="en-US" sz="1400" u="sng" dirty="0">
                <a:solidFill>
                  <a:srgbClr val="4472C4"/>
                </a:solidFill>
                <a:latin typeface="Garamond" panose="02020404030301010803" pitchFamily="18" charset="0"/>
              </a:rPr>
              <a:t>Assessment Principles</a:t>
            </a:r>
            <a:r>
              <a:rPr lang="en-US" sz="1400" dirty="0">
                <a:solidFill>
                  <a:srgbClr val="4472C4"/>
                </a:solidFill>
                <a:latin typeface="Garamond" panose="02020404030301010803" pitchFamily="18" charset="0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Garamond" panose="02020404030301010803" pitchFamily="18" charset="0"/>
              </a:rPr>
              <a:t>and </a:t>
            </a:r>
            <a:r>
              <a:rPr lang="en-US" sz="1400" u="sng" dirty="0" smtClean="0">
                <a:solidFill>
                  <a:schemeClr val="accent5"/>
                </a:solidFill>
                <a:latin typeface="Garamond" panose="02020404030301010803" pitchFamily="18" charset="0"/>
              </a:rPr>
              <a:t>Proposal Summary Form </a:t>
            </a:r>
            <a:r>
              <a:rPr lang="en-US" sz="1400" dirty="0" smtClean="0">
                <a:latin typeface="Garamond" panose="02020404030301010803" pitchFamily="18" charset="0"/>
              </a:rPr>
              <a:t>and provides constituency input, identify points of integration with other plans, identify gaps and additional resources; recommendation to President</a:t>
            </a:r>
          </a:p>
          <a:p>
            <a:r>
              <a:rPr lang="en-US" sz="1600" b="1" dirty="0">
                <a:latin typeface="Garamond" panose="02020404030301010803" pitchFamily="18" charset="0"/>
              </a:rPr>
              <a:t>Resources</a:t>
            </a:r>
            <a:r>
              <a:rPr lang="en-US" sz="1400" dirty="0" smtClean="0">
                <a:latin typeface="Garamond" panose="02020404030301010803" pitchFamily="18" charset="0"/>
              </a:rPr>
              <a:t>:</a:t>
            </a:r>
          </a:p>
          <a:p>
            <a:pPr lvl="1"/>
            <a:r>
              <a:rPr lang="en-US" sz="1600" b="1" dirty="0" smtClean="0">
                <a:latin typeface="Garamond" panose="02020404030301010803" pitchFamily="18" charset="0"/>
              </a:rPr>
              <a:t>Budget </a:t>
            </a:r>
            <a:r>
              <a:rPr lang="en-US" sz="1600" b="1" dirty="0">
                <a:latin typeface="Garamond" panose="02020404030301010803" pitchFamily="18" charset="0"/>
              </a:rPr>
              <a:t>Office</a:t>
            </a:r>
            <a:r>
              <a:rPr lang="en-US" sz="1800" b="1" dirty="0">
                <a:latin typeface="Garamond" panose="02020404030301010803" pitchFamily="18" charset="0"/>
              </a:rPr>
              <a:t> </a:t>
            </a:r>
            <a:r>
              <a:rPr lang="en-US" sz="1400" dirty="0" smtClean="0">
                <a:latin typeface="Garamond" panose="02020404030301010803" pitchFamily="18" charset="0"/>
              </a:rPr>
              <a:t>– budget development, reviews for feasibility, compliance, coordinates with District </a:t>
            </a:r>
          </a:p>
          <a:p>
            <a:pPr lvl="1"/>
            <a:r>
              <a:rPr lang="en-US" sz="1600" b="1" dirty="0">
                <a:latin typeface="Garamond" panose="02020404030301010803" pitchFamily="18" charset="0"/>
              </a:rPr>
              <a:t>Professional Development </a:t>
            </a:r>
            <a:r>
              <a:rPr lang="en-US" sz="1400" dirty="0" smtClean="0">
                <a:latin typeface="Garamond" panose="02020404030301010803" pitchFamily="18" charset="0"/>
              </a:rPr>
              <a:t>– integration and collaboration across organization</a:t>
            </a:r>
          </a:p>
          <a:p>
            <a:pPr lvl="1"/>
            <a:r>
              <a:rPr lang="en-US" sz="1600" b="1" dirty="0">
                <a:latin typeface="Garamond" panose="02020404030301010803" pitchFamily="18" charset="0"/>
              </a:rPr>
              <a:t>Planning, Research, Institutional Effectiveness </a:t>
            </a:r>
            <a:r>
              <a:rPr lang="en-US" sz="1400" dirty="0" smtClean="0">
                <a:latin typeface="Garamond" panose="02020404030301010803" pitchFamily="18" charset="0"/>
              </a:rPr>
              <a:t>– data needs</a:t>
            </a:r>
          </a:p>
          <a:p>
            <a:r>
              <a:rPr lang="en-US" sz="1600" b="1" dirty="0" smtClean="0">
                <a:latin typeface="Garamond" panose="02020404030301010803" pitchFamily="18" charset="0"/>
              </a:rPr>
              <a:t>Vice Presidents (VPI, VPSS, VPAS) - </a:t>
            </a:r>
            <a:r>
              <a:rPr lang="en-US" sz="1400" dirty="0" smtClean="0">
                <a:latin typeface="Garamond" panose="02020404030301010803" pitchFamily="18" charset="0"/>
              </a:rPr>
              <a:t>final approval of programming and budget</a:t>
            </a:r>
          </a:p>
          <a:p>
            <a:r>
              <a:rPr lang="en-US" sz="1600" b="1" dirty="0" smtClean="0">
                <a:latin typeface="Garamond" panose="02020404030301010803" pitchFamily="18" charset="0"/>
              </a:rPr>
              <a:t>President</a:t>
            </a:r>
            <a:r>
              <a:rPr lang="en-US" sz="1400" dirty="0" smtClean="0">
                <a:latin typeface="Garamond" panose="02020404030301010803" pitchFamily="18" charset="0"/>
              </a:rPr>
              <a:t> – provides final review and authorizes proposal submission</a:t>
            </a:r>
          </a:p>
          <a:p>
            <a:r>
              <a:rPr lang="en-US" sz="1600" b="1" dirty="0" smtClean="0">
                <a:latin typeface="Garamond" panose="02020404030301010803" pitchFamily="18" charset="0"/>
              </a:rPr>
              <a:t>District Office </a:t>
            </a:r>
            <a:r>
              <a:rPr lang="en-US" sz="1400" dirty="0" smtClean="0">
                <a:latin typeface="Garamond" panose="02020404030301010803" pitchFamily="18" charset="0"/>
              </a:rPr>
              <a:t>– reviews proposals for signatories/College authorization, feasibility, compliance, and submits to agency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5667632"/>
            <a:ext cx="12192000" cy="11903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847080"/>
            <a:ext cx="1618732" cy="72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496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63" y="3175"/>
            <a:ext cx="11558337" cy="14208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524" y="2286001"/>
            <a:ext cx="6121238" cy="4080826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2246" y="1411988"/>
            <a:ext cx="5835716" cy="4351338"/>
          </a:xfrm>
        </p:spPr>
        <p:txBody>
          <a:bodyPr>
            <a:normAutofit/>
          </a:bodyPr>
          <a:lstStyle/>
          <a:p>
            <a:pPr lvl="1"/>
            <a:r>
              <a:rPr lang="en-US" dirty="0" smtClean="0">
                <a:latin typeface="Garamond" panose="02020404030301010803" pitchFamily="18" charset="0"/>
              </a:rPr>
              <a:t>To what extent is the proposed process for applying to </a:t>
            </a:r>
            <a:r>
              <a:rPr lang="en-US" smtClean="0">
                <a:latin typeface="Garamond" panose="02020404030301010803" pitchFamily="18" charset="0"/>
              </a:rPr>
              <a:t>grants effective?</a:t>
            </a:r>
            <a:endParaRPr lang="en-US" dirty="0" smtClean="0">
              <a:latin typeface="Garamond" panose="02020404030301010803" pitchFamily="18" charset="0"/>
            </a:endParaRP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Does the process adequately address the issue of coordinating </a:t>
            </a:r>
            <a:r>
              <a:rPr lang="en-US" dirty="0">
                <a:latin typeface="Garamond" panose="02020404030301010803" pitchFamily="18" charset="0"/>
              </a:rPr>
              <a:t>grant </a:t>
            </a:r>
            <a:r>
              <a:rPr lang="en-US" dirty="0" smtClean="0">
                <a:latin typeface="Garamond" panose="02020404030301010803" pitchFamily="18" charset="0"/>
              </a:rPr>
              <a:t>efforts?</a:t>
            </a:r>
            <a:endParaRPr lang="en-US" dirty="0">
              <a:latin typeface="Garamond" panose="02020404030301010803" pitchFamily="18" charset="0"/>
            </a:endParaRPr>
          </a:p>
          <a:p>
            <a:pPr lvl="1"/>
            <a:r>
              <a:rPr lang="en-US" dirty="0">
                <a:latin typeface="Garamond" panose="02020404030301010803" pitchFamily="18" charset="0"/>
              </a:rPr>
              <a:t>Are the roles and responsibilities adequately differentiated in the pre-award process</a:t>
            </a:r>
            <a:r>
              <a:rPr lang="en-US" dirty="0" smtClean="0">
                <a:latin typeface="Garamond" panose="02020404030301010803" pitchFamily="18" charset="0"/>
              </a:rPr>
              <a:t>?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What’s missing? </a:t>
            </a:r>
            <a:endParaRPr lang="en-US" dirty="0">
              <a:latin typeface="Garamond" panose="02020404030301010803" pitchFamily="18" charset="0"/>
            </a:endParaRP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Can we publish the pre-award process and begin implementation in Spring 2017 with scheduled evaluation of the process in Spring 2018?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9811" y="5348"/>
            <a:ext cx="106639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Discussion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5052061"/>
            <a:ext cx="12192000" cy="18059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847080"/>
            <a:ext cx="1618732" cy="72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04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54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By the Numbers – Why Focus on Grants Process	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8696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Garamond" panose="02020404030301010803" pitchFamily="18" charset="0"/>
              </a:rPr>
              <a:t>External Grants </a:t>
            </a:r>
            <a:r>
              <a:rPr lang="en-US" dirty="0" smtClean="0">
                <a:latin typeface="Garamond" panose="02020404030301010803" pitchFamily="18" charset="0"/>
              </a:rPr>
              <a:t>(e.g. HSI) and State </a:t>
            </a:r>
            <a:r>
              <a:rPr lang="en-US" dirty="0">
                <a:latin typeface="Garamond" panose="02020404030301010803" pitchFamily="18" charset="0"/>
              </a:rPr>
              <a:t>Categorical </a:t>
            </a:r>
            <a:r>
              <a:rPr lang="en-US" dirty="0" smtClean="0">
                <a:latin typeface="Garamond" panose="02020404030301010803" pitchFamily="18" charset="0"/>
              </a:rPr>
              <a:t>(</a:t>
            </a:r>
            <a:r>
              <a:rPr lang="en-US" dirty="0">
                <a:latin typeface="Garamond" panose="02020404030301010803" pitchFamily="18" charset="0"/>
              </a:rPr>
              <a:t>e.g. Student Equity, Basic Skills, SSSP)</a:t>
            </a:r>
          </a:p>
          <a:p>
            <a:r>
              <a:rPr lang="en-US" dirty="0">
                <a:latin typeface="Garamond" panose="02020404030301010803" pitchFamily="18" charset="0"/>
              </a:rPr>
              <a:t># of active </a:t>
            </a:r>
            <a:r>
              <a:rPr lang="en-US" dirty="0" smtClean="0">
                <a:latin typeface="Garamond" panose="02020404030301010803" pitchFamily="18" charset="0"/>
              </a:rPr>
              <a:t>grants = 29</a:t>
            </a:r>
          </a:p>
          <a:p>
            <a:r>
              <a:rPr lang="en-US" dirty="0" smtClean="0">
                <a:latin typeface="Garamond" panose="02020404030301010803" pitchFamily="18" charset="0"/>
              </a:rPr>
              <a:t># of active categorical funds = 23</a:t>
            </a:r>
            <a:endParaRPr lang="en-US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Total $ amount of grants </a:t>
            </a:r>
            <a:r>
              <a:rPr lang="en-US" dirty="0" smtClean="0">
                <a:latin typeface="Garamond" panose="02020404030301010803" pitchFamily="18" charset="0"/>
              </a:rPr>
              <a:t>= $7,792,683</a:t>
            </a:r>
            <a:endParaRPr lang="en-US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Total $ amount as </a:t>
            </a:r>
            <a:r>
              <a:rPr lang="en-US" dirty="0" smtClean="0">
                <a:latin typeface="Garamond" panose="02020404030301010803" pitchFamily="18" charset="0"/>
              </a:rPr>
              <a:t>categorical = $5,232,605</a:t>
            </a:r>
            <a:endParaRPr lang="en-US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# of </a:t>
            </a:r>
            <a:r>
              <a:rPr lang="en-US" dirty="0" smtClean="0">
                <a:latin typeface="Garamond" panose="02020404030301010803" pitchFamily="18" charset="0"/>
              </a:rPr>
              <a:t>FTE </a:t>
            </a:r>
            <a:r>
              <a:rPr lang="en-US" dirty="0" smtClean="0">
                <a:latin typeface="Garamond" panose="02020404030301010803" pitchFamily="18" charset="0"/>
              </a:rPr>
              <a:t>grant or categorically funded = 51.70</a:t>
            </a:r>
            <a:endParaRPr lang="en-US" dirty="0">
              <a:latin typeface="Garamond" panose="02020404030301010803" pitchFamily="18" charset="0"/>
            </a:endParaRPr>
          </a:p>
          <a:p>
            <a:r>
              <a:rPr lang="en-US" dirty="0" smtClean="0">
                <a:latin typeface="Garamond" panose="02020404030301010803" pitchFamily="18" charset="0"/>
              </a:rPr>
              <a:t>% of Total FTE grant or categorically </a:t>
            </a:r>
            <a:r>
              <a:rPr lang="en-US" dirty="0" smtClean="0">
                <a:latin typeface="Garamond" panose="02020404030301010803" pitchFamily="18" charset="0"/>
              </a:rPr>
              <a:t>funded =  22%</a:t>
            </a:r>
            <a:endParaRPr lang="en-US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Total $ amount expended </a:t>
            </a:r>
            <a:r>
              <a:rPr lang="en-US" dirty="0" smtClean="0">
                <a:latin typeface="Garamond" panose="02020404030301010803" pitchFamily="18" charset="0"/>
              </a:rPr>
              <a:t>to cover </a:t>
            </a:r>
            <a:r>
              <a:rPr lang="en-US" dirty="0">
                <a:latin typeface="Garamond" panose="02020404030301010803" pitchFamily="18" charset="0"/>
              </a:rPr>
              <a:t>reassigned </a:t>
            </a:r>
            <a:r>
              <a:rPr lang="en-US" dirty="0" smtClean="0">
                <a:latin typeface="Garamond" panose="02020404030301010803" pitchFamily="18" charset="0"/>
              </a:rPr>
              <a:t>time</a:t>
            </a:r>
          </a:p>
          <a:p>
            <a:r>
              <a:rPr lang="en-US" dirty="0" smtClean="0">
                <a:latin typeface="Garamond" panose="02020404030301010803" pitchFamily="18" charset="0"/>
              </a:rPr>
              <a:t># of students impacted by grants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5052061"/>
            <a:ext cx="12192000" cy="18059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847080"/>
            <a:ext cx="1618732" cy="72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433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54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Developing a Process for </a:t>
            </a:r>
            <a:b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</a:b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Grant Development  and Management	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4322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Garamond" panose="02020404030301010803" pitchFamily="18" charset="0"/>
              </a:rPr>
              <a:t>Inquiry Process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Why do we seek grant funding?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What are the criteria for applying?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How do we determine that the money is worth it?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Who knows what strings are attached? 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Who makes decisions to pursue grant funding?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Who is responsible for implementation?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Who is held accountable at the end of the day?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What is the organizational capacity to effectively administer grants?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Are we at a tipping point?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What does the data show on student outcomes?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How/when/where are conversations on institutionalization?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5052061"/>
            <a:ext cx="12192000" cy="18059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847080"/>
            <a:ext cx="1618732" cy="72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832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544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Franklin Gothic Book" panose="020B0503020102020204" pitchFamily="34" charset="0"/>
              </a:rPr>
              <a:t>Thank you!  Thank you!</a:t>
            </a:r>
            <a:b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3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</a:rPr>
              <a:t>Open doors, time, welcoming, expertise, honesty, suggestions, frustrations, generosity, ideas, sincerity, student focus!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	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5052061"/>
            <a:ext cx="12192000" cy="18059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847080"/>
            <a:ext cx="1618732" cy="726756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317192"/>
              </p:ext>
            </p:extLst>
          </p:nvPr>
        </p:nvGraphicFramePr>
        <p:xfrm>
          <a:off x="2200735" y="1572214"/>
          <a:ext cx="7317946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8973"/>
                <a:gridCol w="3658973"/>
              </a:tblGrid>
              <a:tr h="3378016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Gregory Anderson </a:t>
                      </a:r>
                    </a:p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Megan Rodriguez Antone</a:t>
                      </a:r>
                    </a:p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Lizette Bricker </a:t>
                      </a:r>
                    </a:p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Anna Camacho </a:t>
                      </a:r>
                    </a:p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Jenny Castello </a:t>
                      </a:r>
                    </a:p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Heidi Diamond </a:t>
                      </a:r>
                    </a:p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Amelito Enriquez </a:t>
                      </a:r>
                    </a:p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Doug Hirzel</a:t>
                      </a:r>
                    </a:p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Michael Hoffman</a:t>
                      </a:r>
                    </a:p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Chialin Hsieh</a:t>
                      </a:r>
                    </a:p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Nenaji Jackson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David Johnson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Debbie Joy </a:t>
                      </a:r>
                    </a:p>
                    <a:p>
                      <a:r>
                        <a:rPr lang="en-US" sz="2400" b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Alex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Kramer </a:t>
                      </a:r>
                    </a:p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Adolfo Leiva </a:t>
                      </a:r>
                    </a:p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Kim Lopez </a:t>
                      </a:r>
                    </a:p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Michelle Marquez </a:t>
                      </a:r>
                    </a:p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Erin Moore </a:t>
                      </a:r>
                    </a:p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Janet Stringer </a:t>
                      </a:r>
                    </a:p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Vickie Nunes </a:t>
                      </a:r>
                    </a:p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Anniqua Rana </a:t>
                      </a:r>
                    </a:p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Mary Chries Concha Thia </a:t>
                      </a:r>
                    </a:p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Diva Ward 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63302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54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Analysis: Strengths, Weaknesses, </a:t>
            </a:r>
            <a:b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</a:b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Opportunities, Threats	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7127"/>
            <a:ext cx="10515600" cy="4351338"/>
          </a:xfrm>
        </p:spPr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Strengths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Talented faculty and staff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Experienced grant seekers, developers, writers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Experienced compliance officer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History of success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Hispanic Serving Institution (HSI) status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College student and data profile fits with educational trends, mandates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Institutionalization of practices (JAMS, College for Working Adults)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5052061"/>
            <a:ext cx="12192000" cy="18059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847080"/>
            <a:ext cx="1618732" cy="72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812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54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Analysis: Strengths, Weaknesses, </a:t>
            </a:r>
            <a:b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</a:b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Opportunities, Threats	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1708"/>
            <a:ext cx="10515600" cy="3946792"/>
          </a:xfrm>
        </p:spPr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Weaknesses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Not centralized system of coordination of effort (development to implementation)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Little communication on processes and impact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Inconsistent involvement of management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Unclear and inconsistent understanding of roles and responsibilities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Hard to find (if available) documentation on how to get things done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Outdated forms and website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Inconsistent institutional commitment &amp; support for </a:t>
            </a:r>
            <a:r>
              <a:rPr lang="en-US" dirty="0" smtClean="0">
                <a:latin typeface="Garamond" panose="02020404030301010803" pitchFamily="18" charset="0"/>
              </a:rPr>
              <a:t>grants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4786185"/>
            <a:ext cx="12192000" cy="20718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847080"/>
            <a:ext cx="1618732" cy="72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5982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54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Analysis: Strengths, Weaknesses, </a:t>
            </a:r>
            <a:b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</a:b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Opportunities, Threats	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7127"/>
            <a:ext cx="10515600" cy="4351338"/>
          </a:xfrm>
        </p:spPr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Threats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More money = more opportunity to fail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Increasing scrutiny, audits on grants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Change in federal policies, support to higher education initiatives, community colleges 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Unanticipated funding changes (e.g. mid-year cuts; federal admin changes)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Increasing personnel costs and impact on grant budgets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Loss of institutional knowledge with impending retirements</a:t>
            </a:r>
          </a:p>
          <a:p>
            <a:pPr marL="457200" lvl="1" indent="0">
              <a:buNone/>
            </a:pPr>
            <a:endParaRPr lang="en-US" dirty="0" smtClean="0">
              <a:latin typeface="Garamond" panose="02020404030301010803" pitchFamily="18" charset="0"/>
            </a:endParaRPr>
          </a:p>
          <a:p>
            <a:pPr lvl="1"/>
            <a:endParaRPr lang="en-US" dirty="0" smtClean="0">
              <a:latin typeface="Garamond" panose="020204040303010108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5052061"/>
            <a:ext cx="12192000" cy="18059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847080"/>
            <a:ext cx="1618732" cy="72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3582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54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Analysis: Strengths, Weaknesses, </a:t>
            </a:r>
            <a:b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</a:b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Opportunities, Threats	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7127"/>
            <a:ext cx="10515600" cy="4351338"/>
          </a:xfrm>
        </p:spPr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Opportunities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Stable leadership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Education Master Plan goals established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Expected focus on integrated planning, organizational capacity and coherence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District support – Strategic Goal #4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Timing </a:t>
            </a:r>
            <a:r>
              <a:rPr lang="en-US" dirty="0" smtClean="0">
                <a:latin typeface="Garamond" panose="02020404030301010803" pitchFamily="18" charset="0"/>
              </a:rPr>
              <a:t>is right for </a:t>
            </a:r>
            <a:r>
              <a:rPr lang="en-US" dirty="0">
                <a:latin typeface="Garamond" panose="02020404030301010803" pitchFamily="18" charset="0"/>
              </a:rPr>
              <a:t>alignment</a:t>
            </a:r>
          </a:p>
          <a:p>
            <a:pPr lvl="1"/>
            <a:endParaRPr lang="en-US" dirty="0" smtClean="0">
              <a:latin typeface="Garamond" panose="020204040303010108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5052061"/>
            <a:ext cx="12192000" cy="18059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847080"/>
            <a:ext cx="1618732" cy="72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721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63" y="3175"/>
            <a:ext cx="11558337" cy="14208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524" y="2286001"/>
            <a:ext cx="6121238" cy="4080826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2246" y="1411988"/>
            <a:ext cx="5835716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aramond" panose="02020404030301010803" pitchFamily="18" charset="0"/>
              </a:rPr>
              <a:t>Action Plan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Agree on process for applying to grants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Coordinate grant efforts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Implement updated process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Clarify </a:t>
            </a:r>
            <a:r>
              <a:rPr lang="en-US" dirty="0">
                <a:latin typeface="Garamond" panose="02020404030301010803" pitchFamily="18" charset="0"/>
              </a:rPr>
              <a:t>roles and responsibilities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Create and publish grants manual with procedures (pre-award to post-award)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Initiate conversations on grant impacts and changes in practice to benefit students; institutionalization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9811" y="5348"/>
            <a:ext cx="106639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What’s Next 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5052061"/>
            <a:ext cx="12192000" cy="18059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847080"/>
            <a:ext cx="1618732" cy="72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233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2664</TotalTime>
  <Words>1228</Words>
  <Application>Microsoft Office PowerPoint</Application>
  <PresentationFormat>Widescreen</PresentationFormat>
  <Paragraphs>192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Franklin Gothic Book</vt:lpstr>
      <vt:lpstr>Garamond</vt:lpstr>
      <vt:lpstr>Wingdings</vt:lpstr>
      <vt:lpstr>Office Theme</vt:lpstr>
      <vt:lpstr>PowerPoint Presentation</vt:lpstr>
      <vt:lpstr>By the Numbers – Why Focus on Grants Process </vt:lpstr>
      <vt:lpstr>Developing a Process for  Grant Development  and Management </vt:lpstr>
      <vt:lpstr>Thank you!  Thank you! Open doors, time, welcoming, expertise, honesty, suggestions, frustrations, generosity, ideas, sincerity, student focus! </vt:lpstr>
      <vt:lpstr>Analysis: Strengths, Weaknesses,  Opportunities, Threats </vt:lpstr>
      <vt:lpstr>Analysis: Strengths, Weaknesses,  Opportunities, Threats </vt:lpstr>
      <vt:lpstr>Analysis: Strengths, Weaknesses,  Opportunities, Threats </vt:lpstr>
      <vt:lpstr>Analysis: Strengths, Weaknesses,  Opportunities, Threats </vt:lpstr>
      <vt:lpstr>PowerPoint Presentation</vt:lpstr>
      <vt:lpstr>Developing a Process for Grant Development   </vt:lpstr>
      <vt:lpstr>Grant Life Cycle</vt:lpstr>
      <vt:lpstr>Pre-Award Process Matters  </vt:lpstr>
      <vt:lpstr>Criteria for an Effective Pre-Award Process   </vt:lpstr>
      <vt:lpstr>Pre-Award Proposed Process </vt:lpstr>
      <vt:lpstr>Pre-Award Process: Assessment Principles to Determine ‘Go or No-go’ (PRIOR to proposal development) </vt:lpstr>
      <vt:lpstr>Pre-Award Process:  Clarifying Roles and Responsibilities   </vt:lpstr>
      <vt:lpstr>PowerPoint Presentation</vt:lpstr>
    </vt:vector>
  </TitlesOfParts>
  <Company>SMCCD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Rodriguez, Megan</dc:creator>
  <cp:lastModifiedBy>Gohar Momjian</cp:lastModifiedBy>
  <cp:revision>139</cp:revision>
  <dcterms:created xsi:type="dcterms:W3CDTF">2015-08-26T22:52:00Z</dcterms:created>
  <dcterms:modified xsi:type="dcterms:W3CDTF">2017-02-14T19:22:23Z</dcterms:modified>
</cp:coreProperties>
</file>