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Libre Franklin"/>
      <p:regular r:id="rId40"/>
      <p:bold r:id="rId41"/>
      <p:italic r:id="rId42"/>
      <p:boldItalic r:id="rId43"/>
    </p:embeddedFont>
    <p:embeddedFont>
      <p:font typeface="Garamond"/>
      <p:regular r:id="rId44"/>
      <p:bold r:id="rId45"/>
      <p:italic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7512">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2C901E3-3C83-48A3-8ECD-D651AB7CFD4C}">
  <a:tblStyle styleId="{C2C901E3-3C83-48A3-8ECD-D651AB7CFD4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7512"/>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ibreFranklin-regular.fntdata"/><Relationship Id="rId42" Type="http://schemas.openxmlformats.org/officeDocument/2006/relationships/font" Target="fonts/LibreFranklin-italic.fntdata"/><Relationship Id="rId41" Type="http://schemas.openxmlformats.org/officeDocument/2006/relationships/font" Target="fonts/LibreFranklin-bold.fntdata"/><Relationship Id="rId44" Type="http://schemas.openxmlformats.org/officeDocument/2006/relationships/font" Target="fonts/Garamond-regular.fntdata"/><Relationship Id="rId43" Type="http://schemas.openxmlformats.org/officeDocument/2006/relationships/font" Target="fonts/LibreFranklin-boldItalic.fntdata"/><Relationship Id="rId46" Type="http://schemas.openxmlformats.org/officeDocument/2006/relationships/font" Target="fonts/Garamond-italic.fntdata"/><Relationship Id="rId45" Type="http://schemas.openxmlformats.org/officeDocument/2006/relationships/font" Target="fonts/Garamon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OpenSans-regular.fntdata"/><Relationship Id="rId47" Type="http://schemas.openxmlformats.org/officeDocument/2006/relationships/font" Target="fonts/Garamond-boldItalic.fntdata"/><Relationship Id="rId49" Type="http://schemas.openxmlformats.org/officeDocument/2006/relationships/font" Target="fonts/OpenSans-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Alicia-introduces the department and the student population we serve</a:t>
            </a:r>
            <a:endParaRPr b="1" sz="1400"/>
          </a:p>
        </p:txBody>
      </p:sp>
      <p:sp>
        <p:nvSpPr>
          <p:cNvPr id="86" name="Google Shape;8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16663b414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16663b414_0_2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1200"/>
              </a:spcBef>
              <a:spcAft>
                <a:spcPts val="1200"/>
              </a:spcAft>
              <a:buNone/>
            </a:pPr>
            <a:r>
              <a:rPr b="1" lang="en-US" sz="1400">
                <a:latin typeface="Arial"/>
                <a:ea typeface="Arial"/>
                <a:cs typeface="Arial"/>
                <a:sym typeface="Arial"/>
              </a:rPr>
              <a:t>Diana-about our ESL SLAMmers Student Learning </a:t>
            </a:r>
            <a:r>
              <a:rPr b="1" lang="en-US" sz="1400">
                <a:latin typeface="Arial"/>
                <a:ea typeface="Arial"/>
                <a:cs typeface="Arial"/>
                <a:sym typeface="Arial"/>
              </a:rPr>
              <a:t>Assistant</a:t>
            </a:r>
            <a:r>
              <a:rPr b="1" lang="en-US" sz="1400">
                <a:latin typeface="Arial"/>
                <a:ea typeface="Arial"/>
                <a:cs typeface="Arial"/>
                <a:sym typeface="Arial"/>
              </a:rPr>
              <a:t> Mentors project at our off-site ESL classes who were embedded mentor, tutors, ambassadors, and liason with the ESL office. The program ended due to funding. </a:t>
            </a:r>
            <a:endParaRPr b="1"/>
          </a:p>
        </p:txBody>
      </p:sp>
      <p:sp>
        <p:nvSpPr>
          <p:cNvPr id="161" name="Google Shape;161;g616663b414_0_2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16663b414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16663b414_0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b="1" lang="en-US" sz="1400">
                <a:latin typeface="Arial"/>
                <a:ea typeface="Arial"/>
                <a:cs typeface="Arial"/>
                <a:sym typeface="Arial"/>
              </a:rPr>
              <a:t>Diana-current ESL off-site offerings-childcare, new partnership with PAL and JobTrain</a:t>
            </a:r>
            <a:endParaRPr b="1">
              <a:latin typeface="Arial"/>
              <a:ea typeface="Arial"/>
              <a:cs typeface="Arial"/>
              <a:sym typeface="Arial"/>
            </a:endParaRPr>
          </a:p>
        </p:txBody>
      </p:sp>
      <p:sp>
        <p:nvSpPr>
          <p:cNvPr id="167" name="Google Shape;167;g616663b414_0_1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616663b414_0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Diana on CBET and ESL  program student support events</a:t>
            </a:r>
            <a:endParaRPr b="1" sz="1400"/>
          </a:p>
        </p:txBody>
      </p:sp>
      <p:sp>
        <p:nvSpPr>
          <p:cNvPr id="172" name="Google Shape;172;g616663b414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25c189bb0_3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625c189bb0_3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16663b414_0_1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616663b414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616663b414_0_1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616663b414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16663b414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16663b414_0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1200"/>
              </a:spcBef>
              <a:spcAft>
                <a:spcPts val="0"/>
              </a:spcAft>
              <a:buClr>
                <a:schemeClr val="dk1"/>
              </a:buClr>
              <a:buSzPts val="1400"/>
              <a:buChar char="●"/>
            </a:pPr>
            <a:r>
              <a:rPr b="1" lang="en-US" sz="1400">
                <a:latin typeface="Arial"/>
                <a:ea typeface="Arial"/>
                <a:cs typeface="Arial"/>
                <a:sym typeface="Arial"/>
              </a:rPr>
              <a:t>ESL Awards and Annual ESL Recognition Ceremony </a:t>
            </a:r>
            <a:endParaRPr b="1"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sz="1400">
                <a:latin typeface="Arial"/>
                <a:ea typeface="Arial"/>
                <a:cs typeface="Arial"/>
                <a:sym typeface="Arial"/>
              </a:rPr>
              <a:t>English for the Workforce Award</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sz="1400">
                <a:latin typeface="Arial"/>
                <a:ea typeface="Arial"/>
                <a:cs typeface="Arial"/>
                <a:sym typeface="Arial"/>
              </a:rPr>
              <a:t>Academic Command of English Award</a:t>
            </a:r>
            <a:endParaRPr sz="1400">
              <a:latin typeface="Arial"/>
              <a:ea typeface="Arial"/>
              <a:cs typeface="Arial"/>
              <a:sym typeface="Arial"/>
            </a:endParaRPr>
          </a:p>
          <a:p>
            <a:pPr indent="0" lvl="0" marL="0" rtl="0" algn="l">
              <a:lnSpc>
                <a:spcPct val="115000"/>
              </a:lnSpc>
              <a:spcBef>
                <a:spcPts val="1200"/>
              </a:spcBef>
              <a:spcAft>
                <a:spcPts val="0"/>
              </a:spcAft>
              <a:buNone/>
            </a:pPr>
            <a:r>
              <a:rPr lang="en-US" sz="1400">
                <a:latin typeface="Arial"/>
                <a:ea typeface="Arial"/>
                <a:cs typeface="Arial"/>
                <a:sym typeface="Arial"/>
              </a:rPr>
              <a:t>Important milestones to recognize our students and their families for their hard work!</a:t>
            </a:r>
            <a:endParaRPr sz="1400">
              <a:latin typeface="Arial"/>
              <a:ea typeface="Arial"/>
              <a:cs typeface="Arial"/>
              <a:sym typeface="Arial"/>
            </a:endParaRPr>
          </a:p>
          <a:p>
            <a:pPr indent="0" lvl="0" marL="0" rtl="0" algn="l">
              <a:lnSpc>
                <a:spcPct val="115000"/>
              </a:lnSpc>
              <a:spcBef>
                <a:spcPts val="1200"/>
              </a:spcBef>
              <a:spcAft>
                <a:spcPts val="0"/>
              </a:spcAft>
              <a:buNone/>
            </a:pPr>
            <a:r>
              <a:t/>
            </a:r>
            <a:endParaRPr sz="1400">
              <a:latin typeface="Arial"/>
              <a:ea typeface="Arial"/>
              <a:cs typeface="Arial"/>
              <a:sym typeface="Arial"/>
            </a:endParaRPr>
          </a:p>
          <a:p>
            <a:pPr indent="0" lvl="0" marL="457200" rtl="0" algn="l">
              <a:lnSpc>
                <a:spcPct val="115000"/>
              </a:lnSpc>
              <a:spcBef>
                <a:spcPts val="1200"/>
              </a:spcBef>
              <a:spcAft>
                <a:spcPts val="1200"/>
              </a:spcAft>
              <a:buNone/>
            </a:pPr>
            <a:r>
              <a:t/>
            </a:r>
            <a:endParaRPr/>
          </a:p>
        </p:txBody>
      </p:sp>
      <p:sp>
        <p:nvSpPr>
          <p:cNvPr id="218" name="Google Shape;218;g616663b414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616663b414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Diana-Introduces Alicia to talk about the current community partners </a:t>
            </a:r>
            <a:endParaRPr b="1" sz="1400"/>
          </a:p>
        </p:txBody>
      </p:sp>
      <p:sp>
        <p:nvSpPr>
          <p:cNvPr id="223" name="Google Shape;223;g616663b414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625c189bb0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marR="0" rtl="0" algn="l">
              <a:lnSpc>
                <a:spcPct val="115000"/>
              </a:lnSpc>
              <a:spcBef>
                <a:spcPts val="1200"/>
              </a:spcBef>
              <a:spcAft>
                <a:spcPts val="0"/>
              </a:spcAft>
              <a:buNone/>
            </a:pPr>
            <a:r>
              <a:rPr b="1" lang="en-US" sz="1400">
                <a:latin typeface="Arial"/>
                <a:ea typeface="Arial"/>
                <a:cs typeface="Arial"/>
                <a:sym typeface="Arial"/>
              </a:rPr>
              <a:t>Alicia</a:t>
            </a:r>
            <a:r>
              <a:rPr b="1" lang="en-US" sz="1400">
                <a:latin typeface="Arial"/>
                <a:ea typeface="Arial"/>
                <a:cs typeface="Arial"/>
                <a:sym typeface="Arial"/>
              </a:rPr>
              <a:t>-talks about the current </a:t>
            </a:r>
            <a:r>
              <a:rPr b="1" lang="en-US" sz="1400">
                <a:latin typeface="Arial"/>
                <a:ea typeface="Arial"/>
                <a:cs typeface="Arial"/>
                <a:sym typeface="Arial"/>
              </a:rPr>
              <a:t>partnerships</a:t>
            </a:r>
            <a:r>
              <a:rPr b="1" lang="en-US" sz="1400">
                <a:latin typeface="Arial"/>
                <a:ea typeface="Arial"/>
                <a:cs typeface="Arial"/>
                <a:sym typeface="Arial"/>
              </a:rPr>
              <a:t> and how they are key to help recruit for our program.</a:t>
            </a:r>
            <a:endParaRPr b="1" sz="1400">
              <a:latin typeface="Arial"/>
              <a:ea typeface="Arial"/>
              <a:cs typeface="Arial"/>
              <a:sym typeface="Arial"/>
            </a:endParaRPr>
          </a:p>
          <a:p>
            <a:pPr indent="0" lvl="0" marL="0" marR="0" rtl="0" algn="l">
              <a:lnSpc>
                <a:spcPct val="115000"/>
              </a:lnSpc>
              <a:spcBef>
                <a:spcPts val="1200"/>
              </a:spcBef>
              <a:spcAft>
                <a:spcPts val="1200"/>
              </a:spcAft>
              <a:buNone/>
            </a:pPr>
            <a:r>
              <a:t/>
            </a:r>
            <a:endParaRPr b="1" sz="1400">
              <a:latin typeface="Arial"/>
              <a:ea typeface="Arial"/>
              <a:cs typeface="Arial"/>
              <a:sym typeface="Arial"/>
            </a:endParaRPr>
          </a:p>
        </p:txBody>
      </p:sp>
      <p:sp>
        <p:nvSpPr>
          <p:cNvPr id="235" name="Google Shape;235;g625c189bb0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616663b414_0_1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marR="0" rtl="0" algn="l">
              <a:lnSpc>
                <a:spcPct val="115000"/>
              </a:lnSpc>
              <a:spcBef>
                <a:spcPts val="1200"/>
              </a:spcBef>
              <a:spcAft>
                <a:spcPts val="0"/>
              </a:spcAft>
              <a:buNone/>
            </a:pPr>
            <a:r>
              <a:rPr b="1" lang="en-US" sz="1400">
                <a:latin typeface="Arial"/>
                <a:ea typeface="Arial"/>
                <a:cs typeface="Arial"/>
                <a:sym typeface="Arial"/>
              </a:rPr>
              <a:t>Alicia- talks about the potential community partners</a:t>
            </a:r>
            <a:endParaRPr b="1" sz="1400">
              <a:latin typeface="Arial"/>
              <a:ea typeface="Arial"/>
              <a:cs typeface="Arial"/>
              <a:sym typeface="Arial"/>
            </a:endParaRPr>
          </a:p>
          <a:p>
            <a:pPr indent="0" lvl="0" marL="0" rtl="0" algn="l">
              <a:lnSpc>
                <a:spcPct val="115000"/>
              </a:lnSpc>
              <a:spcBef>
                <a:spcPts val="1200"/>
              </a:spcBef>
              <a:spcAft>
                <a:spcPts val="1200"/>
              </a:spcAft>
              <a:buNone/>
            </a:pPr>
            <a:r>
              <a:rPr b="1" lang="en-US" sz="1400">
                <a:latin typeface="Arial"/>
                <a:ea typeface="Arial"/>
                <a:cs typeface="Arial"/>
                <a:sym typeface="Arial"/>
              </a:rPr>
              <a:t>Then, introduces Janet as ACCEL Transition Coordinator</a:t>
            </a:r>
            <a:endParaRPr b="1" sz="1400">
              <a:latin typeface="Arial"/>
              <a:ea typeface="Arial"/>
              <a:cs typeface="Arial"/>
              <a:sym typeface="Arial"/>
            </a:endParaRPr>
          </a:p>
        </p:txBody>
      </p:sp>
      <p:sp>
        <p:nvSpPr>
          <p:cNvPr id="244" name="Google Shape;244;g616663b414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616663b414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 name="Google Shape;95;g616663b414_0_1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b="1" lang="en-US" sz="1400">
                <a:latin typeface="Arial"/>
                <a:ea typeface="Arial"/>
                <a:cs typeface="Arial"/>
                <a:sym typeface="Arial"/>
              </a:rPr>
              <a:t>Alicia-how is the program different from SKY and CSM</a:t>
            </a:r>
            <a:endParaRPr/>
          </a:p>
        </p:txBody>
      </p:sp>
      <p:sp>
        <p:nvSpPr>
          <p:cNvPr id="96" name="Google Shape;96;g616663b414_0_1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25c189bb0_3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Alicia</a:t>
            </a:r>
            <a:r>
              <a:rPr b="1" lang="en-US" sz="1400"/>
              <a:t>--transition percentages from Fall 2015-Fall 2017 (working with the PRIE office to get current data)</a:t>
            </a:r>
            <a:endParaRPr b="1" sz="1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3" name="Google Shape;253;g625c189bb0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16663b414_5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5 min--Janet--What is ACCEL, how does Janet’s role support student success in community college</a:t>
            </a:r>
            <a:endParaRPr/>
          </a:p>
        </p:txBody>
      </p:sp>
      <p:sp>
        <p:nvSpPr>
          <p:cNvPr id="262" name="Google Shape;262;g616663b414_5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61754909d8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5 min--Janet--What is ACCEL, how does Janet’s role support student success in community college</a:t>
            </a:r>
            <a:endParaRPr/>
          </a:p>
        </p:txBody>
      </p:sp>
      <p:sp>
        <p:nvSpPr>
          <p:cNvPr id="271" name="Google Shape;271;g61754909d8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16663b414_0_2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5 min--Janet--What is ACCEL, how does Janet’s role support student success in community college</a:t>
            </a:r>
            <a:endParaRPr/>
          </a:p>
        </p:txBody>
      </p:sp>
      <p:sp>
        <p:nvSpPr>
          <p:cNvPr id="279" name="Google Shape;279;g616663b414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16663b414_0_1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5 min--Janet--What is ACCEL, how does Janet’s role support student success in community college</a:t>
            </a:r>
            <a:endParaRPr/>
          </a:p>
        </p:txBody>
      </p:sp>
      <p:sp>
        <p:nvSpPr>
          <p:cNvPr id="291" name="Google Shape;291;g616663b414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625c189bb0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1200"/>
              </a:spcBef>
              <a:spcAft>
                <a:spcPts val="1200"/>
              </a:spcAft>
              <a:buNone/>
            </a:pPr>
            <a:r>
              <a:rPr b="1" lang="en-US" sz="1400">
                <a:latin typeface="Arial"/>
                <a:ea typeface="Arial"/>
                <a:cs typeface="Arial"/>
                <a:sym typeface="Arial"/>
              </a:rPr>
              <a:t>Janet--On campus support (DREAM Center, Retention Specialist, Sparkpoint, faculty connections) Highlight integrating support services information into curriculum</a:t>
            </a:r>
            <a:endParaRPr b="1" sz="1400"/>
          </a:p>
        </p:txBody>
      </p:sp>
      <p:sp>
        <p:nvSpPr>
          <p:cNvPr id="299" name="Google Shape;299;g625c189bb0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625c189bb0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Janet</a:t>
            </a:r>
            <a:endParaRPr b="1" sz="1400"/>
          </a:p>
        </p:txBody>
      </p:sp>
      <p:sp>
        <p:nvSpPr>
          <p:cNvPr id="309" name="Google Shape;309;g625c189bb0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607f9b6a9e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Janet</a:t>
            </a:r>
            <a:endParaRPr b="1" sz="1400"/>
          </a:p>
        </p:txBody>
      </p:sp>
      <p:sp>
        <p:nvSpPr>
          <p:cNvPr id="319" name="Google Shape;319;g607f9b6a9e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607f9b6a9e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Janet</a:t>
            </a:r>
            <a:endParaRPr b="1" sz="1400"/>
          </a:p>
          <a:p>
            <a:pPr indent="0" lvl="0" marL="0" rtl="0" algn="l">
              <a:spcBef>
                <a:spcPts val="0"/>
              </a:spcBef>
              <a:spcAft>
                <a:spcPts val="0"/>
              </a:spcAft>
              <a:buNone/>
            </a:pPr>
            <a:r>
              <a:rPr b="1" lang="en-US" sz="1400"/>
              <a:t>then, introduces Alicia</a:t>
            </a:r>
            <a:endParaRPr b="1" sz="1400"/>
          </a:p>
        </p:txBody>
      </p:sp>
      <p:sp>
        <p:nvSpPr>
          <p:cNvPr id="334" name="Google Shape;334;g607f9b6a9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616663b414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616663b414_0_1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b="1" lang="en-US" sz="1400"/>
              <a:t>Alicia-talks about the on-campus ESL classes</a:t>
            </a:r>
            <a:endParaRPr b="1" sz="1400"/>
          </a:p>
        </p:txBody>
      </p:sp>
      <p:sp>
        <p:nvSpPr>
          <p:cNvPr id="344" name="Google Shape;344;g616663b414_0_1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616663b414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Alicia- talks about student characteristics starting 2016 through 2019</a:t>
            </a:r>
            <a:endParaRPr b="1" sz="1400"/>
          </a:p>
          <a:p>
            <a:pPr indent="0" lvl="0" marL="0" rtl="0" algn="l">
              <a:spcBef>
                <a:spcPts val="0"/>
              </a:spcBef>
              <a:spcAft>
                <a:spcPts val="0"/>
              </a:spcAft>
              <a:buNone/>
            </a:pPr>
            <a:r>
              <a:rPr b="1" lang="en-US" sz="1400"/>
              <a:t>-Gender</a:t>
            </a:r>
            <a:endParaRPr b="1" sz="1400"/>
          </a:p>
          <a:p>
            <a:pPr indent="0" lvl="0" marL="0" rtl="0" algn="l">
              <a:spcBef>
                <a:spcPts val="0"/>
              </a:spcBef>
              <a:spcAft>
                <a:spcPts val="0"/>
              </a:spcAft>
              <a:buNone/>
            </a:pPr>
            <a:r>
              <a:rPr b="1" lang="en-US" sz="1400"/>
              <a:t>-Ethnicity (the unreported numbers, we are working with Admissions to identify the error)</a:t>
            </a:r>
            <a:endParaRPr b="1" sz="1400"/>
          </a:p>
        </p:txBody>
      </p:sp>
      <p:sp>
        <p:nvSpPr>
          <p:cNvPr id="101" name="Google Shape;101;g616663b41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625c189bb0_3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Alicia</a:t>
            </a:r>
            <a:endParaRPr b="1" sz="1400"/>
          </a:p>
        </p:txBody>
      </p:sp>
      <p:sp>
        <p:nvSpPr>
          <p:cNvPr id="349" name="Google Shape;349;g625c189bb0_3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625c189bb0_3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Alicia</a:t>
            </a:r>
            <a:endParaRPr b="1" sz="1400"/>
          </a:p>
        </p:txBody>
      </p:sp>
      <p:sp>
        <p:nvSpPr>
          <p:cNvPr id="358" name="Google Shape;358;g625c189bb0_3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616663b414_0_2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Alicia</a:t>
            </a:r>
            <a:endParaRPr b="1" sz="1400"/>
          </a:p>
        </p:txBody>
      </p:sp>
      <p:sp>
        <p:nvSpPr>
          <p:cNvPr id="367" name="Google Shape;367;g616663b414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16663b414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616663b414_0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b="1" lang="en-US" sz="1400"/>
              <a:t>Alicia</a:t>
            </a:r>
            <a:endParaRPr b="1" sz="1400"/>
          </a:p>
        </p:txBody>
      </p:sp>
      <p:sp>
        <p:nvSpPr>
          <p:cNvPr id="377" name="Google Shape;377;g616663b414_0_2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616663b414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400"/>
              <a:t>Alicia- talks about student characteristics starting 2016 through 2019</a:t>
            </a:r>
            <a:endParaRPr b="1" sz="1400"/>
          </a:p>
          <a:p>
            <a:pPr indent="0" lvl="0" marL="0" rtl="0" algn="l">
              <a:spcBef>
                <a:spcPts val="0"/>
              </a:spcBef>
              <a:spcAft>
                <a:spcPts val="0"/>
              </a:spcAft>
              <a:buClr>
                <a:schemeClr val="dk1"/>
              </a:buClr>
              <a:buSzPts val="1100"/>
              <a:buFont typeface="Arial"/>
              <a:buNone/>
            </a:pPr>
            <a:r>
              <a:rPr b="1" lang="en-US" sz="1400"/>
              <a:t>-Enrollment (decreasing and the contributing factors)</a:t>
            </a:r>
            <a:endParaRPr sz="1400"/>
          </a:p>
        </p:txBody>
      </p:sp>
      <p:sp>
        <p:nvSpPr>
          <p:cNvPr id="111" name="Google Shape;111;g616663b414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16663b414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400"/>
              <a:t>Alicia- talks about student characteristics starting 2016 through 2019</a:t>
            </a:r>
            <a:endParaRPr b="1" sz="1400"/>
          </a:p>
          <a:p>
            <a:pPr indent="0" lvl="0" marL="0" rtl="0" algn="l">
              <a:spcBef>
                <a:spcPts val="0"/>
              </a:spcBef>
              <a:spcAft>
                <a:spcPts val="0"/>
              </a:spcAft>
              <a:buClr>
                <a:schemeClr val="dk1"/>
              </a:buClr>
              <a:buSzPts val="1100"/>
              <a:buFont typeface="Arial"/>
              <a:buNone/>
            </a:pPr>
            <a:r>
              <a:rPr b="1" lang="en-US" sz="1400"/>
              <a:t>-Time of Day students take ESL classes, majority in the evening</a:t>
            </a:r>
            <a:endParaRPr sz="1400"/>
          </a:p>
        </p:txBody>
      </p:sp>
      <p:sp>
        <p:nvSpPr>
          <p:cNvPr id="118" name="Google Shape;118;g616663b414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616663b414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Alicia- discuss success, retention, and completion rates by comparing it with the college as a whole</a:t>
            </a:r>
            <a:endParaRPr b="1" sz="1400"/>
          </a:p>
          <a:p>
            <a:pPr indent="0" lvl="0" marL="0" rtl="0" algn="l">
              <a:spcBef>
                <a:spcPts val="0"/>
              </a:spcBef>
              <a:spcAft>
                <a:spcPts val="0"/>
              </a:spcAft>
              <a:buNone/>
            </a:pPr>
            <a:r>
              <a:rPr b="1" lang="en-US" sz="1400"/>
              <a:t>% of graduates took an ESL class</a:t>
            </a:r>
            <a:endParaRPr b="1" sz="1400"/>
          </a:p>
          <a:p>
            <a:pPr indent="0" lvl="0" marL="0" rtl="0" algn="l">
              <a:spcBef>
                <a:spcPts val="0"/>
              </a:spcBef>
              <a:spcAft>
                <a:spcPts val="0"/>
              </a:spcAft>
              <a:buNone/>
            </a:pPr>
            <a:r>
              <a:rPr b="1" lang="en-US" sz="1400"/>
              <a:t>Then, introduces Diana Espinoza-Osuna, ESL Department, Retention Specialist talk about the CBET program</a:t>
            </a:r>
            <a:endParaRPr b="1" sz="1400"/>
          </a:p>
        </p:txBody>
      </p:sp>
      <p:sp>
        <p:nvSpPr>
          <p:cNvPr id="125" name="Google Shape;125;g616663b414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16663b414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Diana -on CBET program general overview</a:t>
            </a:r>
            <a:endParaRPr b="1" sz="1400"/>
          </a:p>
        </p:txBody>
      </p:sp>
      <p:sp>
        <p:nvSpPr>
          <p:cNvPr id="134" name="Google Shape;134;g616663b414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616663b414_0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400"/>
              <a:t>Diana- welcoming star award in 2019 and how the  CBET program makes a huge impact on the community of Redwood City and North Fair Oaks.</a:t>
            </a:r>
            <a:endParaRPr b="1" sz="1400"/>
          </a:p>
        </p:txBody>
      </p:sp>
      <p:sp>
        <p:nvSpPr>
          <p:cNvPr id="143" name="Google Shape;143;g616663b414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25c189bb0_2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25c189bb0_2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1200"/>
              </a:spcBef>
              <a:spcAft>
                <a:spcPts val="1200"/>
              </a:spcAft>
              <a:buNone/>
            </a:pPr>
            <a:r>
              <a:rPr b="1" lang="en-US" sz="1400"/>
              <a:t>Diana-</a:t>
            </a:r>
            <a:r>
              <a:rPr b="1" lang="en-US" sz="1400"/>
              <a:t>CBET history class offerings and mention the collaboration with the CBOT department and how we plan to reestablish the collaboration</a:t>
            </a:r>
            <a:endParaRPr b="1" sz="1400"/>
          </a:p>
        </p:txBody>
      </p:sp>
      <p:sp>
        <p:nvSpPr>
          <p:cNvPr id="155" name="Google Shape;155;g625c189bb0_2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 name="Shape 32"/>
        <p:cNvGrpSpPr/>
        <p:nvPr/>
      </p:nvGrpSpPr>
      <p:grpSpPr>
        <a:xfrm>
          <a:off x="0" y="0"/>
          <a:ext cx="0" cy="0"/>
          <a:chOff x="0" y="0"/>
          <a:chExt cx="0" cy="0"/>
        </a:xfrm>
      </p:grpSpPr>
      <p:sp>
        <p:nvSpPr>
          <p:cNvPr id="33" name="Google Shape;33;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8" name="Shape 38"/>
        <p:cNvGrpSpPr/>
        <p:nvPr/>
      </p:nvGrpSpPr>
      <p:grpSpPr>
        <a:xfrm>
          <a:off x="0" y="0"/>
          <a:ext cx="0" cy="0"/>
          <a:chOff x="0" y="0"/>
          <a:chExt cx="0" cy="0"/>
        </a:xfrm>
      </p:grpSpPr>
      <p:sp>
        <p:nvSpPr>
          <p:cNvPr id="39" name="Google Shape;39;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hyperlink" Target="https://canadacollege.edu/es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hyperlink" Target="https://canadacollege.edu/esl/cbet.ph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4.jpg"/><Relationship Id="rId7" Type="http://schemas.openxmlformats.org/officeDocument/2006/relationships/image" Target="../media/image18.jpg"/><Relationship Id="rId8"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2.png"/><Relationship Id="rId7" Type="http://schemas.openxmlformats.org/officeDocument/2006/relationships/image" Target="../media/image28.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hyperlink" Target="http://accelsmc.org/" TargetMode="External"/><Relationship Id="rId5" Type="http://schemas.openxmlformats.org/officeDocument/2006/relationships/hyperlink" Target="http://aebg.cccco.edu/" TargetMode="External"/><Relationship Id="rId6" Type="http://schemas.openxmlformats.org/officeDocument/2006/relationships/hyperlink" Target="http://smccd.edu/" TargetMode="External"/><Relationship Id="rId7" Type="http://schemas.openxmlformats.org/officeDocument/2006/relationships/image" Target="../media/image2.png"/><Relationship Id="rId8"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1.png"/><Relationship Id="rId11" Type="http://schemas.openxmlformats.org/officeDocument/2006/relationships/image" Target="../media/image22.png"/><Relationship Id="rId10" Type="http://schemas.openxmlformats.org/officeDocument/2006/relationships/image" Target="../media/image29.png"/><Relationship Id="rId12" Type="http://schemas.openxmlformats.org/officeDocument/2006/relationships/image" Target="../media/image40.png"/><Relationship Id="rId9"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21.png"/><Relationship Id="rId8"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hyperlink" Target="https://canadacollege.edu/esl/cbet.ph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hyperlink" Target="https://canadacollege.edu/esl/cbet.php" TargetMode="External"/><Relationship Id="rId7" Type="http://schemas.openxmlformats.org/officeDocument/2006/relationships/image" Target="../media/image16.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b="0" l="0" r="0" t="0"/>
          <a:stretch/>
        </p:blipFill>
        <p:spPr>
          <a:xfrm>
            <a:off x="-24075" y="3175"/>
            <a:ext cx="11325692" cy="1392225"/>
          </a:xfrm>
          <a:prstGeom prst="rect">
            <a:avLst/>
          </a:prstGeom>
          <a:noFill/>
          <a:ln>
            <a:noFill/>
          </a:ln>
        </p:spPr>
      </p:pic>
      <p:sp>
        <p:nvSpPr>
          <p:cNvPr id="89" name="Google Shape;89;p13"/>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ESL Department</a:t>
            </a:r>
            <a:endParaRPr sz="4200"/>
          </a:p>
        </p:txBody>
      </p:sp>
      <p:pic>
        <p:nvPicPr>
          <p:cNvPr id="90" name="Google Shape;90;p13"/>
          <p:cNvPicPr preferRelativeResize="0"/>
          <p:nvPr/>
        </p:nvPicPr>
        <p:blipFill rotWithShape="1">
          <a:blip r:embed="rId4">
            <a:alphaModFix/>
          </a:blip>
          <a:srcRect b="5952" l="0" r="0" t="0"/>
          <a:stretch/>
        </p:blipFill>
        <p:spPr>
          <a:xfrm>
            <a:off x="0" y="5465775"/>
            <a:ext cx="12191997" cy="1392225"/>
          </a:xfrm>
          <a:prstGeom prst="rect">
            <a:avLst/>
          </a:prstGeom>
          <a:noFill/>
          <a:ln>
            <a:noFill/>
          </a:ln>
        </p:spPr>
      </p:pic>
      <p:pic>
        <p:nvPicPr>
          <p:cNvPr id="91" name="Google Shape;91;p13"/>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92" name="Google Shape;92;p13"/>
          <p:cNvSpPr txBox="1"/>
          <p:nvPr/>
        </p:nvSpPr>
        <p:spPr>
          <a:xfrm>
            <a:off x="401050" y="1283375"/>
            <a:ext cx="10900500" cy="4387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3600">
                <a:solidFill>
                  <a:srgbClr val="1C4587"/>
                </a:solidFill>
                <a:latin typeface="Calibri"/>
                <a:ea typeface="Calibri"/>
                <a:cs typeface="Calibri"/>
                <a:sym typeface="Calibri"/>
              </a:rPr>
              <a:t>Mission</a:t>
            </a:r>
            <a:endParaRPr b="1" sz="3600">
              <a:solidFill>
                <a:srgbClr val="1C4587"/>
              </a:solidFill>
              <a:latin typeface="Calibri"/>
              <a:ea typeface="Calibri"/>
              <a:cs typeface="Calibri"/>
              <a:sym typeface="Calibri"/>
            </a:endParaRPr>
          </a:p>
          <a:p>
            <a:pPr indent="0" lvl="0" marL="0" rtl="0" algn="l">
              <a:lnSpc>
                <a:spcPct val="90000"/>
              </a:lnSpc>
              <a:spcBef>
                <a:spcPts val="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rPr lang="en-US" sz="2400">
                <a:solidFill>
                  <a:srgbClr val="333333"/>
                </a:solidFill>
                <a:highlight>
                  <a:srgbClr val="FFFFFF"/>
                </a:highlight>
                <a:latin typeface="Open Sans"/>
                <a:ea typeface="Open Sans"/>
                <a:cs typeface="Open Sans"/>
                <a:sym typeface="Open Sans"/>
              </a:rPr>
              <a:t>The English as a Second Language (ESL) Program at Cañada College prepares immigrant and international students to achieve their academic, vocational and personal goals.</a:t>
            </a:r>
            <a:endParaRPr sz="24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t/>
            </a:r>
            <a:endParaRPr sz="24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rPr lang="en-US" sz="2400">
                <a:solidFill>
                  <a:srgbClr val="333333"/>
                </a:solidFill>
                <a:highlight>
                  <a:srgbClr val="FFFFFF"/>
                </a:highlight>
                <a:latin typeface="Open Sans"/>
                <a:ea typeface="Open Sans"/>
                <a:cs typeface="Open Sans"/>
                <a:sym typeface="Open Sans"/>
              </a:rPr>
              <a:t>In alignment with the college mission, the ESL program offers classes so that students can develop language and academic skills including analytical, critical, and creative thinking, and effective communication.</a:t>
            </a:r>
            <a:endParaRPr sz="24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rPr lang="en-US" sz="1100" u="sng">
                <a:solidFill>
                  <a:schemeClr val="hlink"/>
                </a:solidFill>
                <a:hlinkClick r:id="rId6"/>
              </a:rPr>
              <a:t>https://canadacollege.edu/esl/</a:t>
            </a:r>
            <a:r>
              <a:rPr lang="en-US" sz="2400">
                <a:solidFill>
                  <a:srgbClr val="333333"/>
                </a:solidFill>
                <a:highlight>
                  <a:srgbClr val="FFFFFF"/>
                </a:highlight>
                <a:latin typeface="Open Sans"/>
                <a:ea typeface="Open Sans"/>
                <a:cs typeface="Open Sans"/>
                <a:sym typeface="Open Sans"/>
              </a:rPr>
              <a:t> </a:t>
            </a:r>
            <a:endParaRPr sz="24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Clr>
                <a:schemeClr val="dk1"/>
              </a:buClr>
              <a:buSzPts val="1100"/>
              <a:buFont typeface="Arial"/>
              <a:buNone/>
            </a:pPr>
            <a:r>
              <a:t/>
            </a:r>
            <a:endParaRPr b="1" sz="4400">
              <a:solidFill>
                <a:srgbClr val="1C4587"/>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74E13"/>
        </a:solidFill>
      </p:bgPr>
    </p:bg>
    <p:spTree>
      <p:nvGrpSpPr>
        <p:cNvPr id="162" name="Shape 162"/>
        <p:cNvGrpSpPr/>
        <p:nvPr/>
      </p:nvGrpSpPr>
      <p:grpSpPr>
        <a:xfrm>
          <a:off x="0" y="0"/>
          <a:ext cx="0" cy="0"/>
          <a:chOff x="0" y="0"/>
          <a:chExt cx="0" cy="0"/>
        </a:xfrm>
      </p:grpSpPr>
      <p:pic>
        <p:nvPicPr>
          <p:cNvPr id="163" name="Google Shape;163;p22"/>
          <p:cNvPicPr preferRelativeResize="0"/>
          <p:nvPr/>
        </p:nvPicPr>
        <p:blipFill>
          <a:blip r:embed="rId3">
            <a:alphaModFix/>
          </a:blip>
          <a:stretch>
            <a:fillRect/>
          </a:stretch>
        </p:blipFill>
        <p:spPr>
          <a:xfrm>
            <a:off x="1748600" y="601575"/>
            <a:ext cx="8163926" cy="5317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74E13"/>
        </a:solidFill>
      </p:bgPr>
    </p:bg>
    <p:spTree>
      <p:nvGrpSpPr>
        <p:cNvPr id="168" name="Shape 168"/>
        <p:cNvGrpSpPr/>
        <p:nvPr/>
      </p:nvGrpSpPr>
      <p:grpSpPr>
        <a:xfrm>
          <a:off x="0" y="0"/>
          <a:ext cx="0" cy="0"/>
          <a:chOff x="0" y="0"/>
          <a:chExt cx="0" cy="0"/>
        </a:xfrm>
      </p:grpSpPr>
      <p:pic>
        <p:nvPicPr>
          <p:cNvPr id="169" name="Google Shape;169;p23"/>
          <p:cNvPicPr preferRelativeResize="0"/>
          <p:nvPr/>
        </p:nvPicPr>
        <p:blipFill>
          <a:blip r:embed="rId3">
            <a:alphaModFix/>
          </a:blip>
          <a:stretch>
            <a:fillRect/>
          </a:stretch>
        </p:blipFill>
        <p:spPr>
          <a:xfrm>
            <a:off x="1475875" y="152400"/>
            <a:ext cx="9052003" cy="6553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pic>
        <p:nvPicPr>
          <p:cNvPr id="174" name="Google Shape;174;p24"/>
          <p:cNvPicPr preferRelativeResize="0"/>
          <p:nvPr/>
        </p:nvPicPr>
        <p:blipFill rotWithShape="1">
          <a:blip r:embed="rId3">
            <a:alphaModFix/>
          </a:blip>
          <a:srcRect b="0" l="0" r="0" t="0"/>
          <a:stretch/>
        </p:blipFill>
        <p:spPr>
          <a:xfrm>
            <a:off x="-24075" y="3175"/>
            <a:ext cx="11325692" cy="1392225"/>
          </a:xfrm>
          <a:prstGeom prst="rect">
            <a:avLst/>
          </a:prstGeom>
          <a:noFill/>
          <a:ln>
            <a:noFill/>
          </a:ln>
        </p:spPr>
      </p:pic>
      <p:sp>
        <p:nvSpPr>
          <p:cNvPr id="175" name="Google Shape;175;p24"/>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ESL Student Support Events</a:t>
            </a:r>
            <a:r>
              <a:rPr b="1" lang="en-US" sz="4200">
                <a:solidFill>
                  <a:schemeClr val="lt1"/>
                </a:solidFill>
                <a:latin typeface="Libre Franklin"/>
                <a:ea typeface="Libre Franklin"/>
                <a:cs typeface="Libre Franklin"/>
                <a:sym typeface="Libre Franklin"/>
              </a:rPr>
              <a:t>	</a:t>
            </a:r>
            <a:endParaRPr sz="4200"/>
          </a:p>
        </p:txBody>
      </p:sp>
      <p:pic>
        <p:nvPicPr>
          <p:cNvPr id="176" name="Google Shape;176;p24"/>
          <p:cNvPicPr preferRelativeResize="0"/>
          <p:nvPr/>
        </p:nvPicPr>
        <p:blipFill rotWithShape="1">
          <a:blip r:embed="rId4">
            <a:alphaModFix/>
          </a:blip>
          <a:srcRect b="5953" l="0" r="0" t="0"/>
          <a:stretch/>
        </p:blipFill>
        <p:spPr>
          <a:xfrm>
            <a:off x="0" y="5465775"/>
            <a:ext cx="12191997" cy="1392225"/>
          </a:xfrm>
          <a:prstGeom prst="rect">
            <a:avLst/>
          </a:prstGeom>
          <a:noFill/>
          <a:ln>
            <a:noFill/>
          </a:ln>
        </p:spPr>
      </p:pic>
      <p:pic>
        <p:nvPicPr>
          <p:cNvPr id="177" name="Google Shape;177;p24"/>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178" name="Google Shape;178;p24"/>
          <p:cNvSpPr txBox="1"/>
          <p:nvPr/>
        </p:nvSpPr>
        <p:spPr>
          <a:xfrm>
            <a:off x="401050" y="1283375"/>
            <a:ext cx="11109300" cy="54909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Welcoming new and returning students at our off-site locations</a:t>
            </a:r>
            <a:endParaRPr sz="1700">
              <a:solidFill>
                <a:srgbClr val="333333"/>
              </a:solidFill>
              <a:highlight>
                <a:srgbClr val="FFFFFF"/>
              </a:highlight>
              <a:latin typeface="Open Sans"/>
              <a:ea typeface="Open Sans"/>
              <a:cs typeface="Open Sans"/>
              <a:sym typeface="Open Sans"/>
            </a:endParaRPr>
          </a:p>
          <a:p>
            <a:pPr indent="-336550" lvl="0" marL="4572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Promote Student Educational Plan (SEP) and Resources</a:t>
            </a:r>
            <a:endParaRPr sz="1700">
              <a:solidFill>
                <a:srgbClr val="333333"/>
              </a:solidFill>
              <a:highlight>
                <a:srgbClr val="FFFFFF"/>
              </a:highlight>
              <a:latin typeface="Open Sans"/>
              <a:ea typeface="Open Sans"/>
              <a:cs typeface="Open Sans"/>
              <a:sym typeface="Open Sans"/>
            </a:endParaRPr>
          </a:p>
          <a:p>
            <a:pPr indent="-336550" lvl="0" marL="4572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Technology Workshop </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Websmart, My.smccd.edu, and Canvas</a:t>
            </a:r>
            <a:endParaRPr sz="1700">
              <a:solidFill>
                <a:srgbClr val="333333"/>
              </a:solidFill>
              <a:highlight>
                <a:srgbClr val="FFFFFF"/>
              </a:highlight>
              <a:latin typeface="Open Sans"/>
              <a:ea typeface="Open Sans"/>
              <a:cs typeface="Open Sans"/>
              <a:sym typeface="Open Sans"/>
            </a:endParaRPr>
          </a:p>
          <a:p>
            <a:pPr indent="-336550" lvl="0" marL="4572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College Information and ID Event</a:t>
            </a:r>
            <a:endParaRPr sz="1700">
              <a:solidFill>
                <a:srgbClr val="333333"/>
              </a:solidFill>
              <a:highlight>
                <a:srgbClr val="FFFFFF"/>
              </a:highlight>
              <a:latin typeface="Open Sans"/>
              <a:ea typeface="Open Sans"/>
              <a:cs typeface="Open Sans"/>
              <a:sym typeface="Open Sans"/>
            </a:endParaRPr>
          </a:p>
          <a:p>
            <a:pPr indent="-336550" lvl="0" marL="4572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Annual ESL Department Recognition Ceremony</a:t>
            </a:r>
            <a:endParaRPr sz="1700">
              <a:solidFill>
                <a:srgbClr val="333333"/>
              </a:solidFill>
              <a:highlight>
                <a:srgbClr val="FFFFFF"/>
              </a:highlight>
              <a:latin typeface="Open Sans"/>
              <a:ea typeface="Open Sans"/>
              <a:cs typeface="Open Sans"/>
              <a:sym typeface="Open Sans"/>
            </a:endParaRPr>
          </a:p>
          <a:p>
            <a:pPr indent="-336550" lvl="0" marL="4572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Annual Careers and Majors Event</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STEM</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CWA</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RadTech</a:t>
            </a:r>
            <a:endParaRPr sz="1700">
              <a:solidFill>
                <a:srgbClr val="333333"/>
              </a:solidFill>
              <a:highlight>
                <a:srgbClr val="FFFFFF"/>
              </a:highlight>
              <a:latin typeface="Open Sans"/>
              <a:ea typeface="Open Sans"/>
              <a:cs typeface="Open Sans"/>
              <a:sym typeface="Open Sans"/>
            </a:endParaRPr>
          </a:p>
          <a:p>
            <a:pPr indent="-336550" lvl="0" marL="4572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Proactive Registration </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Registration</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Financial Aid</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JAMS</a:t>
            </a:r>
            <a:endParaRPr sz="1700">
              <a:solidFill>
                <a:srgbClr val="333333"/>
              </a:solidFill>
              <a:highlight>
                <a:srgbClr val="FFFFFF"/>
              </a:highlight>
              <a:latin typeface="Open Sans"/>
              <a:ea typeface="Open Sans"/>
              <a:cs typeface="Open Sans"/>
              <a:sym typeface="Open Sans"/>
            </a:endParaRPr>
          </a:p>
          <a:p>
            <a:pPr indent="-336550" lvl="1" marL="914400" rtl="0" algn="l">
              <a:lnSpc>
                <a:spcPct val="115000"/>
              </a:lnSpc>
              <a:spcBef>
                <a:spcPts val="0"/>
              </a:spcBef>
              <a:spcAft>
                <a:spcPts val="0"/>
              </a:spcAft>
              <a:buClr>
                <a:srgbClr val="333333"/>
              </a:buClr>
              <a:buSzPts val="1700"/>
              <a:buFont typeface="Open Sans"/>
              <a:buChar char="○"/>
            </a:pPr>
            <a:r>
              <a:rPr lang="en-US" sz="1700">
                <a:solidFill>
                  <a:srgbClr val="333333"/>
                </a:solidFill>
                <a:highlight>
                  <a:srgbClr val="FFFFFF"/>
                </a:highlight>
                <a:latin typeface="Open Sans"/>
                <a:ea typeface="Open Sans"/>
                <a:cs typeface="Open Sans"/>
                <a:sym typeface="Open Sans"/>
              </a:rPr>
              <a:t>Transition to campus (ACCEL)</a:t>
            </a:r>
            <a:endParaRPr sz="17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t/>
            </a:r>
            <a:endParaRPr sz="19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t/>
            </a:r>
            <a:endParaRPr sz="19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t/>
            </a:r>
            <a:endParaRPr sz="19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None/>
            </a:pPr>
            <a:r>
              <a:t/>
            </a:r>
            <a:endParaRPr b="1" sz="36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rPr lang="en-US" sz="1100" u="sng">
                <a:solidFill>
                  <a:schemeClr val="hlink"/>
                </a:solidFill>
                <a:hlinkClick r:id="rId6"/>
              </a:rPr>
              <a:t>https://canadacollege.edu/esl/cbet.php</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90000"/>
              </a:lnSpc>
              <a:spcBef>
                <a:spcPts val="800"/>
              </a:spcBef>
              <a:spcAft>
                <a:spcPts val="0"/>
              </a:spcAft>
              <a:buNone/>
            </a:pPr>
            <a:r>
              <a:t/>
            </a:r>
            <a:endParaRPr b="1" sz="4400">
              <a:solidFill>
                <a:srgbClr val="1C4587"/>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25"/>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184" name="Google Shape;184;p25"/>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1100"/>
              <a:buFont typeface="Arial"/>
              <a:buNone/>
            </a:pPr>
            <a:r>
              <a:rPr b="1" lang="en-US" sz="3600">
                <a:solidFill>
                  <a:schemeClr val="lt1"/>
                </a:solidFill>
                <a:latin typeface="Libre Franklin"/>
                <a:ea typeface="Libre Franklin"/>
                <a:cs typeface="Libre Franklin"/>
                <a:sym typeface="Libre Franklin"/>
              </a:rPr>
              <a:t> College Information and ID Event</a:t>
            </a:r>
            <a:endParaRPr sz="3600">
              <a:solidFill>
                <a:schemeClr val="dk1"/>
              </a:solidFill>
            </a:endParaRPr>
          </a:p>
        </p:txBody>
      </p:sp>
      <p:pic>
        <p:nvPicPr>
          <p:cNvPr id="185" name="Google Shape;185;p25"/>
          <p:cNvPicPr preferRelativeResize="0"/>
          <p:nvPr/>
        </p:nvPicPr>
        <p:blipFill rotWithShape="1">
          <a:blip r:embed="rId4">
            <a:alphaModFix/>
          </a:blip>
          <a:srcRect b="5953" l="0" r="0" t="0"/>
          <a:stretch/>
        </p:blipFill>
        <p:spPr>
          <a:xfrm>
            <a:off x="0" y="5052061"/>
            <a:ext cx="12191997" cy="1805939"/>
          </a:xfrm>
          <a:prstGeom prst="rect">
            <a:avLst/>
          </a:prstGeom>
          <a:noFill/>
          <a:ln>
            <a:noFill/>
          </a:ln>
        </p:spPr>
      </p:pic>
      <p:pic>
        <p:nvPicPr>
          <p:cNvPr id="186" name="Google Shape;186;p25"/>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187" name="Google Shape;187;p25"/>
          <p:cNvSpPr txBox="1"/>
          <p:nvPr/>
        </p:nvSpPr>
        <p:spPr>
          <a:xfrm>
            <a:off x="0" y="0"/>
            <a:ext cx="3000000" cy="11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Garamond"/>
              <a:ea typeface="Garamond"/>
              <a:cs typeface="Garamond"/>
              <a:sym typeface="Garamond"/>
            </a:endParaRPr>
          </a:p>
        </p:txBody>
      </p:sp>
      <p:pic>
        <p:nvPicPr>
          <p:cNvPr id="188" name="Google Shape;188;p25"/>
          <p:cNvPicPr preferRelativeResize="0"/>
          <p:nvPr/>
        </p:nvPicPr>
        <p:blipFill>
          <a:blip r:embed="rId6">
            <a:alphaModFix/>
          </a:blip>
          <a:stretch>
            <a:fillRect/>
          </a:stretch>
        </p:blipFill>
        <p:spPr>
          <a:xfrm>
            <a:off x="-24075" y="1596200"/>
            <a:ext cx="4022747" cy="3017060"/>
          </a:xfrm>
          <a:prstGeom prst="rect">
            <a:avLst/>
          </a:prstGeom>
          <a:noFill/>
          <a:ln>
            <a:noFill/>
          </a:ln>
        </p:spPr>
      </p:pic>
      <p:pic>
        <p:nvPicPr>
          <p:cNvPr id="189" name="Google Shape;189;p25"/>
          <p:cNvPicPr preferRelativeResize="0"/>
          <p:nvPr/>
        </p:nvPicPr>
        <p:blipFill>
          <a:blip r:embed="rId7">
            <a:alphaModFix/>
          </a:blip>
          <a:stretch>
            <a:fillRect/>
          </a:stretch>
        </p:blipFill>
        <p:spPr>
          <a:xfrm>
            <a:off x="4051075" y="1596200"/>
            <a:ext cx="4089851" cy="3017050"/>
          </a:xfrm>
          <a:prstGeom prst="rect">
            <a:avLst/>
          </a:prstGeom>
          <a:noFill/>
          <a:ln>
            <a:noFill/>
          </a:ln>
        </p:spPr>
      </p:pic>
      <p:pic>
        <p:nvPicPr>
          <p:cNvPr id="190" name="Google Shape;190;p25"/>
          <p:cNvPicPr preferRelativeResize="0"/>
          <p:nvPr/>
        </p:nvPicPr>
        <p:blipFill>
          <a:blip r:embed="rId8">
            <a:alphaModFix/>
          </a:blip>
          <a:stretch>
            <a:fillRect/>
          </a:stretch>
        </p:blipFill>
        <p:spPr>
          <a:xfrm>
            <a:off x="8193325" y="1596200"/>
            <a:ext cx="3998676" cy="2999007"/>
          </a:xfrm>
          <a:prstGeom prst="rect">
            <a:avLst/>
          </a:prstGeom>
          <a:noFill/>
          <a:ln>
            <a:noFill/>
          </a:ln>
        </p:spPr>
      </p:pic>
      <p:sp>
        <p:nvSpPr>
          <p:cNvPr id="191" name="Google Shape;191;p25"/>
          <p:cNvSpPr txBox="1"/>
          <p:nvPr/>
        </p:nvSpPr>
        <p:spPr>
          <a:xfrm>
            <a:off x="187550" y="4780550"/>
            <a:ext cx="11416500" cy="10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Sequoia Adult School, ESL 921 Morning Class                 </a:t>
            </a:r>
            <a:r>
              <a:rPr lang="en-US">
                <a:solidFill>
                  <a:schemeClr val="dk1"/>
                </a:solidFill>
                <a:latin typeface="Calibri"/>
                <a:ea typeface="Calibri"/>
                <a:cs typeface="Calibri"/>
                <a:sym typeface="Calibri"/>
              </a:rPr>
              <a:t>Sequoia Adult School, ESL 921 Evening Class				Job Train, ESL 800 Morning Class</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                          Spring 2019							Fall 2019								       Fall 2019</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US" sz="2400">
                <a:latin typeface="Garamond"/>
                <a:ea typeface="Garamond"/>
                <a:cs typeface="Garamond"/>
                <a:sym typeface="Garamond"/>
              </a:rPr>
              <a:t>                                 </a:t>
            </a:r>
            <a:endParaRPr b="1" sz="2400">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Google Shape;196;p26"/>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197" name="Google Shape;197;p26"/>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1100"/>
              <a:buFont typeface="Arial"/>
              <a:buNone/>
            </a:pPr>
            <a:r>
              <a:rPr b="1" lang="en-US" sz="3600">
                <a:solidFill>
                  <a:schemeClr val="lt1"/>
                </a:solidFill>
                <a:latin typeface="Libre Franklin"/>
                <a:ea typeface="Libre Franklin"/>
                <a:cs typeface="Libre Franklin"/>
                <a:sym typeface="Libre Franklin"/>
              </a:rPr>
              <a:t> Careers and Majors Event-Fall 2018</a:t>
            </a:r>
            <a:endParaRPr sz="3600">
              <a:solidFill>
                <a:schemeClr val="dk1"/>
              </a:solidFill>
            </a:endParaRPr>
          </a:p>
        </p:txBody>
      </p:sp>
      <p:pic>
        <p:nvPicPr>
          <p:cNvPr id="198" name="Google Shape;198;p26"/>
          <p:cNvPicPr preferRelativeResize="0"/>
          <p:nvPr/>
        </p:nvPicPr>
        <p:blipFill rotWithShape="1">
          <a:blip r:embed="rId4">
            <a:alphaModFix/>
          </a:blip>
          <a:srcRect b="5953" l="0" r="0" t="0"/>
          <a:stretch/>
        </p:blipFill>
        <p:spPr>
          <a:xfrm>
            <a:off x="0" y="5052061"/>
            <a:ext cx="12191997" cy="1805939"/>
          </a:xfrm>
          <a:prstGeom prst="rect">
            <a:avLst/>
          </a:prstGeom>
          <a:noFill/>
          <a:ln>
            <a:noFill/>
          </a:ln>
        </p:spPr>
      </p:pic>
      <p:pic>
        <p:nvPicPr>
          <p:cNvPr id="199" name="Google Shape;199;p26"/>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200" name="Google Shape;200;p26"/>
          <p:cNvSpPr txBox="1"/>
          <p:nvPr/>
        </p:nvSpPr>
        <p:spPr>
          <a:xfrm>
            <a:off x="0" y="0"/>
            <a:ext cx="3000000" cy="11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Garamond"/>
              <a:ea typeface="Garamond"/>
              <a:cs typeface="Garamond"/>
              <a:sym typeface="Garamond"/>
            </a:endParaRPr>
          </a:p>
        </p:txBody>
      </p:sp>
      <p:pic>
        <p:nvPicPr>
          <p:cNvPr id="201" name="Google Shape;201;p26"/>
          <p:cNvPicPr preferRelativeResize="0"/>
          <p:nvPr/>
        </p:nvPicPr>
        <p:blipFill>
          <a:blip r:embed="rId6">
            <a:alphaModFix/>
          </a:blip>
          <a:stretch>
            <a:fillRect/>
          </a:stretch>
        </p:blipFill>
        <p:spPr>
          <a:xfrm>
            <a:off x="3961650" y="2242152"/>
            <a:ext cx="3314700" cy="2690800"/>
          </a:xfrm>
          <a:prstGeom prst="rect">
            <a:avLst/>
          </a:prstGeom>
          <a:noFill/>
          <a:ln>
            <a:noFill/>
          </a:ln>
        </p:spPr>
      </p:pic>
      <p:pic>
        <p:nvPicPr>
          <p:cNvPr id="202" name="Google Shape;202;p26"/>
          <p:cNvPicPr preferRelativeResize="0"/>
          <p:nvPr/>
        </p:nvPicPr>
        <p:blipFill>
          <a:blip r:embed="rId7">
            <a:alphaModFix/>
          </a:blip>
          <a:stretch>
            <a:fillRect/>
          </a:stretch>
        </p:blipFill>
        <p:spPr>
          <a:xfrm>
            <a:off x="7581400" y="2153900"/>
            <a:ext cx="3800475" cy="2690800"/>
          </a:xfrm>
          <a:prstGeom prst="rect">
            <a:avLst/>
          </a:prstGeom>
          <a:noFill/>
          <a:ln>
            <a:noFill/>
          </a:ln>
        </p:spPr>
      </p:pic>
      <p:pic>
        <p:nvPicPr>
          <p:cNvPr id="203" name="Google Shape;203;p26"/>
          <p:cNvPicPr preferRelativeResize="0"/>
          <p:nvPr/>
        </p:nvPicPr>
        <p:blipFill>
          <a:blip r:embed="rId8">
            <a:alphaModFix/>
          </a:blip>
          <a:stretch>
            <a:fillRect/>
          </a:stretch>
        </p:blipFill>
        <p:spPr>
          <a:xfrm>
            <a:off x="160425" y="2194035"/>
            <a:ext cx="3448050" cy="269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27"/>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209" name="Google Shape;209;p27"/>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1100"/>
              <a:buFont typeface="Arial"/>
              <a:buNone/>
            </a:pPr>
            <a:r>
              <a:rPr b="1" lang="en-US" sz="3600">
                <a:solidFill>
                  <a:schemeClr val="lt1"/>
                </a:solidFill>
                <a:latin typeface="Libre Franklin"/>
                <a:ea typeface="Libre Franklin"/>
                <a:cs typeface="Libre Franklin"/>
                <a:sym typeface="Libre Franklin"/>
              </a:rPr>
              <a:t>             Proactive Registration</a:t>
            </a:r>
            <a:endParaRPr sz="3600">
              <a:solidFill>
                <a:schemeClr val="dk1"/>
              </a:solidFill>
            </a:endParaRPr>
          </a:p>
        </p:txBody>
      </p:sp>
      <p:pic>
        <p:nvPicPr>
          <p:cNvPr id="210" name="Google Shape;210;p27"/>
          <p:cNvPicPr preferRelativeResize="0"/>
          <p:nvPr/>
        </p:nvPicPr>
        <p:blipFill rotWithShape="1">
          <a:blip r:embed="rId4">
            <a:alphaModFix/>
          </a:blip>
          <a:srcRect b="5953" l="0" r="0" t="0"/>
          <a:stretch/>
        </p:blipFill>
        <p:spPr>
          <a:xfrm>
            <a:off x="-24075" y="5052061"/>
            <a:ext cx="12191997" cy="1805939"/>
          </a:xfrm>
          <a:prstGeom prst="rect">
            <a:avLst/>
          </a:prstGeom>
          <a:noFill/>
          <a:ln>
            <a:noFill/>
          </a:ln>
        </p:spPr>
      </p:pic>
      <p:pic>
        <p:nvPicPr>
          <p:cNvPr id="211" name="Google Shape;211;p27"/>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212" name="Google Shape;212;p27"/>
          <p:cNvSpPr txBox="1"/>
          <p:nvPr/>
        </p:nvSpPr>
        <p:spPr>
          <a:xfrm>
            <a:off x="0" y="0"/>
            <a:ext cx="3000000" cy="11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Garamond"/>
              <a:ea typeface="Garamond"/>
              <a:cs typeface="Garamond"/>
              <a:sym typeface="Garamond"/>
            </a:endParaRPr>
          </a:p>
        </p:txBody>
      </p:sp>
      <p:pic>
        <p:nvPicPr>
          <p:cNvPr id="213" name="Google Shape;213;p27"/>
          <p:cNvPicPr preferRelativeResize="0"/>
          <p:nvPr/>
        </p:nvPicPr>
        <p:blipFill>
          <a:blip r:embed="rId6">
            <a:alphaModFix/>
          </a:blip>
          <a:stretch>
            <a:fillRect/>
          </a:stretch>
        </p:blipFill>
        <p:spPr>
          <a:xfrm>
            <a:off x="802100" y="1712752"/>
            <a:ext cx="3761875" cy="3795750"/>
          </a:xfrm>
          <a:prstGeom prst="rect">
            <a:avLst/>
          </a:prstGeom>
          <a:noFill/>
          <a:ln>
            <a:noFill/>
          </a:ln>
        </p:spPr>
      </p:pic>
      <p:pic>
        <p:nvPicPr>
          <p:cNvPr id="214" name="Google Shape;214;p27"/>
          <p:cNvPicPr preferRelativeResize="0"/>
          <p:nvPr/>
        </p:nvPicPr>
        <p:blipFill>
          <a:blip r:embed="rId7">
            <a:alphaModFix/>
          </a:blip>
          <a:stretch>
            <a:fillRect/>
          </a:stretch>
        </p:blipFill>
        <p:spPr>
          <a:xfrm>
            <a:off x="4724400" y="1985475"/>
            <a:ext cx="6809876" cy="3123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74E13"/>
        </a:solidFill>
      </p:bgPr>
    </p:bg>
    <p:spTree>
      <p:nvGrpSpPr>
        <p:cNvPr id="219" name="Shape 219"/>
        <p:cNvGrpSpPr/>
        <p:nvPr/>
      </p:nvGrpSpPr>
      <p:grpSpPr>
        <a:xfrm>
          <a:off x="0" y="0"/>
          <a:ext cx="0" cy="0"/>
          <a:chOff x="0" y="0"/>
          <a:chExt cx="0" cy="0"/>
        </a:xfrm>
      </p:grpSpPr>
      <p:pic>
        <p:nvPicPr>
          <p:cNvPr id="220" name="Google Shape;220;p28"/>
          <p:cNvPicPr preferRelativeResize="0"/>
          <p:nvPr/>
        </p:nvPicPr>
        <p:blipFill>
          <a:blip r:embed="rId3">
            <a:alphaModFix/>
          </a:blip>
          <a:stretch>
            <a:fillRect/>
          </a:stretch>
        </p:blipFill>
        <p:spPr>
          <a:xfrm>
            <a:off x="2187162" y="415000"/>
            <a:ext cx="7817674" cy="602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Google Shape;225;p29"/>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226" name="Google Shape;226;p29"/>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1100"/>
              <a:buFont typeface="Arial"/>
              <a:buNone/>
            </a:pPr>
            <a:r>
              <a:rPr b="1" lang="en-US" sz="3600">
                <a:solidFill>
                  <a:schemeClr val="lt1"/>
                </a:solidFill>
                <a:latin typeface="Libre Franklin"/>
                <a:ea typeface="Libre Franklin"/>
                <a:cs typeface="Libre Franklin"/>
                <a:sym typeface="Libre Franklin"/>
              </a:rPr>
              <a:t>            Recognition Ceremony</a:t>
            </a:r>
            <a:endParaRPr sz="3600">
              <a:solidFill>
                <a:schemeClr val="dk1"/>
              </a:solidFill>
            </a:endParaRPr>
          </a:p>
        </p:txBody>
      </p:sp>
      <p:pic>
        <p:nvPicPr>
          <p:cNvPr id="227" name="Google Shape;227;p29"/>
          <p:cNvPicPr preferRelativeResize="0"/>
          <p:nvPr/>
        </p:nvPicPr>
        <p:blipFill rotWithShape="1">
          <a:blip r:embed="rId4">
            <a:alphaModFix/>
          </a:blip>
          <a:srcRect b="5953" l="0" r="0" t="0"/>
          <a:stretch/>
        </p:blipFill>
        <p:spPr>
          <a:xfrm>
            <a:off x="0" y="5052061"/>
            <a:ext cx="12191997" cy="1805939"/>
          </a:xfrm>
          <a:prstGeom prst="rect">
            <a:avLst/>
          </a:prstGeom>
          <a:noFill/>
          <a:ln>
            <a:noFill/>
          </a:ln>
        </p:spPr>
      </p:pic>
      <p:pic>
        <p:nvPicPr>
          <p:cNvPr id="228" name="Google Shape;228;p29"/>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229" name="Google Shape;229;p29"/>
          <p:cNvSpPr txBox="1"/>
          <p:nvPr/>
        </p:nvSpPr>
        <p:spPr>
          <a:xfrm>
            <a:off x="0" y="0"/>
            <a:ext cx="3000000" cy="11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Garamond"/>
              <a:ea typeface="Garamond"/>
              <a:cs typeface="Garamond"/>
              <a:sym typeface="Garamond"/>
            </a:endParaRPr>
          </a:p>
        </p:txBody>
      </p:sp>
      <p:pic>
        <p:nvPicPr>
          <p:cNvPr id="230" name="Google Shape;230;p29"/>
          <p:cNvPicPr preferRelativeResize="0"/>
          <p:nvPr/>
        </p:nvPicPr>
        <p:blipFill>
          <a:blip r:embed="rId6">
            <a:alphaModFix/>
          </a:blip>
          <a:stretch>
            <a:fillRect/>
          </a:stretch>
        </p:blipFill>
        <p:spPr>
          <a:xfrm>
            <a:off x="2590800" y="1787650"/>
            <a:ext cx="6050249" cy="2657725"/>
          </a:xfrm>
          <a:prstGeom prst="rect">
            <a:avLst/>
          </a:prstGeom>
          <a:noFill/>
          <a:ln>
            <a:noFill/>
          </a:ln>
        </p:spPr>
      </p:pic>
      <p:pic>
        <p:nvPicPr>
          <p:cNvPr id="231" name="Google Shape;231;p29"/>
          <p:cNvPicPr preferRelativeResize="0"/>
          <p:nvPr/>
        </p:nvPicPr>
        <p:blipFill>
          <a:blip r:embed="rId7">
            <a:alphaModFix/>
          </a:blip>
          <a:stretch>
            <a:fillRect/>
          </a:stretch>
        </p:blipFill>
        <p:spPr>
          <a:xfrm>
            <a:off x="8697200" y="1787650"/>
            <a:ext cx="2877175" cy="2657725"/>
          </a:xfrm>
          <a:prstGeom prst="rect">
            <a:avLst/>
          </a:prstGeom>
          <a:noFill/>
          <a:ln>
            <a:noFill/>
          </a:ln>
        </p:spPr>
      </p:pic>
      <p:pic>
        <p:nvPicPr>
          <p:cNvPr id="232" name="Google Shape;232;p29"/>
          <p:cNvPicPr preferRelativeResize="0"/>
          <p:nvPr/>
        </p:nvPicPr>
        <p:blipFill>
          <a:blip r:embed="rId8">
            <a:alphaModFix/>
          </a:blip>
          <a:stretch>
            <a:fillRect/>
          </a:stretch>
        </p:blipFill>
        <p:spPr>
          <a:xfrm>
            <a:off x="248650" y="1844850"/>
            <a:ext cx="2286001" cy="2600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30"/>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238" name="Google Shape;238;p30"/>
          <p:cNvSpPr txBox="1"/>
          <p:nvPr>
            <p:ph idx="1" type="body"/>
          </p:nvPr>
        </p:nvSpPr>
        <p:spPr>
          <a:xfrm>
            <a:off x="692250" y="1239750"/>
            <a:ext cx="10664100" cy="49296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Sequoia District Adult School/ACCEL Partners</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Redwood City Elementary School District/Community Schools</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Upward Scholars</a:t>
            </a:r>
            <a:endParaRPr sz="2300">
              <a:latin typeface="Arial"/>
              <a:ea typeface="Arial"/>
              <a:cs typeface="Arial"/>
              <a:sym typeface="Arial"/>
            </a:endParaRPr>
          </a:p>
          <a:p>
            <a:pPr indent="-374650" lvl="0" marL="457200" rtl="0" algn="l">
              <a:spcBef>
                <a:spcPts val="0"/>
              </a:spcBef>
              <a:spcAft>
                <a:spcPts val="0"/>
              </a:spcAft>
              <a:buSzPts val="2300"/>
              <a:buChar char="•"/>
            </a:pPr>
            <a:r>
              <a:rPr lang="en-US" sz="2300">
                <a:latin typeface="Arial"/>
                <a:ea typeface="Arial"/>
                <a:cs typeface="Arial"/>
                <a:sym typeface="Arial"/>
              </a:rPr>
              <a:t>Redwood City 2020/Socios for Success</a:t>
            </a:r>
            <a:endParaRPr sz="2300">
              <a:latin typeface="Arial"/>
              <a:ea typeface="Arial"/>
              <a:cs typeface="Arial"/>
              <a:sym typeface="Arial"/>
            </a:endParaRPr>
          </a:p>
          <a:p>
            <a:pPr indent="-374650" lvl="0" marL="457200" rtl="0" algn="l">
              <a:spcBef>
                <a:spcPts val="0"/>
              </a:spcBef>
              <a:spcAft>
                <a:spcPts val="0"/>
              </a:spcAft>
              <a:buSzPts val="2300"/>
              <a:buChar char="•"/>
            </a:pPr>
            <a:r>
              <a:rPr lang="en-US" sz="2300">
                <a:latin typeface="Arial"/>
                <a:ea typeface="Arial"/>
                <a:cs typeface="Arial"/>
                <a:sym typeface="Arial"/>
              </a:rPr>
              <a:t>Redwood City Library</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Puente de la Costa Sur</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Half Moon Bay Library</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Rosalie Rendu Center</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Nuestra Casa</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JobTrain</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Police Activities League (PAL)</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St. Francis Center</a:t>
            </a:r>
            <a:endParaRPr sz="2300">
              <a:latin typeface="Arial"/>
              <a:ea typeface="Arial"/>
              <a:cs typeface="Arial"/>
              <a:sym typeface="Arial"/>
            </a:endParaRPr>
          </a:p>
          <a:p>
            <a:pPr indent="-374650" lvl="0" marL="457200" rtl="0" algn="l">
              <a:spcBef>
                <a:spcPts val="0"/>
              </a:spcBef>
              <a:spcAft>
                <a:spcPts val="0"/>
              </a:spcAft>
              <a:buSzPts val="2300"/>
              <a:buChar char="•"/>
            </a:pPr>
            <a:r>
              <a:rPr lang="en-US" sz="2300">
                <a:latin typeface="Arial"/>
                <a:ea typeface="Arial"/>
                <a:cs typeface="Arial"/>
                <a:sym typeface="Arial"/>
              </a:rPr>
              <a:t>East Palo Alto Elementary School District</a:t>
            </a:r>
            <a:endParaRPr sz="2300">
              <a:latin typeface="Arial"/>
              <a:ea typeface="Arial"/>
              <a:cs typeface="Arial"/>
              <a:sym typeface="Arial"/>
            </a:endParaRPr>
          </a:p>
          <a:p>
            <a:pPr indent="-374650" lvl="0" marL="457200" rtl="0" algn="l">
              <a:lnSpc>
                <a:spcPct val="90000"/>
              </a:lnSpc>
              <a:spcBef>
                <a:spcPts val="0"/>
              </a:spcBef>
              <a:spcAft>
                <a:spcPts val="0"/>
              </a:spcAft>
              <a:buSzPts val="2300"/>
              <a:buFont typeface="Arial"/>
              <a:buChar char="•"/>
            </a:pPr>
            <a:r>
              <a:rPr lang="en-US" sz="2300">
                <a:latin typeface="Arial"/>
                <a:ea typeface="Arial"/>
                <a:cs typeface="Arial"/>
                <a:sym typeface="Arial"/>
              </a:rPr>
              <a:t>Boys and Girls Club East Palo Alto</a:t>
            </a:r>
            <a:endParaRPr sz="2300">
              <a:latin typeface="Arial"/>
              <a:ea typeface="Arial"/>
              <a:cs typeface="Arial"/>
              <a:sym typeface="Arial"/>
            </a:endParaRPr>
          </a:p>
          <a:p>
            <a:pPr indent="0" lvl="0" marL="0" rtl="0" algn="l">
              <a:lnSpc>
                <a:spcPct val="90000"/>
              </a:lnSpc>
              <a:spcBef>
                <a:spcPts val="0"/>
              </a:spcBef>
              <a:spcAft>
                <a:spcPts val="0"/>
              </a:spcAft>
              <a:buNone/>
            </a:pPr>
            <a:r>
              <a:t/>
            </a:r>
            <a:endParaRPr sz="2300">
              <a:latin typeface="Arial"/>
              <a:ea typeface="Arial"/>
              <a:cs typeface="Arial"/>
              <a:sym typeface="Arial"/>
            </a:endParaRPr>
          </a:p>
          <a:p>
            <a:pPr indent="-50800" lvl="0" marL="228600" rtl="0" algn="l">
              <a:lnSpc>
                <a:spcPct val="90000"/>
              </a:lnSpc>
              <a:spcBef>
                <a:spcPts val="0"/>
              </a:spcBef>
              <a:spcAft>
                <a:spcPts val="0"/>
              </a:spcAft>
              <a:buClr>
                <a:schemeClr val="dk1"/>
              </a:buClr>
              <a:buSzPts val="2800"/>
              <a:buNone/>
            </a:pPr>
            <a:r>
              <a:t/>
            </a:r>
            <a:endParaRPr>
              <a:latin typeface="Garamond"/>
              <a:ea typeface="Garamond"/>
              <a:cs typeface="Garamond"/>
              <a:sym typeface="Garamond"/>
            </a:endParaRPr>
          </a:p>
        </p:txBody>
      </p:sp>
      <p:sp>
        <p:nvSpPr>
          <p:cNvPr id="239" name="Google Shape;239;p30"/>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3000">
                <a:solidFill>
                  <a:schemeClr val="lt1"/>
                </a:solidFill>
                <a:latin typeface="Libre Franklin"/>
                <a:ea typeface="Libre Franklin"/>
                <a:cs typeface="Libre Franklin"/>
                <a:sym typeface="Libre Franklin"/>
              </a:rPr>
              <a:t>Community Partners</a:t>
            </a:r>
            <a:endParaRPr sz="3000"/>
          </a:p>
        </p:txBody>
      </p:sp>
      <p:pic>
        <p:nvPicPr>
          <p:cNvPr id="240" name="Google Shape;240;p30"/>
          <p:cNvPicPr preferRelativeResize="0"/>
          <p:nvPr/>
        </p:nvPicPr>
        <p:blipFill rotWithShape="1">
          <a:blip r:embed="rId4">
            <a:alphaModFix/>
          </a:blip>
          <a:srcRect b="5953" l="0" r="0" t="0"/>
          <a:stretch/>
        </p:blipFill>
        <p:spPr>
          <a:xfrm>
            <a:off x="0" y="5052061"/>
            <a:ext cx="12191997" cy="1805939"/>
          </a:xfrm>
          <a:prstGeom prst="rect">
            <a:avLst/>
          </a:prstGeom>
          <a:noFill/>
          <a:ln>
            <a:noFill/>
          </a:ln>
        </p:spPr>
      </p:pic>
      <p:pic>
        <p:nvPicPr>
          <p:cNvPr id="241" name="Google Shape;241;p30"/>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31"/>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247" name="Google Shape;247;p31"/>
          <p:cNvSpPr txBox="1"/>
          <p:nvPr>
            <p:ph idx="1" type="body"/>
          </p:nvPr>
        </p:nvSpPr>
        <p:spPr>
          <a:xfrm>
            <a:off x="692250" y="1239750"/>
            <a:ext cx="6744600" cy="40443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t/>
            </a:r>
            <a:endParaRPr sz="2300">
              <a:latin typeface="Arial"/>
              <a:ea typeface="Arial"/>
              <a:cs typeface="Arial"/>
              <a:sym typeface="Arial"/>
            </a:endParaRPr>
          </a:p>
          <a:p>
            <a:pPr indent="0" lvl="0" marL="0" rtl="0" algn="l">
              <a:lnSpc>
                <a:spcPct val="150000"/>
              </a:lnSpc>
              <a:spcBef>
                <a:spcPts val="0"/>
              </a:spcBef>
              <a:spcAft>
                <a:spcPts val="0"/>
              </a:spcAft>
              <a:buNone/>
            </a:pPr>
            <a:r>
              <a:t/>
            </a:r>
            <a:endParaRPr sz="2300">
              <a:latin typeface="Arial"/>
              <a:ea typeface="Arial"/>
              <a:cs typeface="Arial"/>
              <a:sym typeface="Arial"/>
            </a:endParaRPr>
          </a:p>
          <a:p>
            <a:pPr indent="-374650" lvl="0" marL="457200" rtl="0" algn="l">
              <a:lnSpc>
                <a:spcPct val="150000"/>
              </a:lnSpc>
              <a:spcBef>
                <a:spcPts val="0"/>
              </a:spcBef>
              <a:spcAft>
                <a:spcPts val="0"/>
              </a:spcAft>
              <a:buSzPts val="2300"/>
              <a:buFont typeface="Arial"/>
              <a:buChar char="•"/>
            </a:pPr>
            <a:r>
              <a:rPr lang="en-US" sz="2300">
                <a:latin typeface="Arial"/>
                <a:ea typeface="Arial"/>
                <a:cs typeface="Arial"/>
                <a:sym typeface="Arial"/>
              </a:rPr>
              <a:t>Redwood City Charters Schools</a:t>
            </a:r>
            <a:endParaRPr sz="2300">
              <a:latin typeface="Arial"/>
              <a:ea typeface="Arial"/>
              <a:cs typeface="Arial"/>
              <a:sym typeface="Arial"/>
            </a:endParaRPr>
          </a:p>
          <a:p>
            <a:pPr indent="-374650" lvl="0" marL="457200" rtl="0" algn="l">
              <a:lnSpc>
                <a:spcPct val="150000"/>
              </a:lnSpc>
              <a:spcBef>
                <a:spcPts val="0"/>
              </a:spcBef>
              <a:spcAft>
                <a:spcPts val="0"/>
              </a:spcAft>
              <a:buSzPts val="2300"/>
              <a:buFont typeface="Arial"/>
              <a:buChar char="•"/>
            </a:pPr>
            <a:r>
              <a:rPr lang="en-US" sz="2300">
                <a:latin typeface="Arial"/>
                <a:ea typeface="Arial"/>
                <a:cs typeface="Arial"/>
                <a:sym typeface="Arial"/>
              </a:rPr>
              <a:t>Woodland Community Center in East Palo Alto</a:t>
            </a:r>
            <a:endParaRPr sz="2300">
              <a:latin typeface="Arial"/>
              <a:ea typeface="Arial"/>
              <a:cs typeface="Arial"/>
              <a:sym typeface="Arial"/>
            </a:endParaRPr>
          </a:p>
          <a:p>
            <a:pPr indent="-374650" lvl="0" marL="457200" rtl="0" algn="l">
              <a:lnSpc>
                <a:spcPct val="150000"/>
              </a:lnSpc>
              <a:spcBef>
                <a:spcPts val="0"/>
              </a:spcBef>
              <a:spcAft>
                <a:spcPts val="0"/>
              </a:spcAft>
              <a:buSzPts val="2300"/>
              <a:buFont typeface="Arial"/>
              <a:buChar char="•"/>
            </a:pPr>
            <a:r>
              <a:rPr lang="en-US" sz="2300">
                <a:latin typeface="Arial"/>
                <a:ea typeface="Arial"/>
                <a:cs typeface="Arial"/>
                <a:sym typeface="Arial"/>
              </a:rPr>
              <a:t>Oxford Day Academy (ODA) in East Palo Alto</a:t>
            </a:r>
            <a:endParaRPr sz="2300">
              <a:latin typeface="Arial"/>
              <a:ea typeface="Arial"/>
              <a:cs typeface="Arial"/>
              <a:sym typeface="Arial"/>
            </a:endParaRPr>
          </a:p>
          <a:p>
            <a:pPr indent="-374650" lvl="0" marL="457200" rtl="0" algn="l">
              <a:lnSpc>
                <a:spcPct val="150000"/>
              </a:lnSpc>
              <a:spcBef>
                <a:spcPts val="0"/>
              </a:spcBef>
              <a:spcAft>
                <a:spcPts val="0"/>
              </a:spcAft>
              <a:buSzPts val="2300"/>
              <a:buFont typeface="Arial"/>
              <a:buChar char="•"/>
            </a:pPr>
            <a:r>
              <a:rPr lang="en-US" sz="2300">
                <a:latin typeface="Arial"/>
                <a:ea typeface="Arial"/>
                <a:cs typeface="Arial"/>
                <a:sym typeface="Arial"/>
              </a:rPr>
              <a:t>San Mateo Adult School</a:t>
            </a:r>
            <a:endParaRPr sz="2300">
              <a:latin typeface="Arial"/>
              <a:ea typeface="Arial"/>
              <a:cs typeface="Arial"/>
              <a:sym typeface="Arial"/>
            </a:endParaRPr>
          </a:p>
          <a:p>
            <a:pPr indent="-374650" lvl="0" marL="457200" rtl="0" algn="l">
              <a:lnSpc>
                <a:spcPct val="150000"/>
              </a:lnSpc>
              <a:spcBef>
                <a:spcPts val="0"/>
              </a:spcBef>
              <a:spcAft>
                <a:spcPts val="0"/>
              </a:spcAft>
              <a:buSzPts val="2300"/>
              <a:buFont typeface="Arial"/>
              <a:buChar char="•"/>
            </a:pPr>
            <a:r>
              <a:rPr lang="en-US" sz="2300">
                <a:latin typeface="Arial"/>
                <a:ea typeface="Arial"/>
                <a:cs typeface="Arial"/>
                <a:sym typeface="Arial"/>
              </a:rPr>
              <a:t>La Costa Adult School, Half Moon Bay</a:t>
            </a:r>
            <a:endParaRPr sz="2300">
              <a:latin typeface="Arial"/>
              <a:ea typeface="Arial"/>
              <a:cs typeface="Arial"/>
              <a:sym typeface="Arial"/>
            </a:endParaRPr>
          </a:p>
          <a:p>
            <a:pPr indent="0" lvl="0" marL="457200" rtl="0" algn="l">
              <a:lnSpc>
                <a:spcPct val="150000"/>
              </a:lnSpc>
              <a:spcBef>
                <a:spcPts val="0"/>
              </a:spcBef>
              <a:spcAft>
                <a:spcPts val="0"/>
              </a:spcAft>
              <a:buNone/>
            </a:pPr>
            <a:r>
              <a:t/>
            </a:r>
            <a:endParaRPr sz="2300">
              <a:latin typeface="Arial"/>
              <a:ea typeface="Arial"/>
              <a:cs typeface="Arial"/>
              <a:sym typeface="Arial"/>
            </a:endParaRPr>
          </a:p>
          <a:p>
            <a:pPr indent="0" lvl="0" marL="457200" rtl="0" algn="l">
              <a:spcBef>
                <a:spcPts val="0"/>
              </a:spcBef>
              <a:spcAft>
                <a:spcPts val="0"/>
              </a:spcAft>
              <a:buNone/>
            </a:pPr>
            <a:r>
              <a:t/>
            </a:r>
            <a:endParaRPr sz="2300">
              <a:latin typeface="Arial"/>
              <a:ea typeface="Arial"/>
              <a:cs typeface="Arial"/>
              <a:sym typeface="Arial"/>
            </a:endParaRPr>
          </a:p>
          <a:p>
            <a:pPr indent="0" lvl="0" marL="0" rtl="0" algn="l">
              <a:lnSpc>
                <a:spcPct val="90000"/>
              </a:lnSpc>
              <a:spcBef>
                <a:spcPts val="0"/>
              </a:spcBef>
              <a:spcAft>
                <a:spcPts val="0"/>
              </a:spcAft>
              <a:buNone/>
            </a:pPr>
            <a:r>
              <a:t/>
            </a:r>
            <a:endParaRPr sz="2300">
              <a:latin typeface="Arial"/>
              <a:ea typeface="Arial"/>
              <a:cs typeface="Arial"/>
              <a:sym typeface="Arial"/>
            </a:endParaRPr>
          </a:p>
          <a:p>
            <a:pPr indent="-50800" lvl="0" marL="228600" rtl="0" algn="l">
              <a:lnSpc>
                <a:spcPct val="90000"/>
              </a:lnSpc>
              <a:spcBef>
                <a:spcPts val="0"/>
              </a:spcBef>
              <a:spcAft>
                <a:spcPts val="0"/>
              </a:spcAft>
              <a:buClr>
                <a:schemeClr val="dk1"/>
              </a:buClr>
              <a:buSzPts val="2800"/>
              <a:buNone/>
            </a:pPr>
            <a:r>
              <a:t/>
            </a:r>
            <a:endParaRPr>
              <a:latin typeface="Garamond"/>
              <a:ea typeface="Garamond"/>
              <a:cs typeface="Garamond"/>
              <a:sym typeface="Garamond"/>
            </a:endParaRPr>
          </a:p>
        </p:txBody>
      </p:sp>
      <p:sp>
        <p:nvSpPr>
          <p:cNvPr id="248" name="Google Shape;248;p31"/>
          <p:cNvSpPr txBox="1"/>
          <p:nvPr/>
        </p:nvSpPr>
        <p:spPr>
          <a:xfrm>
            <a:off x="558211" y="-85952"/>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3000">
                <a:solidFill>
                  <a:schemeClr val="lt1"/>
                </a:solidFill>
                <a:latin typeface="Libre Franklin"/>
                <a:ea typeface="Libre Franklin"/>
                <a:cs typeface="Libre Franklin"/>
                <a:sym typeface="Libre Franklin"/>
              </a:rPr>
              <a:t>Potential </a:t>
            </a:r>
            <a:r>
              <a:rPr b="1" lang="en-US" sz="3000">
                <a:solidFill>
                  <a:schemeClr val="lt1"/>
                </a:solidFill>
                <a:latin typeface="Libre Franklin"/>
                <a:ea typeface="Libre Franklin"/>
                <a:cs typeface="Libre Franklin"/>
                <a:sym typeface="Libre Franklin"/>
              </a:rPr>
              <a:t>Community Partners</a:t>
            </a:r>
            <a:endParaRPr sz="3000"/>
          </a:p>
        </p:txBody>
      </p:sp>
      <p:pic>
        <p:nvPicPr>
          <p:cNvPr id="249" name="Google Shape;249;p31"/>
          <p:cNvPicPr preferRelativeResize="0"/>
          <p:nvPr/>
        </p:nvPicPr>
        <p:blipFill rotWithShape="1">
          <a:blip r:embed="rId4">
            <a:alphaModFix/>
          </a:blip>
          <a:srcRect b="5953" l="0" r="0" t="0"/>
          <a:stretch/>
        </p:blipFill>
        <p:spPr>
          <a:xfrm>
            <a:off x="0" y="4844725"/>
            <a:ext cx="12191997" cy="2013275"/>
          </a:xfrm>
          <a:prstGeom prst="rect">
            <a:avLst/>
          </a:prstGeom>
          <a:noFill/>
          <a:ln>
            <a:noFill/>
          </a:ln>
        </p:spPr>
      </p:pic>
      <p:pic>
        <p:nvPicPr>
          <p:cNvPr id="250" name="Google Shape;250;p31"/>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74E13"/>
        </a:solidFill>
      </p:bgPr>
    </p:bg>
    <p:spTree>
      <p:nvGrpSpPr>
        <p:cNvPr id="97" name="Shape 97"/>
        <p:cNvGrpSpPr/>
        <p:nvPr/>
      </p:nvGrpSpPr>
      <p:grpSpPr>
        <a:xfrm>
          <a:off x="0" y="0"/>
          <a:ext cx="0" cy="0"/>
          <a:chOff x="0" y="0"/>
          <a:chExt cx="0" cy="0"/>
        </a:xfrm>
      </p:grpSpPr>
      <p:pic>
        <p:nvPicPr>
          <p:cNvPr id="98" name="Google Shape;98;p14"/>
          <p:cNvPicPr preferRelativeResize="0"/>
          <p:nvPr/>
        </p:nvPicPr>
        <p:blipFill>
          <a:blip r:embed="rId3">
            <a:alphaModFix/>
          </a:blip>
          <a:stretch>
            <a:fillRect/>
          </a:stretch>
        </p:blipFill>
        <p:spPr>
          <a:xfrm>
            <a:off x="2187162" y="415000"/>
            <a:ext cx="7817674" cy="6028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id="255" name="Google Shape;255;p32"/>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pic>
        <p:nvPicPr>
          <p:cNvPr id="256" name="Google Shape;256;p32"/>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sp>
        <p:nvSpPr>
          <p:cNvPr id="257" name="Google Shape;257;p32"/>
          <p:cNvSpPr txBox="1"/>
          <p:nvPr/>
        </p:nvSpPr>
        <p:spPr>
          <a:xfrm>
            <a:off x="3948550" y="251575"/>
            <a:ext cx="3000000" cy="803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200">
                <a:solidFill>
                  <a:schemeClr val="lt1"/>
                </a:solidFill>
                <a:latin typeface="Libre Franklin"/>
                <a:ea typeface="Libre Franklin"/>
                <a:cs typeface="Libre Franklin"/>
                <a:sym typeface="Libre Franklin"/>
              </a:rPr>
              <a:t>ACCEL </a:t>
            </a:r>
            <a:endParaRPr/>
          </a:p>
        </p:txBody>
      </p:sp>
      <p:graphicFrame>
        <p:nvGraphicFramePr>
          <p:cNvPr id="258" name="Google Shape;258;p32"/>
          <p:cNvGraphicFramePr/>
          <p:nvPr/>
        </p:nvGraphicFramePr>
        <p:xfrm>
          <a:off x="449175" y="2296188"/>
          <a:ext cx="3000000" cy="3000000"/>
        </p:xfrm>
        <a:graphic>
          <a:graphicData uri="http://schemas.openxmlformats.org/drawingml/2006/table">
            <a:tbl>
              <a:tblPr>
                <a:noFill/>
                <a:tableStyleId>{C2C901E3-3C83-48A3-8ECD-D651AB7CFD4C}</a:tableStyleId>
              </a:tblPr>
              <a:tblGrid>
                <a:gridCol w="1657150"/>
                <a:gridCol w="2863900"/>
                <a:gridCol w="2936750"/>
                <a:gridCol w="3040225"/>
              </a:tblGrid>
              <a:tr h="1236000">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 </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0"/>
                        </a:spcBef>
                        <a:spcAft>
                          <a:spcPts val="0"/>
                        </a:spcAft>
                        <a:buNone/>
                      </a:pPr>
                      <a:r>
                        <a:rPr b="1" lang="en-US" sz="1800">
                          <a:latin typeface="Calibri"/>
                          <a:ea typeface="Calibri"/>
                          <a:cs typeface="Calibri"/>
                          <a:sym typeface="Calibri"/>
                        </a:rPr>
                        <a:t>Number of students who successfully passed </a:t>
                      </a:r>
                      <a:endParaRPr b="1" sz="1800">
                        <a:latin typeface="Calibri"/>
                        <a:ea typeface="Calibri"/>
                        <a:cs typeface="Calibri"/>
                        <a:sym typeface="Calibri"/>
                      </a:endParaRPr>
                    </a:p>
                    <a:p>
                      <a:pPr indent="0" lvl="0" marL="0" rtl="0" algn="ctr">
                        <a:lnSpc>
                          <a:spcPct val="115000"/>
                        </a:lnSpc>
                        <a:spcBef>
                          <a:spcPts val="0"/>
                        </a:spcBef>
                        <a:spcAft>
                          <a:spcPts val="0"/>
                        </a:spcAft>
                        <a:buNone/>
                      </a:pPr>
                      <a:r>
                        <a:rPr b="1" lang="en-US" sz="1800">
                          <a:latin typeface="Calibri"/>
                          <a:ea typeface="Calibri"/>
                          <a:cs typeface="Calibri"/>
                          <a:sym typeface="Calibri"/>
                        </a:rPr>
                        <a:t>ESL 800, 911, 921 or 830</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00000"/>
                        </a:lnSpc>
                        <a:spcBef>
                          <a:spcPts val="0"/>
                        </a:spcBef>
                        <a:spcAft>
                          <a:spcPts val="0"/>
                        </a:spcAft>
                        <a:buNone/>
                      </a:pPr>
                      <a:r>
                        <a:rPr b="1" lang="en-US" sz="1800">
                          <a:latin typeface="Calibri"/>
                          <a:ea typeface="Calibri"/>
                          <a:cs typeface="Calibri"/>
                          <a:sym typeface="Calibri"/>
                        </a:rPr>
                        <a:t>Number of students who subsequently took an </a:t>
                      </a:r>
                      <a:endParaRPr b="1" sz="1800">
                        <a:latin typeface="Calibri"/>
                        <a:ea typeface="Calibri"/>
                        <a:cs typeface="Calibri"/>
                        <a:sym typeface="Calibri"/>
                      </a:endParaRPr>
                    </a:p>
                    <a:p>
                      <a:pPr indent="0" lvl="0" marL="0" rtl="0" algn="ctr">
                        <a:lnSpc>
                          <a:spcPct val="100000"/>
                        </a:lnSpc>
                        <a:spcBef>
                          <a:spcPts val="0"/>
                        </a:spcBef>
                        <a:spcAft>
                          <a:spcPts val="0"/>
                        </a:spcAft>
                        <a:buNone/>
                      </a:pPr>
                      <a:r>
                        <a:rPr b="1" lang="en-US" sz="1800">
                          <a:latin typeface="Calibri"/>
                          <a:ea typeface="Calibri"/>
                          <a:cs typeface="Calibri"/>
                          <a:sym typeface="Calibri"/>
                        </a:rPr>
                        <a:t>ESL class excluding </a:t>
                      </a:r>
                      <a:endParaRPr b="1" sz="1800">
                        <a:latin typeface="Calibri"/>
                        <a:ea typeface="Calibri"/>
                        <a:cs typeface="Calibri"/>
                        <a:sym typeface="Calibri"/>
                      </a:endParaRPr>
                    </a:p>
                    <a:p>
                      <a:pPr indent="0" lvl="0" marL="0" rtl="0" algn="ctr">
                        <a:lnSpc>
                          <a:spcPct val="100000"/>
                        </a:lnSpc>
                        <a:spcBef>
                          <a:spcPts val="0"/>
                        </a:spcBef>
                        <a:spcAft>
                          <a:spcPts val="0"/>
                        </a:spcAft>
                        <a:buNone/>
                      </a:pPr>
                      <a:r>
                        <a:rPr b="1" lang="en-US" sz="1800">
                          <a:latin typeface="Calibri"/>
                          <a:ea typeface="Calibri"/>
                          <a:cs typeface="Calibri"/>
                          <a:sym typeface="Calibri"/>
                        </a:rPr>
                        <a:t>ESL 800, 911, 921 or 830</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0"/>
                        </a:spcBef>
                        <a:spcAft>
                          <a:spcPts val="0"/>
                        </a:spcAft>
                        <a:buNone/>
                      </a:pPr>
                      <a:r>
                        <a:rPr b="1" lang="en-US" sz="1800">
                          <a:latin typeface="Calibri"/>
                          <a:ea typeface="Calibri"/>
                          <a:cs typeface="Calibri"/>
                          <a:sym typeface="Calibri"/>
                        </a:rPr>
                        <a:t>Percentage of students who subsequently took an </a:t>
                      </a:r>
                      <a:endParaRPr b="1" sz="1800">
                        <a:latin typeface="Calibri"/>
                        <a:ea typeface="Calibri"/>
                        <a:cs typeface="Calibri"/>
                        <a:sym typeface="Calibri"/>
                      </a:endParaRPr>
                    </a:p>
                    <a:p>
                      <a:pPr indent="0" lvl="0" marL="0" rtl="0" algn="ctr">
                        <a:lnSpc>
                          <a:spcPct val="115000"/>
                        </a:lnSpc>
                        <a:spcBef>
                          <a:spcPts val="0"/>
                        </a:spcBef>
                        <a:spcAft>
                          <a:spcPts val="0"/>
                        </a:spcAft>
                        <a:buNone/>
                      </a:pPr>
                      <a:r>
                        <a:rPr b="1" lang="en-US" sz="1800">
                          <a:latin typeface="Calibri"/>
                          <a:ea typeface="Calibri"/>
                          <a:cs typeface="Calibri"/>
                          <a:sym typeface="Calibri"/>
                        </a:rPr>
                        <a:t>ESL class excluding </a:t>
                      </a:r>
                      <a:endParaRPr b="1" sz="1800">
                        <a:latin typeface="Calibri"/>
                        <a:ea typeface="Calibri"/>
                        <a:cs typeface="Calibri"/>
                        <a:sym typeface="Calibri"/>
                      </a:endParaRPr>
                    </a:p>
                    <a:p>
                      <a:pPr indent="0" lvl="0" marL="0" rtl="0" algn="ctr">
                        <a:lnSpc>
                          <a:spcPct val="115000"/>
                        </a:lnSpc>
                        <a:spcBef>
                          <a:spcPts val="0"/>
                        </a:spcBef>
                        <a:spcAft>
                          <a:spcPts val="0"/>
                        </a:spcAft>
                        <a:buNone/>
                      </a:pPr>
                      <a:r>
                        <a:rPr b="1" lang="en-US" sz="1800">
                          <a:latin typeface="Calibri"/>
                          <a:ea typeface="Calibri"/>
                          <a:cs typeface="Calibri"/>
                          <a:sym typeface="Calibri"/>
                        </a:rPr>
                        <a:t>ESL 800, 911, 921 or 830</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r>
              <a:tr h="738525">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Fall 2015</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85</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72</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85%</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r>
              <a:tr h="738525">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Fall 2016</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89</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75</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89%</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r>
              <a:tr h="738525">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Fall 2017</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88</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76</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c>
                  <a:txBody>
                    <a:bodyPr/>
                    <a:lstStyle/>
                    <a:p>
                      <a:pPr indent="0" lvl="0" marL="0" rtl="0" algn="ctr">
                        <a:lnSpc>
                          <a:spcPct val="115000"/>
                        </a:lnSpc>
                        <a:spcBef>
                          <a:spcPts val="1200"/>
                        </a:spcBef>
                        <a:spcAft>
                          <a:spcPts val="1200"/>
                        </a:spcAft>
                        <a:buNone/>
                      </a:pPr>
                      <a:r>
                        <a:rPr b="1" lang="en-US" sz="1800">
                          <a:latin typeface="Calibri"/>
                          <a:ea typeface="Calibri"/>
                          <a:cs typeface="Calibri"/>
                          <a:sym typeface="Calibri"/>
                        </a:rPr>
                        <a:t>94%</a:t>
                      </a:r>
                      <a:endParaRPr b="1" sz="1800">
                        <a:latin typeface="Calibri"/>
                        <a:ea typeface="Calibri"/>
                        <a:cs typeface="Calibri"/>
                        <a:sym typeface="Calibri"/>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C9DAF8"/>
                    </a:solidFill>
                  </a:tcPr>
                </a:tc>
              </a:tr>
            </a:tbl>
          </a:graphicData>
        </a:graphic>
      </p:graphicFrame>
      <p:sp>
        <p:nvSpPr>
          <p:cNvPr id="259" name="Google Shape;259;p32"/>
          <p:cNvSpPr txBox="1"/>
          <p:nvPr/>
        </p:nvSpPr>
        <p:spPr>
          <a:xfrm>
            <a:off x="449225" y="1483750"/>
            <a:ext cx="10497900" cy="620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None/>
            </a:pPr>
            <a:r>
              <a:rPr b="1" lang="en-US" sz="2400">
                <a:latin typeface="Calibri"/>
                <a:ea typeface="Calibri"/>
                <a:cs typeface="Calibri"/>
                <a:sym typeface="Calibri"/>
              </a:rPr>
              <a:t> </a:t>
            </a:r>
            <a:endParaRPr b="1" sz="2400">
              <a:latin typeface="Calibri"/>
              <a:ea typeface="Calibri"/>
              <a:cs typeface="Calibri"/>
              <a:sym typeface="Calibri"/>
            </a:endParaRPr>
          </a:p>
          <a:p>
            <a:pPr indent="0" lvl="0" marL="0" rtl="0" algn="ctr">
              <a:lnSpc>
                <a:spcPct val="115000"/>
              </a:lnSpc>
              <a:spcBef>
                <a:spcPts val="1200"/>
              </a:spcBef>
              <a:spcAft>
                <a:spcPts val="0"/>
              </a:spcAft>
              <a:buNone/>
            </a:pPr>
            <a:r>
              <a:rPr b="1" lang="en-US" sz="2400">
                <a:latin typeface="Calibri"/>
                <a:ea typeface="Calibri"/>
                <a:cs typeface="Calibri"/>
                <a:sym typeface="Calibri"/>
              </a:rPr>
              <a:t>Off Campus ESL Students Transition to Campus ESL classes</a:t>
            </a:r>
            <a:endParaRPr b="1" sz="2400">
              <a:latin typeface="Calibri"/>
              <a:ea typeface="Calibri"/>
              <a:cs typeface="Calibri"/>
              <a:sym typeface="Calibri"/>
            </a:endParaRPr>
          </a:p>
          <a:p>
            <a:pPr indent="0" lvl="0" marL="0" rtl="0" algn="ctr">
              <a:lnSpc>
                <a:spcPct val="115000"/>
              </a:lnSpc>
              <a:spcBef>
                <a:spcPts val="1200"/>
              </a:spcBef>
              <a:spcAft>
                <a:spcPts val="1200"/>
              </a:spcAft>
              <a:buNone/>
            </a:pPr>
            <a:r>
              <a:rPr lang="en-US" sz="1100">
                <a:solidFill>
                  <a:srgbClr val="1F497D"/>
                </a:solidFill>
                <a:latin typeface="Calibri"/>
                <a:ea typeface="Calibri"/>
                <a:cs typeface="Calibri"/>
                <a:sym typeface="Calibri"/>
              </a:rPr>
              <a:t> </a:t>
            </a:r>
            <a:endParaRPr sz="1100">
              <a:solidFill>
                <a:srgbClr val="1F497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p33"/>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265" name="Google Shape;265;p33"/>
          <p:cNvSpPr txBox="1"/>
          <p:nvPr>
            <p:ph idx="1" type="body"/>
          </p:nvPr>
        </p:nvSpPr>
        <p:spPr>
          <a:xfrm>
            <a:off x="244600" y="1094250"/>
            <a:ext cx="10625400" cy="445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sz="2400">
                <a:solidFill>
                  <a:srgbClr val="000000"/>
                </a:solidFill>
                <a:uFill>
                  <a:noFill/>
                </a:uFill>
                <a:latin typeface="Garamond"/>
                <a:ea typeface="Garamond"/>
                <a:cs typeface="Garamond"/>
                <a:sym typeface="Garamond"/>
                <a:hlinkClick r:id="rId4"/>
              </a:rPr>
              <a:t>The Adult-Education College and Career Educational Leadership (ACCEL)</a:t>
            </a:r>
            <a:r>
              <a:rPr lang="en-US" sz="2400">
                <a:solidFill>
                  <a:srgbClr val="000000"/>
                </a:solidFill>
                <a:latin typeface="Garamond"/>
                <a:ea typeface="Garamond"/>
                <a:cs typeface="Garamond"/>
                <a:sym typeface="Garamond"/>
              </a:rPr>
              <a:t> is the planning body for San Mateo County’s</a:t>
            </a:r>
            <a:r>
              <a:rPr lang="en-US" sz="2400">
                <a:solidFill>
                  <a:srgbClr val="000000"/>
                </a:solidFill>
                <a:uFill>
                  <a:noFill/>
                </a:uFill>
                <a:latin typeface="Garamond"/>
                <a:ea typeface="Garamond"/>
                <a:cs typeface="Garamond"/>
                <a:sym typeface="Garamond"/>
                <a:hlinkClick r:id="rId5"/>
              </a:rPr>
              <a:t> Adult Education Block Grant</a:t>
            </a:r>
            <a:r>
              <a:rPr lang="en-US" sz="2400">
                <a:solidFill>
                  <a:srgbClr val="000000"/>
                </a:solidFill>
                <a:latin typeface="Garamond"/>
                <a:ea typeface="Garamond"/>
                <a:cs typeface="Garamond"/>
                <a:sym typeface="Garamond"/>
              </a:rPr>
              <a:t> funding. </a:t>
            </a:r>
            <a:endParaRPr sz="2400">
              <a:solidFill>
                <a:srgbClr val="000000"/>
              </a:solidFill>
              <a:latin typeface="Garamond"/>
              <a:ea typeface="Garamond"/>
              <a:cs typeface="Garamond"/>
              <a:sym typeface="Garamond"/>
            </a:endParaRPr>
          </a:p>
          <a:p>
            <a:pPr indent="0" lvl="0" marL="0" rtl="0" algn="l">
              <a:lnSpc>
                <a:spcPct val="90000"/>
              </a:lnSpc>
              <a:spcBef>
                <a:spcPts val="0"/>
              </a:spcBef>
              <a:spcAft>
                <a:spcPts val="0"/>
              </a:spcAft>
              <a:buClr>
                <a:schemeClr val="dk1"/>
              </a:buClr>
              <a:buSzPts val="2800"/>
              <a:buNone/>
            </a:pPr>
            <a:r>
              <a:t/>
            </a:r>
            <a:endParaRPr sz="2400">
              <a:solidFill>
                <a:srgbClr val="000000"/>
              </a:solidFill>
              <a:latin typeface="Garamond"/>
              <a:ea typeface="Garamond"/>
              <a:cs typeface="Garamond"/>
              <a:sym typeface="Garamond"/>
            </a:endParaRPr>
          </a:p>
          <a:p>
            <a:pPr indent="0" lvl="0" marL="0" rtl="0" algn="l">
              <a:lnSpc>
                <a:spcPct val="90000"/>
              </a:lnSpc>
              <a:spcBef>
                <a:spcPts val="0"/>
              </a:spcBef>
              <a:spcAft>
                <a:spcPts val="0"/>
              </a:spcAft>
              <a:buClr>
                <a:schemeClr val="dk1"/>
              </a:buClr>
              <a:buSzPts val="2800"/>
              <a:buNone/>
            </a:pPr>
            <a:r>
              <a:rPr lang="en-US" sz="2400">
                <a:solidFill>
                  <a:srgbClr val="000000"/>
                </a:solidFill>
                <a:latin typeface="Garamond"/>
                <a:ea typeface="Garamond"/>
                <a:cs typeface="Garamond"/>
                <a:sym typeface="Garamond"/>
              </a:rPr>
              <a:t>The consortium includes:</a:t>
            </a:r>
            <a:endParaRPr sz="2400">
              <a:solidFill>
                <a:srgbClr val="000000"/>
              </a:solidFill>
              <a:latin typeface="Garamond"/>
              <a:ea typeface="Garamond"/>
              <a:cs typeface="Garamond"/>
              <a:sym typeface="Garamond"/>
            </a:endParaRPr>
          </a:p>
          <a:p>
            <a:pPr indent="-381000" lvl="0" marL="457200" rtl="0" algn="l">
              <a:lnSpc>
                <a:spcPct val="90000"/>
              </a:lnSpc>
              <a:spcBef>
                <a:spcPts val="0"/>
              </a:spcBef>
              <a:spcAft>
                <a:spcPts val="0"/>
              </a:spcAft>
              <a:buSzPts val="2400"/>
              <a:buFont typeface="Garamond"/>
              <a:buChar char="•"/>
            </a:pPr>
            <a:r>
              <a:rPr lang="en-US" sz="2400">
                <a:solidFill>
                  <a:srgbClr val="000000"/>
                </a:solidFill>
                <a:uFill>
                  <a:noFill/>
                </a:uFill>
                <a:latin typeface="Garamond"/>
                <a:ea typeface="Garamond"/>
                <a:cs typeface="Garamond"/>
                <a:sym typeface="Garamond"/>
                <a:hlinkClick r:id="rId6"/>
              </a:rPr>
              <a:t>San Mateo Community College District</a:t>
            </a:r>
            <a:endParaRPr sz="2400">
              <a:solidFill>
                <a:srgbClr val="000000"/>
              </a:solidFill>
              <a:latin typeface="Garamond"/>
              <a:ea typeface="Garamond"/>
              <a:cs typeface="Garamond"/>
              <a:sym typeface="Garamond"/>
            </a:endParaRPr>
          </a:p>
          <a:p>
            <a:pPr indent="-381000" lvl="0" marL="457200" rtl="0" algn="l">
              <a:lnSpc>
                <a:spcPct val="90000"/>
              </a:lnSpc>
              <a:spcBef>
                <a:spcPts val="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Five adult schools</a:t>
            </a:r>
            <a:endParaRPr sz="2400">
              <a:solidFill>
                <a:srgbClr val="000000"/>
              </a:solidFill>
              <a:latin typeface="Garamond"/>
              <a:ea typeface="Garamond"/>
              <a:cs typeface="Garamond"/>
              <a:sym typeface="Garamond"/>
            </a:endParaRPr>
          </a:p>
          <a:p>
            <a:pPr indent="-381000" lvl="0" marL="457200" rtl="0" algn="l">
              <a:lnSpc>
                <a:spcPct val="90000"/>
              </a:lnSpc>
              <a:spcBef>
                <a:spcPts val="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K-12 district offices</a:t>
            </a:r>
            <a:endParaRPr sz="2400">
              <a:solidFill>
                <a:srgbClr val="000000"/>
              </a:solidFill>
              <a:latin typeface="Garamond"/>
              <a:ea typeface="Garamond"/>
              <a:cs typeface="Garamond"/>
              <a:sym typeface="Garamond"/>
            </a:endParaRPr>
          </a:p>
          <a:p>
            <a:pPr indent="-381000" lvl="0" marL="457200" rtl="0" algn="l">
              <a:lnSpc>
                <a:spcPct val="90000"/>
              </a:lnSpc>
              <a:spcBef>
                <a:spcPts val="0"/>
              </a:spcBef>
              <a:spcAft>
                <a:spcPts val="0"/>
              </a:spcAft>
              <a:buClr>
                <a:srgbClr val="000000"/>
              </a:buClr>
              <a:buSzPts val="2400"/>
              <a:buFont typeface="Garamond"/>
              <a:buChar char="•"/>
            </a:pPr>
            <a:r>
              <a:rPr lang="en-US" sz="2400">
                <a:solidFill>
                  <a:srgbClr val="000000"/>
                </a:solidFill>
                <a:latin typeface="Garamond"/>
                <a:ea typeface="Garamond"/>
                <a:cs typeface="Garamond"/>
                <a:sym typeface="Garamond"/>
              </a:rPr>
              <a:t>Several regional community partners throughout the county</a:t>
            </a:r>
            <a:endParaRPr sz="2400">
              <a:solidFill>
                <a:srgbClr val="000000"/>
              </a:solidFill>
              <a:latin typeface="Garamond"/>
              <a:ea typeface="Garamond"/>
              <a:cs typeface="Garamond"/>
              <a:sym typeface="Garamond"/>
            </a:endParaRPr>
          </a:p>
          <a:p>
            <a:pPr indent="0" lvl="0" marL="0" rtl="0" algn="l">
              <a:lnSpc>
                <a:spcPct val="90000"/>
              </a:lnSpc>
              <a:spcBef>
                <a:spcPts val="0"/>
              </a:spcBef>
              <a:spcAft>
                <a:spcPts val="0"/>
              </a:spcAft>
              <a:buClr>
                <a:schemeClr val="dk1"/>
              </a:buClr>
              <a:buSzPts val="2800"/>
              <a:buNone/>
            </a:pPr>
            <a:r>
              <a:t/>
            </a:r>
            <a:endParaRPr sz="2400">
              <a:solidFill>
                <a:srgbClr val="000000"/>
              </a:solidFill>
              <a:latin typeface="Garamond"/>
              <a:ea typeface="Garamond"/>
              <a:cs typeface="Garamond"/>
              <a:sym typeface="Garamond"/>
            </a:endParaRPr>
          </a:p>
          <a:p>
            <a:pPr indent="457200" lvl="0" marL="3657600" rtl="0" algn="l">
              <a:lnSpc>
                <a:spcPct val="90000"/>
              </a:lnSpc>
              <a:spcBef>
                <a:spcPts val="0"/>
              </a:spcBef>
              <a:spcAft>
                <a:spcPts val="0"/>
              </a:spcAft>
              <a:buClr>
                <a:schemeClr val="dk1"/>
              </a:buClr>
              <a:buSzPts val="2800"/>
              <a:buNone/>
            </a:pPr>
            <a:r>
              <a:rPr b="1" lang="en-US" sz="2400">
                <a:solidFill>
                  <a:srgbClr val="000000"/>
                </a:solidFill>
                <a:latin typeface="Garamond"/>
                <a:ea typeface="Garamond"/>
                <a:cs typeface="Garamond"/>
                <a:sym typeface="Garamond"/>
              </a:rPr>
              <a:t>Mission</a:t>
            </a:r>
            <a:endParaRPr b="1" sz="2400">
              <a:solidFill>
                <a:srgbClr val="000000"/>
              </a:solidFill>
              <a:latin typeface="Garamond"/>
              <a:ea typeface="Garamond"/>
              <a:cs typeface="Garamond"/>
              <a:sym typeface="Garamond"/>
            </a:endParaRPr>
          </a:p>
          <a:p>
            <a:pPr indent="0" lvl="0" marL="0" rtl="0" algn="l">
              <a:lnSpc>
                <a:spcPct val="90000"/>
              </a:lnSpc>
              <a:spcBef>
                <a:spcPts val="0"/>
              </a:spcBef>
              <a:spcAft>
                <a:spcPts val="0"/>
              </a:spcAft>
              <a:buClr>
                <a:schemeClr val="dk1"/>
              </a:buClr>
              <a:buSzPts val="2800"/>
              <a:buNone/>
            </a:pPr>
            <a:r>
              <a:rPr lang="en-US" sz="2400">
                <a:solidFill>
                  <a:srgbClr val="333333"/>
                </a:solidFill>
                <a:latin typeface="Garamond"/>
                <a:ea typeface="Garamond"/>
                <a:cs typeface="Garamond"/>
                <a:sym typeface="Garamond"/>
              </a:rPr>
              <a:t>To support students transitioning from adult schools to campus programs so that they're prepared to transfer, transition to a technical/vocational/trade program, enter/move up in the workforce upon completing their studies at Cañada College.  </a:t>
            </a:r>
            <a:endParaRPr b="1" sz="2400">
              <a:solidFill>
                <a:srgbClr val="000000"/>
              </a:solidFill>
              <a:latin typeface="Garamond"/>
              <a:ea typeface="Garamond"/>
              <a:cs typeface="Garamond"/>
              <a:sym typeface="Garamond"/>
            </a:endParaRPr>
          </a:p>
        </p:txBody>
      </p:sp>
      <p:pic>
        <p:nvPicPr>
          <p:cNvPr id="266" name="Google Shape;266;p33"/>
          <p:cNvPicPr preferRelativeResize="0"/>
          <p:nvPr/>
        </p:nvPicPr>
        <p:blipFill rotWithShape="1">
          <a:blip r:embed="rId7">
            <a:alphaModFix/>
          </a:blip>
          <a:srcRect b="8925" l="0" r="0" t="-2971"/>
          <a:stretch/>
        </p:blipFill>
        <p:spPr>
          <a:xfrm>
            <a:off x="0" y="5478375"/>
            <a:ext cx="12191997" cy="1322550"/>
          </a:xfrm>
          <a:prstGeom prst="rect">
            <a:avLst/>
          </a:prstGeom>
          <a:noFill/>
          <a:ln>
            <a:noFill/>
          </a:ln>
        </p:spPr>
      </p:pic>
      <p:pic>
        <p:nvPicPr>
          <p:cNvPr id="267" name="Google Shape;267;p33"/>
          <p:cNvPicPr preferRelativeResize="0"/>
          <p:nvPr/>
        </p:nvPicPr>
        <p:blipFill rotWithShape="1">
          <a:blip r:embed="rId8">
            <a:alphaModFix/>
          </a:blip>
          <a:srcRect b="0" l="0" r="0" t="0"/>
          <a:stretch/>
        </p:blipFill>
        <p:spPr>
          <a:xfrm>
            <a:off x="10324616" y="5847080"/>
            <a:ext cx="1618732" cy="726756"/>
          </a:xfrm>
          <a:prstGeom prst="rect">
            <a:avLst/>
          </a:prstGeom>
          <a:noFill/>
          <a:ln>
            <a:noFill/>
          </a:ln>
        </p:spPr>
      </p:pic>
      <p:sp>
        <p:nvSpPr>
          <p:cNvPr id="268" name="Google Shape;268;p33"/>
          <p:cNvSpPr txBox="1"/>
          <p:nvPr/>
        </p:nvSpPr>
        <p:spPr>
          <a:xfrm>
            <a:off x="3948550" y="251575"/>
            <a:ext cx="3000000" cy="803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200">
                <a:solidFill>
                  <a:schemeClr val="lt1"/>
                </a:solidFill>
                <a:latin typeface="Libre Franklin"/>
                <a:ea typeface="Libre Franklin"/>
                <a:cs typeface="Libre Franklin"/>
                <a:sym typeface="Libre Franklin"/>
              </a:rPr>
              <a:t>ACCEL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34"/>
          <p:cNvPicPr preferRelativeResize="0"/>
          <p:nvPr/>
        </p:nvPicPr>
        <p:blipFill rotWithShape="1">
          <a:blip r:embed="rId3">
            <a:alphaModFix/>
          </a:blip>
          <a:srcRect b="0" l="0" r="0" t="0"/>
          <a:stretch/>
        </p:blipFill>
        <p:spPr>
          <a:xfrm>
            <a:off x="99412" y="0"/>
            <a:ext cx="11558335" cy="1420814"/>
          </a:xfrm>
          <a:prstGeom prst="rect">
            <a:avLst/>
          </a:prstGeom>
          <a:noFill/>
          <a:ln>
            <a:noFill/>
          </a:ln>
        </p:spPr>
      </p:pic>
      <p:pic>
        <p:nvPicPr>
          <p:cNvPr id="274" name="Google Shape;274;p34"/>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sp>
        <p:nvSpPr>
          <p:cNvPr id="275" name="Google Shape;275;p34"/>
          <p:cNvSpPr txBox="1"/>
          <p:nvPr/>
        </p:nvSpPr>
        <p:spPr>
          <a:xfrm>
            <a:off x="3948550" y="251575"/>
            <a:ext cx="3000000" cy="803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200">
                <a:solidFill>
                  <a:schemeClr val="lt1"/>
                </a:solidFill>
                <a:latin typeface="Libre Franklin"/>
                <a:ea typeface="Libre Franklin"/>
                <a:cs typeface="Libre Franklin"/>
                <a:sym typeface="Libre Franklin"/>
              </a:rPr>
              <a:t>        </a:t>
            </a:r>
            <a:r>
              <a:rPr b="1" lang="en-US" sz="4200">
                <a:solidFill>
                  <a:schemeClr val="lt1"/>
                </a:solidFill>
                <a:latin typeface="Libre Franklin"/>
                <a:ea typeface="Libre Franklin"/>
                <a:cs typeface="Libre Franklin"/>
                <a:sym typeface="Libre Franklin"/>
              </a:rPr>
              <a:t>ACCEL </a:t>
            </a:r>
            <a:endParaRPr/>
          </a:p>
        </p:txBody>
      </p:sp>
      <p:pic>
        <p:nvPicPr>
          <p:cNvPr id="276" name="Google Shape;276;p34"/>
          <p:cNvPicPr preferRelativeResize="0"/>
          <p:nvPr/>
        </p:nvPicPr>
        <p:blipFill>
          <a:blip r:embed="rId5">
            <a:alphaModFix/>
          </a:blip>
          <a:stretch>
            <a:fillRect/>
          </a:stretch>
        </p:blipFill>
        <p:spPr>
          <a:xfrm>
            <a:off x="1120850" y="1253825"/>
            <a:ext cx="9669600" cy="5498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35"/>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282" name="Google Shape;282;p35"/>
          <p:cNvSpPr txBox="1"/>
          <p:nvPr>
            <p:ph idx="1" type="body"/>
          </p:nvPr>
        </p:nvSpPr>
        <p:spPr>
          <a:xfrm>
            <a:off x="244600" y="1094250"/>
            <a:ext cx="4248600" cy="217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t/>
            </a:r>
            <a:endParaRPr b="1" sz="2400">
              <a:solidFill>
                <a:srgbClr val="000000"/>
              </a:solidFill>
              <a:latin typeface="Garamond"/>
              <a:ea typeface="Garamond"/>
              <a:cs typeface="Garamond"/>
              <a:sym typeface="Garamond"/>
            </a:endParaRPr>
          </a:p>
        </p:txBody>
      </p:sp>
      <p:pic>
        <p:nvPicPr>
          <p:cNvPr id="283" name="Google Shape;283;p35"/>
          <p:cNvPicPr preferRelativeResize="0"/>
          <p:nvPr/>
        </p:nvPicPr>
        <p:blipFill rotWithShape="1">
          <a:blip r:embed="rId4">
            <a:alphaModFix/>
          </a:blip>
          <a:srcRect b="8925" l="0" r="0" t="-2971"/>
          <a:stretch/>
        </p:blipFill>
        <p:spPr>
          <a:xfrm>
            <a:off x="0" y="5478375"/>
            <a:ext cx="12191997" cy="1322550"/>
          </a:xfrm>
          <a:prstGeom prst="rect">
            <a:avLst/>
          </a:prstGeom>
          <a:noFill/>
          <a:ln>
            <a:noFill/>
          </a:ln>
        </p:spPr>
      </p:pic>
      <p:pic>
        <p:nvPicPr>
          <p:cNvPr id="284" name="Google Shape;284;p35"/>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285" name="Google Shape;285;p35"/>
          <p:cNvSpPr txBox="1"/>
          <p:nvPr/>
        </p:nvSpPr>
        <p:spPr>
          <a:xfrm>
            <a:off x="3948550" y="251575"/>
            <a:ext cx="3000000" cy="803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200">
                <a:solidFill>
                  <a:schemeClr val="lt1"/>
                </a:solidFill>
                <a:latin typeface="Libre Franklin"/>
                <a:ea typeface="Libre Franklin"/>
                <a:cs typeface="Libre Franklin"/>
                <a:sym typeface="Libre Franklin"/>
              </a:rPr>
              <a:t>ACCEL </a:t>
            </a:r>
            <a:endParaRPr/>
          </a:p>
        </p:txBody>
      </p:sp>
      <p:pic>
        <p:nvPicPr>
          <p:cNvPr id="286" name="Google Shape;286;p35"/>
          <p:cNvPicPr preferRelativeResize="0"/>
          <p:nvPr/>
        </p:nvPicPr>
        <p:blipFill>
          <a:blip r:embed="rId6">
            <a:alphaModFix/>
          </a:blip>
          <a:stretch>
            <a:fillRect/>
          </a:stretch>
        </p:blipFill>
        <p:spPr>
          <a:xfrm>
            <a:off x="160575" y="1184975"/>
            <a:ext cx="4194600" cy="5069575"/>
          </a:xfrm>
          <a:prstGeom prst="rect">
            <a:avLst/>
          </a:prstGeom>
          <a:noFill/>
          <a:ln>
            <a:noFill/>
          </a:ln>
        </p:spPr>
      </p:pic>
      <p:pic>
        <p:nvPicPr>
          <p:cNvPr id="287" name="Google Shape;287;p35"/>
          <p:cNvPicPr preferRelativeResize="0"/>
          <p:nvPr/>
        </p:nvPicPr>
        <p:blipFill>
          <a:blip r:embed="rId7">
            <a:alphaModFix/>
          </a:blip>
          <a:stretch>
            <a:fillRect/>
          </a:stretch>
        </p:blipFill>
        <p:spPr>
          <a:xfrm>
            <a:off x="4604850" y="1250214"/>
            <a:ext cx="6241548" cy="3749587"/>
          </a:xfrm>
          <a:prstGeom prst="rect">
            <a:avLst/>
          </a:prstGeom>
          <a:noFill/>
          <a:ln>
            <a:noFill/>
          </a:ln>
        </p:spPr>
      </p:pic>
      <p:sp>
        <p:nvSpPr>
          <p:cNvPr id="288" name="Google Shape;288;p35"/>
          <p:cNvSpPr txBox="1"/>
          <p:nvPr/>
        </p:nvSpPr>
        <p:spPr>
          <a:xfrm>
            <a:off x="5218925" y="5064000"/>
            <a:ext cx="48765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                       </a:t>
            </a:r>
            <a:r>
              <a:rPr b="1" lang="en-US">
                <a:latin typeface="Calibri"/>
                <a:ea typeface="Calibri"/>
                <a:cs typeface="Calibri"/>
                <a:sym typeface="Calibri"/>
              </a:rPr>
              <a:t>ECE/ESL Pescadero Cohort Fall 2017-Spring 2019</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                                                         Awards Night</a:t>
            </a:r>
            <a:endParaRPr b="1">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36"/>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pic>
        <p:nvPicPr>
          <p:cNvPr id="294" name="Google Shape;294;p36"/>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sp>
        <p:nvSpPr>
          <p:cNvPr id="295" name="Google Shape;295;p36"/>
          <p:cNvSpPr txBox="1"/>
          <p:nvPr/>
        </p:nvSpPr>
        <p:spPr>
          <a:xfrm>
            <a:off x="3948550" y="251575"/>
            <a:ext cx="3000000" cy="803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200">
                <a:solidFill>
                  <a:schemeClr val="lt1"/>
                </a:solidFill>
                <a:latin typeface="Libre Franklin"/>
                <a:ea typeface="Libre Franklin"/>
                <a:cs typeface="Libre Franklin"/>
                <a:sym typeface="Libre Franklin"/>
              </a:rPr>
              <a:t>ACCEL </a:t>
            </a:r>
            <a:endParaRPr/>
          </a:p>
        </p:txBody>
      </p:sp>
      <p:pic>
        <p:nvPicPr>
          <p:cNvPr id="296" name="Google Shape;296;p36"/>
          <p:cNvPicPr preferRelativeResize="0"/>
          <p:nvPr/>
        </p:nvPicPr>
        <p:blipFill>
          <a:blip r:embed="rId5">
            <a:alphaModFix/>
          </a:blip>
          <a:stretch>
            <a:fillRect/>
          </a:stretch>
        </p:blipFill>
        <p:spPr>
          <a:xfrm>
            <a:off x="1542825" y="1161750"/>
            <a:ext cx="8297326" cy="5628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Google Shape;301;p37"/>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302" name="Google Shape;302;p37"/>
          <p:cNvSpPr txBox="1"/>
          <p:nvPr>
            <p:ph idx="1" type="body"/>
          </p:nvPr>
        </p:nvSpPr>
        <p:spPr>
          <a:xfrm>
            <a:off x="449250" y="1223700"/>
            <a:ext cx="4956900" cy="4928400"/>
          </a:xfrm>
          <a:prstGeom prst="rect">
            <a:avLst/>
          </a:prstGeom>
          <a:noFill/>
          <a:ln>
            <a:noFill/>
          </a:ln>
        </p:spPr>
        <p:txBody>
          <a:bodyPr anchorCtr="0" anchor="t" bIns="45700" lIns="91425" spcFirstLastPara="1" rIns="91425" wrap="square" tIns="45700">
            <a:noAutofit/>
          </a:bodyPr>
          <a:lstStyle/>
          <a:p>
            <a:pPr indent="-374650" lvl="0" marL="4572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ESL Coordinator</a:t>
            </a:r>
            <a:endParaRPr sz="2300">
              <a:latin typeface="Garamond"/>
              <a:ea typeface="Garamond"/>
              <a:cs typeface="Garamond"/>
              <a:sym typeface="Garamond"/>
            </a:endParaRPr>
          </a:p>
          <a:p>
            <a:pPr indent="-374650" lvl="0" marL="4572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ACCEL Transition Coordinator</a:t>
            </a:r>
            <a:endParaRPr sz="2300">
              <a:latin typeface="Garamond"/>
              <a:ea typeface="Garamond"/>
              <a:cs typeface="Garamond"/>
              <a:sym typeface="Garamond"/>
            </a:endParaRPr>
          </a:p>
          <a:p>
            <a:pPr indent="-374650" lvl="0" marL="4572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Retention </a:t>
            </a:r>
            <a:r>
              <a:rPr lang="en-US" sz="2300">
                <a:latin typeface="Garamond"/>
                <a:ea typeface="Garamond"/>
                <a:cs typeface="Garamond"/>
                <a:sym typeface="Garamond"/>
              </a:rPr>
              <a:t>Specialists</a:t>
            </a:r>
            <a:endParaRPr sz="2300">
              <a:latin typeface="Garamond"/>
              <a:ea typeface="Garamond"/>
              <a:cs typeface="Garamond"/>
              <a:sym typeface="Garamond"/>
            </a:endParaRPr>
          </a:p>
          <a:p>
            <a:pPr indent="-374650" lvl="1" marL="9144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ESL</a:t>
            </a:r>
            <a:endParaRPr sz="2300">
              <a:latin typeface="Garamond"/>
              <a:ea typeface="Garamond"/>
              <a:cs typeface="Garamond"/>
              <a:sym typeface="Garamond"/>
            </a:endParaRPr>
          </a:p>
          <a:p>
            <a:pPr indent="-374650" lvl="1" marL="9144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Basic Skills</a:t>
            </a:r>
            <a:endParaRPr sz="2300">
              <a:latin typeface="Garamond"/>
              <a:ea typeface="Garamond"/>
              <a:cs typeface="Garamond"/>
              <a:sym typeface="Garamond"/>
            </a:endParaRPr>
          </a:p>
          <a:p>
            <a:pPr indent="-374650" lvl="0" marL="457200" rtl="0" algn="l">
              <a:spcBef>
                <a:spcPts val="0"/>
              </a:spcBef>
              <a:spcAft>
                <a:spcPts val="0"/>
              </a:spcAft>
              <a:buSzPts val="2300"/>
              <a:buFont typeface="Garamond"/>
              <a:buChar char="•"/>
            </a:pPr>
            <a:r>
              <a:rPr lang="en-US" sz="2300">
                <a:latin typeface="Garamond"/>
                <a:ea typeface="Garamond"/>
                <a:cs typeface="Garamond"/>
                <a:sym typeface="Garamond"/>
              </a:rPr>
              <a:t>ESL Counselor</a:t>
            </a:r>
            <a:endParaRPr sz="2300">
              <a:latin typeface="Garamond"/>
              <a:ea typeface="Garamond"/>
              <a:cs typeface="Garamond"/>
              <a:sym typeface="Garamond"/>
            </a:endParaRPr>
          </a:p>
          <a:p>
            <a:pPr indent="-374650" lvl="0" marL="457200" rtl="0" algn="l">
              <a:spcBef>
                <a:spcPts val="0"/>
              </a:spcBef>
              <a:spcAft>
                <a:spcPts val="0"/>
              </a:spcAft>
              <a:buSzPts val="2300"/>
              <a:buFont typeface="Garamond"/>
              <a:buChar char="•"/>
            </a:pPr>
            <a:r>
              <a:rPr lang="en-US" sz="2300">
                <a:latin typeface="Garamond"/>
                <a:ea typeface="Garamond"/>
                <a:cs typeface="Garamond"/>
                <a:sym typeface="Garamond"/>
              </a:rPr>
              <a:t>ESL Faculty</a:t>
            </a:r>
            <a:endParaRPr sz="2300">
              <a:latin typeface="Garamond"/>
              <a:ea typeface="Garamond"/>
              <a:cs typeface="Garamond"/>
              <a:sym typeface="Garamond"/>
            </a:endParaRPr>
          </a:p>
          <a:p>
            <a:pPr indent="-374650" lvl="0" marL="457200" rtl="0" algn="l">
              <a:spcBef>
                <a:spcPts val="0"/>
              </a:spcBef>
              <a:spcAft>
                <a:spcPts val="0"/>
              </a:spcAft>
              <a:buSzPts val="2300"/>
              <a:buFont typeface="Garamond"/>
              <a:buChar char="•"/>
            </a:pPr>
            <a:r>
              <a:rPr lang="en-US" sz="2300">
                <a:latin typeface="Garamond"/>
                <a:ea typeface="Garamond"/>
                <a:cs typeface="Garamond"/>
                <a:sym typeface="Garamond"/>
              </a:rPr>
              <a:t>Academic Support</a:t>
            </a:r>
            <a:endParaRPr sz="2300">
              <a:latin typeface="Garamond"/>
              <a:ea typeface="Garamond"/>
              <a:cs typeface="Garamond"/>
              <a:sym typeface="Garamond"/>
            </a:endParaRPr>
          </a:p>
          <a:p>
            <a:pPr indent="-374650" lvl="1" marL="914400" rtl="0" algn="l">
              <a:spcBef>
                <a:spcPts val="0"/>
              </a:spcBef>
              <a:spcAft>
                <a:spcPts val="0"/>
              </a:spcAft>
              <a:buSzPts val="2300"/>
              <a:buFont typeface="Garamond"/>
              <a:buChar char="•"/>
            </a:pPr>
            <a:r>
              <a:rPr lang="en-US" sz="2300">
                <a:latin typeface="Garamond"/>
                <a:ea typeface="Garamond"/>
                <a:cs typeface="Garamond"/>
                <a:sym typeface="Garamond"/>
              </a:rPr>
              <a:t>Learning Center</a:t>
            </a:r>
            <a:endParaRPr sz="2300">
              <a:latin typeface="Garamond"/>
              <a:ea typeface="Garamond"/>
              <a:cs typeface="Garamond"/>
              <a:sym typeface="Garamond"/>
            </a:endParaRPr>
          </a:p>
          <a:p>
            <a:pPr indent="-374650" lvl="2" marL="1371600" rtl="0" algn="l">
              <a:spcBef>
                <a:spcPts val="0"/>
              </a:spcBef>
              <a:spcAft>
                <a:spcPts val="0"/>
              </a:spcAft>
              <a:buSzPts val="2300"/>
              <a:buFont typeface="Garamond"/>
              <a:buChar char="•"/>
            </a:pPr>
            <a:r>
              <a:rPr lang="en-US" sz="2300">
                <a:latin typeface="Garamond"/>
                <a:ea typeface="Garamond"/>
                <a:cs typeface="Garamond"/>
                <a:sym typeface="Garamond"/>
              </a:rPr>
              <a:t>Tutoring</a:t>
            </a:r>
            <a:endParaRPr sz="2300">
              <a:latin typeface="Garamond"/>
              <a:ea typeface="Garamond"/>
              <a:cs typeface="Garamond"/>
              <a:sym typeface="Garamond"/>
            </a:endParaRPr>
          </a:p>
          <a:p>
            <a:pPr indent="-374650" lvl="0" marL="457200" rtl="0" algn="l">
              <a:spcBef>
                <a:spcPts val="0"/>
              </a:spcBef>
              <a:spcAft>
                <a:spcPts val="0"/>
              </a:spcAft>
              <a:buSzPts val="2300"/>
              <a:buFont typeface="Garamond"/>
              <a:buChar char="•"/>
            </a:pPr>
            <a:r>
              <a:rPr lang="en-US" sz="2300">
                <a:latin typeface="Garamond"/>
                <a:ea typeface="Garamond"/>
                <a:cs typeface="Garamond"/>
                <a:sym typeface="Garamond"/>
              </a:rPr>
              <a:t>Library</a:t>
            </a:r>
            <a:endParaRPr sz="2300">
              <a:latin typeface="Garamond"/>
              <a:ea typeface="Garamond"/>
              <a:cs typeface="Garamond"/>
              <a:sym typeface="Garamond"/>
            </a:endParaRPr>
          </a:p>
          <a:p>
            <a:pPr indent="-374650" lvl="0" marL="457200" rtl="0" algn="l">
              <a:spcBef>
                <a:spcPts val="0"/>
              </a:spcBef>
              <a:spcAft>
                <a:spcPts val="0"/>
              </a:spcAft>
              <a:buSzPts val="2300"/>
              <a:buFont typeface="Garamond"/>
              <a:buChar char="•"/>
            </a:pPr>
            <a:r>
              <a:rPr lang="en-US" sz="2300">
                <a:latin typeface="Garamond"/>
                <a:ea typeface="Garamond"/>
                <a:cs typeface="Garamond"/>
                <a:sym typeface="Garamond"/>
              </a:rPr>
              <a:t>Upward Scholars</a:t>
            </a:r>
            <a:endParaRPr sz="2300">
              <a:latin typeface="Garamond"/>
              <a:ea typeface="Garamond"/>
              <a:cs typeface="Garamond"/>
              <a:sym typeface="Garamond"/>
            </a:endParaRPr>
          </a:p>
          <a:p>
            <a:pPr indent="-374650" lvl="0" marL="4572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DREAM Center</a:t>
            </a:r>
            <a:endParaRPr sz="2300">
              <a:latin typeface="Garamond"/>
              <a:ea typeface="Garamond"/>
              <a:cs typeface="Garamond"/>
              <a:sym typeface="Garamond"/>
            </a:endParaRPr>
          </a:p>
          <a:p>
            <a:pPr indent="-374650" lvl="0" marL="4572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Welcome Center</a:t>
            </a:r>
            <a:endParaRPr sz="2300">
              <a:latin typeface="Garamond"/>
              <a:ea typeface="Garamond"/>
              <a:cs typeface="Garamond"/>
              <a:sym typeface="Garamond"/>
            </a:endParaRPr>
          </a:p>
          <a:p>
            <a:pPr indent="-374650" lvl="0" marL="457200" rtl="0" algn="l">
              <a:lnSpc>
                <a:spcPct val="90000"/>
              </a:lnSpc>
              <a:spcBef>
                <a:spcPts val="0"/>
              </a:spcBef>
              <a:spcAft>
                <a:spcPts val="0"/>
              </a:spcAft>
              <a:buSzPts val="2300"/>
              <a:buFont typeface="Garamond"/>
              <a:buChar char="•"/>
            </a:pPr>
            <a:r>
              <a:rPr lang="en-US" sz="2300">
                <a:latin typeface="Garamond"/>
                <a:ea typeface="Garamond"/>
                <a:cs typeface="Garamond"/>
                <a:sym typeface="Garamond"/>
              </a:rPr>
              <a:t>Sparkpoint Center</a:t>
            </a:r>
            <a:endParaRPr sz="2300">
              <a:latin typeface="Garamond"/>
              <a:ea typeface="Garamond"/>
              <a:cs typeface="Garamond"/>
              <a:sym typeface="Garamond"/>
            </a:endParaRPr>
          </a:p>
          <a:p>
            <a:pPr indent="0" lvl="0" marL="0" rtl="0" algn="l">
              <a:lnSpc>
                <a:spcPct val="90000"/>
              </a:lnSpc>
              <a:spcBef>
                <a:spcPts val="0"/>
              </a:spcBef>
              <a:spcAft>
                <a:spcPts val="0"/>
              </a:spcAft>
              <a:buNone/>
            </a:pPr>
            <a:r>
              <a:t/>
            </a:r>
            <a:endParaRPr sz="2500">
              <a:latin typeface="Garamond"/>
              <a:ea typeface="Garamond"/>
              <a:cs typeface="Garamond"/>
              <a:sym typeface="Garamond"/>
            </a:endParaRPr>
          </a:p>
          <a:p>
            <a:pPr indent="-50800" lvl="0" marL="228600" rtl="0" algn="l">
              <a:lnSpc>
                <a:spcPct val="90000"/>
              </a:lnSpc>
              <a:spcBef>
                <a:spcPts val="0"/>
              </a:spcBef>
              <a:spcAft>
                <a:spcPts val="0"/>
              </a:spcAft>
              <a:buClr>
                <a:schemeClr val="dk1"/>
              </a:buClr>
              <a:buSzPts val="2800"/>
              <a:buNone/>
            </a:pPr>
            <a:r>
              <a:t/>
            </a:r>
            <a:endParaRPr>
              <a:latin typeface="Garamond"/>
              <a:ea typeface="Garamond"/>
              <a:cs typeface="Garamond"/>
              <a:sym typeface="Garamond"/>
            </a:endParaRPr>
          </a:p>
        </p:txBody>
      </p:sp>
      <p:sp>
        <p:nvSpPr>
          <p:cNvPr id="303" name="Google Shape;303;p37"/>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On Campus Support</a:t>
            </a:r>
            <a:endParaRPr/>
          </a:p>
        </p:txBody>
      </p:sp>
      <p:pic>
        <p:nvPicPr>
          <p:cNvPr id="304" name="Google Shape;304;p37"/>
          <p:cNvPicPr preferRelativeResize="0"/>
          <p:nvPr/>
        </p:nvPicPr>
        <p:blipFill rotWithShape="1">
          <a:blip r:embed="rId4">
            <a:alphaModFix/>
          </a:blip>
          <a:srcRect b="5953" l="0" r="0" t="0"/>
          <a:stretch/>
        </p:blipFill>
        <p:spPr>
          <a:xfrm>
            <a:off x="0" y="5003936"/>
            <a:ext cx="12191997" cy="1805939"/>
          </a:xfrm>
          <a:prstGeom prst="rect">
            <a:avLst/>
          </a:prstGeom>
          <a:noFill/>
          <a:ln>
            <a:noFill/>
          </a:ln>
        </p:spPr>
      </p:pic>
      <p:pic>
        <p:nvPicPr>
          <p:cNvPr id="305" name="Google Shape;305;p37"/>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pic>
        <p:nvPicPr>
          <p:cNvPr id="306" name="Google Shape;306;p37"/>
          <p:cNvPicPr preferRelativeResize="0"/>
          <p:nvPr/>
        </p:nvPicPr>
        <p:blipFill>
          <a:blip r:embed="rId6">
            <a:alphaModFix/>
          </a:blip>
          <a:stretch>
            <a:fillRect/>
          </a:stretch>
        </p:blipFill>
        <p:spPr>
          <a:xfrm>
            <a:off x="5100200" y="1424000"/>
            <a:ext cx="6316699" cy="37619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Google Shape;311;p38"/>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312" name="Google Shape;312;p38"/>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Upwards Scholars</a:t>
            </a:r>
            <a:endParaRPr/>
          </a:p>
        </p:txBody>
      </p:sp>
      <p:pic>
        <p:nvPicPr>
          <p:cNvPr id="313" name="Google Shape;313;p38"/>
          <p:cNvPicPr preferRelativeResize="0"/>
          <p:nvPr/>
        </p:nvPicPr>
        <p:blipFill rotWithShape="1">
          <a:blip r:embed="rId4">
            <a:alphaModFix/>
          </a:blip>
          <a:srcRect b="5953" l="0" r="0" t="0"/>
          <a:stretch/>
        </p:blipFill>
        <p:spPr>
          <a:xfrm>
            <a:off x="0" y="5052061"/>
            <a:ext cx="12191997" cy="1805939"/>
          </a:xfrm>
          <a:prstGeom prst="rect">
            <a:avLst/>
          </a:prstGeom>
          <a:noFill/>
          <a:ln>
            <a:noFill/>
          </a:ln>
        </p:spPr>
      </p:pic>
      <p:pic>
        <p:nvPicPr>
          <p:cNvPr id="314" name="Google Shape;314;p38"/>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315" name="Google Shape;315;p38"/>
          <p:cNvSpPr txBox="1"/>
          <p:nvPr>
            <p:ph type="title"/>
          </p:nvPr>
        </p:nvSpPr>
        <p:spPr>
          <a:xfrm>
            <a:off x="838200" y="8373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1C4587"/>
                </a:solidFill>
              </a:rPr>
              <a:t>Mission</a:t>
            </a:r>
            <a:endParaRPr b="1">
              <a:solidFill>
                <a:srgbClr val="1C4587"/>
              </a:solidFill>
            </a:endParaRPr>
          </a:p>
        </p:txBody>
      </p:sp>
      <p:sp>
        <p:nvSpPr>
          <p:cNvPr id="316" name="Google Shape;316;p38"/>
          <p:cNvSpPr txBox="1"/>
          <p:nvPr>
            <p:ph idx="1" type="body"/>
          </p:nvPr>
        </p:nvSpPr>
        <p:spPr>
          <a:xfrm>
            <a:off x="838200" y="1673225"/>
            <a:ext cx="10515600" cy="43512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en-US" sz="2400"/>
              <a:t>Upward Scholars empowers low-income adults, mostly immigrants, by providing them financial, academic, and community support so they can continue their education, get better jobs, and serve as role models and advocates for their children.</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rPr b="1" lang="en-US" sz="4400">
                <a:solidFill>
                  <a:srgbClr val="1C4587"/>
                </a:solidFill>
              </a:rPr>
              <a:t>Legacy</a:t>
            </a:r>
            <a:endParaRPr b="1" sz="4400">
              <a:solidFill>
                <a:srgbClr val="1C4587"/>
              </a:solidFill>
            </a:endParaRPr>
          </a:p>
          <a:p>
            <a:pPr indent="0" lvl="0" marL="0" rtl="0" algn="l">
              <a:spcBef>
                <a:spcPts val="800"/>
              </a:spcBef>
              <a:spcAft>
                <a:spcPts val="0"/>
              </a:spcAft>
              <a:buNone/>
            </a:pPr>
            <a:r>
              <a:rPr lang="en-US" sz="2400"/>
              <a:t>We’re the first, and most likely the only, nonprofit in California providing academic, financial, and community support to adults from low-income backgrounds attending community college part-time.</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Google Shape;321;p39"/>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322" name="Google Shape;322;p39"/>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Upwards Scholars</a:t>
            </a:r>
            <a:endParaRPr/>
          </a:p>
        </p:txBody>
      </p:sp>
      <p:pic>
        <p:nvPicPr>
          <p:cNvPr id="323" name="Google Shape;323;p39"/>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pic>
        <p:nvPicPr>
          <p:cNvPr id="324" name="Google Shape;324;p39"/>
          <p:cNvPicPr preferRelativeResize="0"/>
          <p:nvPr/>
        </p:nvPicPr>
        <p:blipFill>
          <a:blip r:embed="rId5">
            <a:alphaModFix/>
          </a:blip>
          <a:stretch>
            <a:fillRect/>
          </a:stretch>
        </p:blipFill>
        <p:spPr>
          <a:xfrm>
            <a:off x="152400" y="1576389"/>
            <a:ext cx="4787309" cy="3323272"/>
          </a:xfrm>
          <a:prstGeom prst="rect">
            <a:avLst/>
          </a:prstGeom>
          <a:noFill/>
          <a:ln>
            <a:noFill/>
          </a:ln>
        </p:spPr>
      </p:pic>
      <p:pic>
        <p:nvPicPr>
          <p:cNvPr id="325" name="Google Shape;325;p39"/>
          <p:cNvPicPr preferRelativeResize="0"/>
          <p:nvPr/>
        </p:nvPicPr>
        <p:blipFill>
          <a:blip r:embed="rId6">
            <a:alphaModFix/>
          </a:blip>
          <a:stretch>
            <a:fillRect/>
          </a:stretch>
        </p:blipFill>
        <p:spPr>
          <a:xfrm>
            <a:off x="5092109" y="1576389"/>
            <a:ext cx="2009775" cy="3086100"/>
          </a:xfrm>
          <a:prstGeom prst="rect">
            <a:avLst/>
          </a:prstGeom>
          <a:noFill/>
          <a:ln>
            <a:noFill/>
          </a:ln>
        </p:spPr>
      </p:pic>
      <p:pic>
        <p:nvPicPr>
          <p:cNvPr id="326" name="Google Shape;326;p39"/>
          <p:cNvPicPr preferRelativeResize="0"/>
          <p:nvPr/>
        </p:nvPicPr>
        <p:blipFill>
          <a:blip r:embed="rId7">
            <a:alphaModFix/>
          </a:blip>
          <a:stretch>
            <a:fillRect/>
          </a:stretch>
        </p:blipFill>
        <p:spPr>
          <a:xfrm>
            <a:off x="7254284" y="1576389"/>
            <a:ext cx="2066925" cy="2743200"/>
          </a:xfrm>
          <a:prstGeom prst="rect">
            <a:avLst/>
          </a:prstGeom>
          <a:noFill/>
          <a:ln>
            <a:noFill/>
          </a:ln>
        </p:spPr>
      </p:pic>
      <p:pic>
        <p:nvPicPr>
          <p:cNvPr id="327" name="Google Shape;327;p39"/>
          <p:cNvPicPr preferRelativeResize="0"/>
          <p:nvPr/>
        </p:nvPicPr>
        <p:blipFill>
          <a:blip r:embed="rId8">
            <a:alphaModFix/>
          </a:blip>
          <a:stretch>
            <a:fillRect/>
          </a:stretch>
        </p:blipFill>
        <p:spPr>
          <a:xfrm>
            <a:off x="9473595" y="1576406"/>
            <a:ext cx="2009775" cy="2654703"/>
          </a:xfrm>
          <a:prstGeom prst="rect">
            <a:avLst/>
          </a:prstGeom>
          <a:noFill/>
          <a:ln>
            <a:noFill/>
          </a:ln>
        </p:spPr>
      </p:pic>
      <p:pic>
        <p:nvPicPr>
          <p:cNvPr id="328" name="Google Shape;328;p39"/>
          <p:cNvPicPr preferRelativeResize="0"/>
          <p:nvPr/>
        </p:nvPicPr>
        <p:blipFill>
          <a:blip r:embed="rId9">
            <a:alphaModFix/>
          </a:blip>
          <a:stretch>
            <a:fillRect/>
          </a:stretch>
        </p:blipFill>
        <p:spPr>
          <a:xfrm>
            <a:off x="5080463" y="4114800"/>
            <a:ext cx="4924425" cy="2743200"/>
          </a:xfrm>
          <a:prstGeom prst="rect">
            <a:avLst/>
          </a:prstGeom>
          <a:noFill/>
          <a:ln>
            <a:noFill/>
          </a:ln>
        </p:spPr>
      </p:pic>
      <p:pic>
        <p:nvPicPr>
          <p:cNvPr id="329" name="Google Shape;329;p39"/>
          <p:cNvPicPr preferRelativeResize="0"/>
          <p:nvPr/>
        </p:nvPicPr>
        <p:blipFill>
          <a:blip r:embed="rId10">
            <a:alphaModFix/>
          </a:blip>
          <a:stretch>
            <a:fillRect/>
          </a:stretch>
        </p:blipFill>
        <p:spPr>
          <a:xfrm>
            <a:off x="2489675" y="5147163"/>
            <a:ext cx="2590800" cy="1228725"/>
          </a:xfrm>
          <a:prstGeom prst="rect">
            <a:avLst/>
          </a:prstGeom>
          <a:noFill/>
          <a:ln>
            <a:noFill/>
          </a:ln>
        </p:spPr>
      </p:pic>
      <p:pic>
        <p:nvPicPr>
          <p:cNvPr id="330" name="Google Shape;330;p39"/>
          <p:cNvPicPr preferRelativeResize="0"/>
          <p:nvPr/>
        </p:nvPicPr>
        <p:blipFill>
          <a:blip r:embed="rId11">
            <a:alphaModFix/>
          </a:blip>
          <a:stretch>
            <a:fillRect/>
          </a:stretch>
        </p:blipFill>
        <p:spPr>
          <a:xfrm>
            <a:off x="10069475" y="4231100"/>
            <a:ext cx="2066925" cy="1006762"/>
          </a:xfrm>
          <a:prstGeom prst="rect">
            <a:avLst/>
          </a:prstGeom>
          <a:noFill/>
          <a:ln>
            <a:noFill/>
          </a:ln>
        </p:spPr>
      </p:pic>
      <p:pic>
        <p:nvPicPr>
          <p:cNvPr id="331" name="Google Shape;331;p39"/>
          <p:cNvPicPr preferRelativeResize="0"/>
          <p:nvPr/>
        </p:nvPicPr>
        <p:blipFill>
          <a:blip r:embed="rId12">
            <a:alphaModFix/>
          </a:blip>
          <a:stretch>
            <a:fillRect/>
          </a:stretch>
        </p:blipFill>
        <p:spPr>
          <a:xfrm>
            <a:off x="55547" y="5147185"/>
            <a:ext cx="2434139" cy="1098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pic>
        <p:nvPicPr>
          <p:cNvPr id="336" name="Google Shape;336;p40"/>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337" name="Google Shape;337;p40"/>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Upwards Scholars</a:t>
            </a:r>
            <a:endParaRPr/>
          </a:p>
        </p:txBody>
      </p:sp>
      <p:pic>
        <p:nvPicPr>
          <p:cNvPr id="338" name="Google Shape;338;p40"/>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pic>
        <p:nvPicPr>
          <p:cNvPr id="339" name="Google Shape;339;p40"/>
          <p:cNvPicPr preferRelativeResize="0"/>
          <p:nvPr/>
        </p:nvPicPr>
        <p:blipFill>
          <a:blip r:embed="rId5">
            <a:alphaModFix/>
          </a:blip>
          <a:stretch>
            <a:fillRect/>
          </a:stretch>
        </p:blipFill>
        <p:spPr>
          <a:xfrm>
            <a:off x="140550" y="1424004"/>
            <a:ext cx="8157300" cy="4504175"/>
          </a:xfrm>
          <a:prstGeom prst="rect">
            <a:avLst/>
          </a:prstGeom>
          <a:noFill/>
          <a:ln>
            <a:noFill/>
          </a:ln>
        </p:spPr>
      </p:pic>
      <p:sp>
        <p:nvSpPr>
          <p:cNvPr id="340" name="Google Shape;340;p40"/>
          <p:cNvSpPr txBox="1"/>
          <p:nvPr/>
        </p:nvSpPr>
        <p:spPr>
          <a:xfrm>
            <a:off x="8534275" y="1424000"/>
            <a:ext cx="3000000" cy="4504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1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7 students have transferred to 4-year universities</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Cal Poly, SLO; San José State University; UC Berkeley; UC Davis; UC Santa Cruz</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rPr lang="en-US" sz="1800">
                <a:solidFill>
                  <a:schemeClr val="dk1"/>
                </a:solidFill>
                <a:latin typeface="Calibri"/>
                <a:ea typeface="Calibri"/>
                <a:cs typeface="Calibri"/>
                <a:sym typeface="Calibri"/>
              </a:rPr>
              <a:t>•67 students have attained vocational certificates in areas such as </a:t>
            </a:r>
            <a:endParaRPr sz="18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Administrative Medical Assistant, Cosmetology, Early Childhood Education/Child Development, Human Services, Medical Assistant</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rPr lang="en-US" sz="1800">
                <a:solidFill>
                  <a:schemeClr val="dk1"/>
                </a:solidFill>
                <a:latin typeface="Calibri"/>
                <a:ea typeface="Calibri"/>
                <a:cs typeface="Calibri"/>
                <a:sym typeface="Calibri"/>
              </a:rPr>
              <a:t>•61 students have completed the equivalent of freshman English</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74E13"/>
        </a:solidFill>
      </p:bgPr>
    </p:bg>
    <p:spTree>
      <p:nvGrpSpPr>
        <p:cNvPr id="345" name="Shape 345"/>
        <p:cNvGrpSpPr/>
        <p:nvPr/>
      </p:nvGrpSpPr>
      <p:grpSpPr>
        <a:xfrm>
          <a:off x="0" y="0"/>
          <a:ext cx="0" cy="0"/>
          <a:chOff x="0" y="0"/>
          <a:chExt cx="0" cy="0"/>
        </a:xfrm>
      </p:grpSpPr>
      <p:pic>
        <p:nvPicPr>
          <p:cNvPr id="346" name="Google Shape;346;p41"/>
          <p:cNvPicPr preferRelativeResize="0"/>
          <p:nvPr/>
        </p:nvPicPr>
        <p:blipFill>
          <a:blip r:embed="rId3">
            <a:alphaModFix/>
          </a:blip>
          <a:stretch>
            <a:fillRect/>
          </a:stretch>
        </p:blipFill>
        <p:spPr>
          <a:xfrm>
            <a:off x="2187162" y="415000"/>
            <a:ext cx="7817674" cy="6028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3">
            <a:alphaModFix/>
          </a:blip>
          <a:srcRect b="0" l="0" r="0" t="0"/>
          <a:stretch/>
        </p:blipFill>
        <p:spPr>
          <a:xfrm>
            <a:off x="-24075" y="3175"/>
            <a:ext cx="11325692" cy="1392225"/>
          </a:xfrm>
          <a:prstGeom prst="rect">
            <a:avLst/>
          </a:prstGeom>
          <a:noFill/>
          <a:ln>
            <a:noFill/>
          </a:ln>
        </p:spPr>
      </p:pic>
      <p:sp>
        <p:nvSpPr>
          <p:cNvPr id="104" name="Google Shape;104;p15"/>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ESL Department</a:t>
            </a:r>
            <a:endParaRPr sz="4200"/>
          </a:p>
        </p:txBody>
      </p:sp>
      <p:pic>
        <p:nvPicPr>
          <p:cNvPr id="105" name="Google Shape;105;p15"/>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sp>
        <p:nvSpPr>
          <p:cNvPr id="106" name="Google Shape;106;p15"/>
          <p:cNvSpPr txBox="1"/>
          <p:nvPr/>
        </p:nvSpPr>
        <p:spPr>
          <a:xfrm>
            <a:off x="417150" y="1328875"/>
            <a:ext cx="11109300" cy="521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3400">
                <a:solidFill>
                  <a:srgbClr val="1C4587"/>
                </a:solidFill>
                <a:latin typeface="Calibri"/>
                <a:ea typeface="Calibri"/>
                <a:cs typeface="Calibri"/>
                <a:sym typeface="Calibri"/>
              </a:rPr>
              <a:t>Student Characteristics 2016-2019 </a:t>
            </a:r>
            <a:endParaRPr b="1" sz="34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sz="24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None/>
            </a:pPr>
            <a:r>
              <a:t/>
            </a:r>
            <a:endParaRPr b="1" sz="4400">
              <a:solidFill>
                <a:srgbClr val="1C4587"/>
              </a:solidFill>
              <a:latin typeface="Calibri"/>
              <a:ea typeface="Calibri"/>
              <a:cs typeface="Calibri"/>
              <a:sym typeface="Calibri"/>
            </a:endParaRPr>
          </a:p>
        </p:txBody>
      </p:sp>
      <p:pic>
        <p:nvPicPr>
          <p:cNvPr id="107" name="Google Shape;107;p15"/>
          <p:cNvPicPr preferRelativeResize="0"/>
          <p:nvPr/>
        </p:nvPicPr>
        <p:blipFill>
          <a:blip r:embed="rId5">
            <a:alphaModFix/>
          </a:blip>
          <a:stretch>
            <a:fillRect/>
          </a:stretch>
        </p:blipFill>
        <p:spPr>
          <a:xfrm>
            <a:off x="352925" y="1949125"/>
            <a:ext cx="5548524" cy="4593449"/>
          </a:xfrm>
          <a:prstGeom prst="rect">
            <a:avLst/>
          </a:prstGeom>
          <a:noFill/>
          <a:ln>
            <a:noFill/>
          </a:ln>
        </p:spPr>
      </p:pic>
      <p:pic>
        <p:nvPicPr>
          <p:cNvPr id="108" name="Google Shape;108;p15"/>
          <p:cNvPicPr preferRelativeResize="0"/>
          <p:nvPr/>
        </p:nvPicPr>
        <p:blipFill>
          <a:blip r:embed="rId6">
            <a:alphaModFix/>
          </a:blip>
          <a:stretch>
            <a:fillRect/>
          </a:stretch>
        </p:blipFill>
        <p:spPr>
          <a:xfrm>
            <a:off x="6168200" y="1949125"/>
            <a:ext cx="5820626" cy="44997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pic>
        <p:nvPicPr>
          <p:cNvPr id="351" name="Google Shape;351;p42"/>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352" name="Google Shape;352;p42"/>
          <p:cNvSpPr txBox="1"/>
          <p:nvPr>
            <p:ph idx="1" type="body"/>
          </p:nvPr>
        </p:nvSpPr>
        <p:spPr>
          <a:xfrm>
            <a:off x="692250" y="2246146"/>
            <a:ext cx="5835600" cy="2983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3600">
                <a:solidFill>
                  <a:srgbClr val="000000"/>
                </a:solidFill>
                <a:highlight>
                  <a:srgbClr val="FFFFFF"/>
                </a:highlight>
              </a:rPr>
              <a:t>Rick Alarcon </a:t>
            </a:r>
            <a:endParaRPr sz="3600">
              <a:solidFill>
                <a:srgbClr val="000000"/>
              </a:solidFill>
              <a:highlight>
                <a:srgbClr val="FFFFFF"/>
              </a:highlight>
            </a:endParaRPr>
          </a:p>
          <a:p>
            <a:pPr indent="0" lvl="0" marL="0" rtl="0" algn="l">
              <a:lnSpc>
                <a:spcPct val="90000"/>
              </a:lnSpc>
              <a:spcBef>
                <a:spcPts val="0"/>
              </a:spcBef>
              <a:spcAft>
                <a:spcPts val="0"/>
              </a:spcAft>
              <a:buNone/>
            </a:pPr>
            <a:r>
              <a:rPr lang="en-US" sz="2400">
                <a:solidFill>
                  <a:srgbClr val="000000"/>
                </a:solidFill>
                <a:highlight>
                  <a:srgbClr val="FFFFFF"/>
                </a:highlight>
              </a:rPr>
              <a:t>transferred to the University of California, Davis, graduating in December 2018 with a joint major in mathematical analytics and operations research and a minor in statistics. Currently, he is working at a startup focusing on business strategy and data analysis.</a:t>
            </a:r>
            <a:endParaRPr sz="2400">
              <a:solidFill>
                <a:srgbClr val="000000"/>
              </a:solidFill>
            </a:endParaRPr>
          </a:p>
        </p:txBody>
      </p:sp>
      <p:sp>
        <p:nvSpPr>
          <p:cNvPr id="353" name="Google Shape;353;p42"/>
          <p:cNvSpPr txBox="1"/>
          <p:nvPr/>
        </p:nvSpPr>
        <p:spPr>
          <a:xfrm>
            <a:off x="423061" y="-2"/>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Follow Up: Where are they now?</a:t>
            </a:r>
            <a:endParaRPr/>
          </a:p>
        </p:txBody>
      </p:sp>
      <p:pic>
        <p:nvPicPr>
          <p:cNvPr id="354" name="Google Shape;354;p42"/>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pic>
        <p:nvPicPr>
          <p:cNvPr id="355" name="Google Shape;355;p42"/>
          <p:cNvPicPr preferRelativeResize="0"/>
          <p:nvPr/>
        </p:nvPicPr>
        <p:blipFill>
          <a:blip r:embed="rId5">
            <a:alphaModFix/>
          </a:blip>
          <a:stretch>
            <a:fillRect/>
          </a:stretch>
        </p:blipFill>
        <p:spPr>
          <a:xfrm>
            <a:off x="6451652" y="1271607"/>
            <a:ext cx="3528501" cy="52795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Google Shape;360;p43"/>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361" name="Google Shape;361;p43"/>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Follow Up: Where are they now?</a:t>
            </a:r>
            <a:endParaRPr/>
          </a:p>
        </p:txBody>
      </p:sp>
      <p:pic>
        <p:nvPicPr>
          <p:cNvPr id="362" name="Google Shape;362;p43"/>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sp>
        <p:nvSpPr>
          <p:cNvPr id="363" name="Google Shape;363;p43"/>
          <p:cNvSpPr txBox="1"/>
          <p:nvPr>
            <p:ph idx="2" type="body"/>
          </p:nvPr>
        </p:nvSpPr>
        <p:spPr>
          <a:xfrm>
            <a:off x="5213675" y="1825625"/>
            <a:ext cx="6140100" cy="3337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600"/>
              <a:t>Elizabeth Sosa-Cornelio</a:t>
            </a:r>
            <a:endParaRPr sz="3600"/>
          </a:p>
          <a:p>
            <a:pPr indent="0" lvl="0" marL="0" rtl="0" algn="l">
              <a:spcBef>
                <a:spcPts val="1000"/>
              </a:spcBef>
              <a:spcAft>
                <a:spcPts val="0"/>
              </a:spcAft>
              <a:buNone/>
            </a:pPr>
            <a:r>
              <a:rPr lang="en-US" sz="2400"/>
              <a:t>After earning AAs in Economics, Spanish, and Latin American Studies, and an AS in Business Administration at Cañada, </a:t>
            </a:r>
            <a:r>
              <a:rPr lang="en-US" sz="2400"/>
              <a:t>Elizabeth transferred to Menlo College and earned a BS in Management Information Systems. She is currently working as a full-time employee at Phantom Cybersecurity Company.</a:t>
            </a:r>
            <a:endParaRPr sz="2400"/>
          </a:p>
        </p:txBody>
      </p:sp>
      <p:pic>
        <p:nvPicPr>
          <p:cNvPr id="364" name="Google Shape;364;p43"/>
          <p:cNvPicPr preferRelativeResize="0"/>
          <p:nvPr/>
        </p:nvPicPr>
        <p:blipFill>
          <a:blip r:embed="rId5">
            <a:alphaModFix/>
          </a:blip>
          <a:stretch>
            <a:fillRect/>
          </a:stretch>
        </p:blipFill>
        <p:spPr>
          <a:xfrm>
            <a:off x="1957397" y="1424000"/>
            <a:ext cx="2315454" cy="4915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pic>
        <p:nvPicPr>
          <p:cNvPr id="369" name="Google Shape;369;p44"/>
          <p:cNvPicPr preferRelativeResize="0"/>
          <p:nvPr/>
        </p:nvPicPr>
        <p:blipFill rotWithShape="1">
          <a:blip r:embed="rId3">
            <a:alphaModFix/>
          </a:blip>
          <a:srcRect b="0" l="0" r="0" t="0"/>
          <a:stretch/>
        </p:blipFill>
        <p:spPr>
          <a:xfrm>
            <a:off x="-24063" y="3175"/>
            <a:ext cx="11558335" cy="1420814"/>
          </a:xfrm>
          <a:prstGeom prst="rect">
            <a:avLst/>
          </a:prstGeom>
          <a:noFill/>
          <a:ln>
            <a:noFill/>
          </a:ln>
        </p:spPr>
      </p:pic>
      <p:sp>
        <p:nvSpPr>
          <p:cNvPr id="370" name="Google Shape;370;p44"/>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Opportunities for Growth</a:t>
            </a:r>
            <a:endParaRPr/>
          </a:p>
        </p:txBody>
      </p:sp>
      <p:pic>
        <p:nvPicPr>
          <p:cNvPr id="371" name="Google Shape;371;p44"/>
          <p:cNvPicPr preferRelativeResize="0"/>
          <p:nvPr/>
        </p:nvPicPr>
        <p:blipFill rotWithShape="1">
          <a:blip r:embed="rId4">
            <a:alphaModFix/>
          </a:blip>
          <a:srcRect b="5953" l="0" r="0" t="0"/>
          <a:stretch/>
        </p:blipFill>
        <p:spPr>
          <a:xfrm>
            <a:off x="0" y="5052061"/>
            <a:ext cx="12191997" cy="1805939"/>
          </a:xfrm>
          <a:prstGeom prst="rect">
            <a:avLst/>
          </a:prstGeom>
          <a:noFill/>
          <a:ln>
            <a:noFill/>
          </a:ln>
        </p:spPr>
      </p:pic>
      <p:pic>
        <p:nvPicPr>
          <p:cNvPr id="372" name="Google Shape;372;p44"/>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373" name="Google Shape;373;p44"/>
          <p:cNvSpPr txBox="1"/>
          <p:nvPr>
            <p:ph idx="1" type="body"/>
          </p:nvPr>
        </p:nvSpPr>
        <p:spPr>
          <a:xfrm>
            <a:off x="838200" y="1328875"/>
            <a:ext cx="8634600" cy="4811700"/>
          </a:xfrm>
          <a:prstGeom prst="rect">
            <a:avLst/>
          </a:prstGeom>
        </p:spPr>
        <p:txBody>
          <a:bodyPr anchorCtr="0" anchor="t" bIns="45700" lIns="91425" spcFirstLastPara="1" rIns="91425" wrap="square" tIns="45700">
            <a:noAutofit/>
          </a:bodyPr>
          <a:lstStyle/>
          <a:p>
            <a:pPr indent="-355600" lvl="0" marL="457200" rtl="0" algn="l">
              <a:spcBef>
                <a:spcPts val="800"/>
              </a:spcBef>
              <a:spcAft>
                <a:spcPts val="0"/>
              </a:spcAft>
              <a:buSzPts val="2000"/>
              <a:buChar char="•"/>
            </a:pPr>
            <a:r>
              <a:rPr lang="en-US" sz="2000"/>
              <a:t>Collaborate with other disciplines to align schedule and class offerings</a:t>
            </a:r>
            <a:endParaRPr sz="2000"/>
          </a:p>
          <a:p>
            <a:pPr indent="-355600" lvl="1" marL="914400" rtl="0" algn="l">
              <a:spcBef>
                <a:spcPts val="0"/>
              </a:spcBef>
              <a:spcAft>
                <a:spcPts val="0"/>
              </a:spcAft>
              <a:buSzPts val="2000"/>
              <a:buChar char="•"/>
            </a:pPr>
            <a:r>
              <a:rPr lang="en-US" sz="2000"/>
              <a:t>Math</a:t>
            </a:r>
            <a:endParaRPr sz="2000"/>
          </a:p>
          <a:p>
            <a:pPr indent="-355600" lvl="1" marL="914400" rtl="0" algn="l">
              <a:spcBef>
                <a:spcPts val="0"/>
              </a:spcBef>
              <a:spcAft>
                <a:spcPts val="0"/>
              </a:spcAft>
              <a:buSzPts val="2000"/>
              <a:buChar char="•"/>
            </a:pPr>
            <a:r>
              <a:rPr lang="en-US" sz="2000"/>
              <a:t>CBOT </a:t>
            </a:r>
            <a:endParaRPr sz="2000"/>
          </a:p>
          <a:p>
            <a:pPr indent="-355600" lvl="1" marL="914400" rtl="0" algn="l">
              <a:spcBef>
                <a:spcPts val="0"/>
              </a:spcBef>
              <a:spcAft>
                <a:spcPts val="0"/>
              </a:spcAft>
              <a:buSzPts val="2000"/>
              <a:buChar char="•"/>
            </a:pPr>
            <a:r>
              <a:rPr lang="en-US" sz="2000"/>
              <a:t>Human Development (ECE)</a:t>
            </a:r>
            <a:endParaRPr sz="2000"/>
          </a:p>
          <a:p>
            <a:pPr indent="-355600" lvl="1" marL="914400" rtl="0" algn="l">
              <a:spcBef>
                <a:spcPts val="0"/>
              </a:spcBef>
              <a:spcAft>
                <a:spcPts val="0"/>
              </a:spcAft>
              <a:buSzPts val="2000"/>
              <a:buChar char="•"/>
            </a:pPr>
            <a:r>
              <a:rPr lang="en-US" sz="2000"/>
              <a:t>STEM</a:t>
            </a:r>
            <a:endParaRPr sz="2000"/>
          </a:p>
          <a:p>
            <a:pPr indent="-355600" lvl="1" marL="914400" rtl="0" algn="l">
              <a:spcBef>
                <a:spcPts val="0"/>
              </a:spcBef>
              <a:spcAft>
                <a:spcPts val="0"/>
              </a:spcAft>
              <a:buSzPts val="2000"/>
              <a:buChar char="•"/>
            </a:pPr>
            <a:r>
              <a:rPr lang="en-US" sz="2000"/>
              <a:t>Fashion Design</a:t>
            </a:r>
            <a:endParaRPr sz="2000"/>
          </a:p>
          <a:p>
            <a:pPr indent="-355600" lvl="1" marL="914400" rtl="0" algn="l">
              <a:spcBef>
                <a:spcPts val="0"/>
              </a:spcBef>
              <a:spcAft>
                <a:spcPts val="0"/>
              </a:spcAft>
              <a:buSzPts val="2000"/>
              <a:buChar char="•"/>
            </a:pPr>
            <a:r>
              <a:rPr lang="en-US" sz="2000"/>
              <a:t>Library</a:t>
            </a:r>
            <a:endParaRPr sz="2000"/>
          </a:p>
          <a:p>
            <a:pPr indent="-355600" lvl="0" marL="457200" rtl="0" algn="l">
              <a:spcBef>
                <a:spcPts val="0"/>
              </a:spcBef>
              <a:spcAft>
                <a:spcPts val="0"/>
              </a:spcAft>
              <a:buSzPts val="2000"/>
              <a:buChar char="•"/>
            </a:pPr>
            <a:r>
              <a:rPr lang="en-US" sz="2000"/>
              <a:t>Create Academic support workshops for ESL students</a:t>
            </a:r>
            <a:endParaRPr sz="2000"/>
          </a:p>
          <a:p>
            <a:pPr indent="-355600" lvl="1" marL="914400" rtl="0" algn="l">
              <a:spcBef>
                <a:spcPts val="0"/>
              </a:spcBef>
              <a:spcAft>
                <a:spcPts val="0"/>
              </a:spcAft>
              <a:buSzPts val="2000"/>
              <a:buChar char="•"/>
            </a:pPr>
            <a:r>
              <a:rPr lang="en-US" sz="2000"/>
              <a:t>Writing and Grammar </a:t>
            </a:r>
            <a:endParaRPr sz="2000"/>
          </a:p>
          <a:p>
            <a:pPr indent="-355600" lvl="1" marL="914400" rtl="0" algn="l">
              <a:spcBef>
                <a:spcPts val="0"/>
              </a:spcBef>
              <a:spcAft>
                <a:spcPts val="0"/>
              </a:spcAft>
              <a:buSzPts val="2000"/>
              <a:buChar char="•"/>
            </a:pPr>
            <a:r>
              <a:rPr lang="en-US" sz="2000"/>
              <a:t>Technology</a:t>
            </a:r>
            <a:endParaRPr sz="2000"/>
          </a:p>
          <a:p>
            <a:pPr indent="-355600" lvl="1" marL="914400" rtl="0" algn="l">
              <a:spcBef>
                <a:spcPts val="0"/>
              </a:spcBef>
              <a:spcAft>
                <a:spcPts val="0"/>
              </a:spcAft>
              <a:buSzPts val="2000"/>
              <a:buChar char="•"/>
            </a:pPr>
            <a:r>
              <a:rPr lang="en-US" sz="2000"/>
              <a:t>College and Career Readiness</a:t>
            </a:r>
            <a:endParaRPr sz="2000"/>
          </a:p>
          <a:p>
            <a:pPr indent="-355600" lvl="1" marL="914400" rtl="0" algn="l">
              <a:spcBef>
                <a:spcPts val="0"/>
              </a:spcBef>
              <a:spcAft>
                <a:spcPts val="0"/>
              </a:spcAft>
              <a:buSzPts val="2000"/>
              <a:buChar char="•"/>
            </a:pPr>
            <a:r>
              <a:rPr lang="en-US" sz="2000"/>
              <a:t>Time management</a:t>
            </a:r>
            <a:endParaRPr sz="2000"/>
          </a:p>
          <a:p>
            <a:pPr indent="-355600" lvl="1" marL="914400" rtl="0" algn="l">
              <a:spcBef>
                <a:spcPts val="0"/>
              </a:spcBef>
              <a:spcAft>
                <a:spcPts val="0"/>
              </a:spcAft>
              <a:buSzPts val="2000"/>
              <a:buChar char="•"/>
            </a:pPr>
            <a:r>
              <a:rPr lang="en-US" sz="2000"/>
              <a:t>Study Skills</a:t>
            </a:r>
            <a:endParaRPr sz="2000"/>
          </a:p>
          <a:p>
            <a:pPr indent="-355600" lvl="0" marL="457200" rtl="0" algn="l">
              <a:spcBef>
                <a:spcPts val="0"/>
              </a:spcBef>
              <a:spcAft>
                <a:spcPts val="0"/>
              </a:spcAft>
              <a:buSzPts val="2000"/>
              <a:buChar char="•"/>
            </a:pPr>
            <a:r>
              <a:rPr lang="en-US" sz="2000"/>
              <a:t>Offer ESL JAMS every semester day and evening</a:t>
            </a:r>
            <a:endParaRPr sz="2000"/>
          </a:p>
          <a:p>
            <a:pPr indent="-355600" lvl="0" marL="457200" rtl="0" algn="l">
              <a:spcBef>
                <a:spcPts val="0"/>
              </a:spcBef>
              <a:spcAft>
                <a:spcPts val="0"/>
              </a:spcAft>
              <a:buSzPts val="2000"/>
              <a:buChar char="•"/>
            </a:pPr>
            <a:r>
              <a:rPr lang="en-US" sz="2000"/>
              <a:t>Bring back ESL SLAMmers!</a:t>
            </a:r>
            <a:endParaRPr sz="2000"/>
          </a:p>
          <a:p>
            <a:pPr indent="0" lvl="0" marL="457200" rtl="0" algn="l">
              <a:spcBef>
                <a:spcPts val="800"/>
              </a:spcBef>
              <a:spcAft>
                <a:spcPts val="0"/>
              </a:spcAft>
              <a:buNone/>
            </a:pPr>
            <a:r>
              <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74E13"/>
        </a:solidFill>
      </p:bgPr>
    </p:bg>
    <p:spTree>
      <p:nvGrpSpPr>
        <p:cNvPr id="378" name="Shape 378"/>
        <p:cNvGrpSpPr/>
        <p:nvPr/>
      </p:nvGrpSpPr>
      <p:grpSpPr>
        <a:xfrm>
          <a:off x="0" y="0"/>
          <a:ext cx="0" cy="0"/>
          <a:chOff x="0" y="0"/>
          <a:chExt cx="0" cy="0"/>
        </a:xfrm>
      </p:grpSpPr>
      <p:pic>
        <p:nvPicPr>
          <p:cNvPr id="379" name="Google Shape;379;p45"/>
          <p:cNvPicPr preferRelativeResize="0"/>
          <p:nvPr/>
        </p:nvPicPr>
        <p:blipFill>
          <a:blip r:embed="rId3">
            <a:alphaModFix/>
          </a:blip>
          <a:stretch>
            <a:fillRect/>
          </a:stretch>
        </p:blipFill>
        <p:spPr>
          <a:xfrm>
            <a:off x="3473150" y="1106900"/>
            <a:ext cx="5101374" cy="3725550"/>
          </a:xfrm>
          <a:prstGeom prst="rect">
            <a:avLst/>
          </a:prstGeom>
          <a:noFill/>
          <a:ln>
            <a:noFill/>
          </a:ln>
        </p:spPr>
      </p:pic>
      <p:sp>
        <p:nvSpPr>
          <p:cNvPr id="380" name="Google Shape;380;p45"/>
          <p:cNvSpPr txBox="1"/>
          <p:nvPr/>
        </p:nvSpPr>
        <p:spPr>
          <a:xfrm>
            <a:off x="409075" y="5165550"/>
            <a:ext cx="10948800" cy="850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lt1"/>
              </a:buClr>
              <a:buSzPts val="4200"/>
              <a:buFont typeface="Libre Franklin"/>
              <a:buNone/>
            </a:pPr>
            <a:r>
              <a:rPr b="1" i="1" lang="en-US" sz="3500">
                <a:solidFill>
                  <a:schemeClr val="lt1"/>
                </a:solidFill>
                <a:latin typeface="Libre Franklin"/>
                <a:ea typeface="Libre Franklin"/>
                <a:cs typeface="Libre Franklin"/>
                <a:sym typeface="Libre Franklin"/>
              </a:rPr>
              <a:t>Serving the COMMUNITY in Community College!</a:t>
            </a:r>
            <a:endParaRPr i="1" sz="3500">
              <a:solidFill>
                <a:srgbClr val="FFFFFF"/>
              </a:solidFill>
              <a:latin typeface="Libre Franklin"/>
              <a:ea typeface="Libre Franklin"/>
              <a:cs typeface="Libre Franklin"/>
              <a:sym typeface="Libre Frankli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16"/>
          <p:cNvPicPr preferRelativeResize="0"/>
          <p:nvPr/>
        </p:nvPicPr>
        <p:blipFill rotWithShape="1">
          <a:blip r:embed="rId3">
            <a:alphaModFix/>
          </a:blip>
          <a:srcRect b="0" l="0" r="0" t="0"/>
          <a:stretch/>
        </p:blipFill>
        <p:spPr>
          <a:xfrm>
            <a:off x="10324616" y="5847080"/>
            <a:ext cx="1618732" cy="726756"/>
          </a:xfrm>
          <a:prstGeom prst="rect">
            <a:avLst/>
          </a:prstGeom>
          <a:noFill/>
          <a:ln>
            <a:noFill/>
          </a:ln>
        </p:spPr>
      </p:pic>
      <p:sp>
        <p:nvSpPr>
          <p:cNvPr id="114" name="Google Shape;114;p16"/>
          <p:cNvSpPr txBox="1"/>
          <p:nvPr/>
        </p:nvSpPr>
        <p:spPr>
          <a:xfrm>
            <a:off x="-24000" y="1395400"/>
            <a:ext cx="11991600" cy="6104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4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sz="24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None/>
            </a:pPr>
            <a:r>
              <a:t/>
            </a:r>
            <a:endParaRPr b="1" sz="4400">
              <a:solidFill>
                <a:srgbClr val="1C4587"/>
              </a:solidFill>
              <a:latin typeface="Calibri"/>
              <a:ea typeface="Calibri"/>
              <a:cs typeface="Calibri"/>
              <a:sym typeface="Calibri"/>
            </a:endParaRPr>
          </a:p>
        </p:txBody>
      </p:sp>
      <p:pic>
        <p:nvPicPr>
          <p:cNvPr id="115" name="Google Shape;115;p16"/>
          <p:cNvPicPr preferRelativeResize="0"/>
          <p:nvPr/>
        </p:nvPicPr>
        <p:blipFill>
          <a:blip r:embed="rId4">
            <a:alphaModFix/>
          </a:blip>
          <a:stretch>
            <a:fillRect/>
          </a:stretch>
        </p:blipFill>
        <p:spPr>
          <a:xfrm>
            <a:off x="288750" y="906375"/>
            <a:ext cx="11726774" cy="4256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17"/>
          <p:cNvPicPr preferRelativeResize="0"/>
          <p:nvPr/>
        </p:nvPicPr>
        <p:blipFill rotWithShape="1">
          <a:blip r:embed="rId3">
            <a:alphaModFix/>
          </a:blip>
          <a:srcRect b="0" l="0" r="0" t="0"/>
          <a:stretch/>
        </p:blipFill>
        <p:spPr>
          <a:xfrm>
            <a:off x="10324616" y="5847080"/>
            <a:ext cx="1618732" cy="726756"/>
          </a:xfrm>
          <a:prstGeom prst="rect">
            <a:avLst/>
          </a:prstGeom>
          <a:noFill/>
          <a:ln>
            <a:noFill/>
          </a:ln>
        </p:spPr>
      </p:pic>
      <p:sp>
        <p:nvSpPr>
          <p:cNvPr id="121" name="Google Shape;121;p17"/>
          <p:cNvSpPr txBox="1"/>
          <p:nvPr/>
        </p:nvSpPr>
        <p:spPr>
          <a:xfrm>
            <a:off x="-24000" y="1395400"/>
            <a:ext cx="11991600" cy="6104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4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sz="24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None/>
            </a:pPr>
            <a:r>
              <a:t/>
            </a:r>
            <a:endParaRPr b="1" sz="4400">
              <a:solidFill>
                <a:srgbClr val="1C4587"/>
              </a:solidFill>
              <a:latin typeface="Calibri"/>
              <a:ea typeface="Calibri"/>
              <a:cs typeface="Calibri"/>
              <a:sym typeface="Calibri"/>
            </a:endParaRPr>
          </a:p>
        </p:txBody>
      </p:sp>
      <p:pic>
        <p:nvPicPr>
          <p:cNvPr id="122" name="Google Shape;122;p17"/>
          <p:cNvPicPr preferRelativeResize="0"/>
          <p:nvPr/>
        </p:nvPicPr>
        <p:blipFill>
          <a:blip r:embed="rId4">
            <a:alphaModFix/>
          </a:blip>
          <a:stretch>
            <a:fillRect/>
          </a:stretch>
        </p:blipFill>
        <p:spPr>
          <a:xfrm>
            <a:off x="713875" y="737950"/>
            <a:ext cx="10587799" cy="5591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18"/>
          <p:cNvPicPr preferRelativeResize="0"/>
          <p:nvPr/>
        </p:nvPicPr>
        <p:blipFill rotWithShape="1">
          <a:blip r:embed="rId3">
            <a:alphaModFix/>
          </a:blip>
          <a:srcRect b="0" l="0" r="0" t="0"/>
          <a:stretch/>
        </p:blipFill>
        <p:spPr>
          <a:xfrm>
            <a:off x="-24075" y="3175"/>
            <a:ext cx="11325692" cy="1392225"/>
          </a:xfrm>
          <a:prstGeom prst="rect">
            <a:avLst/>
          </a:prstGeom>
          <a:noFill/>
          <a:ln>
            <a:noFill/>
          </a:ln>
        </p:spPr>
      </p:pic>
      <p:sp>
        <p:nvSpPr>
          <p:cNvPr id="128" name="Google Shape;128;p18"/>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ESL Department</a:t>
            </a:r>
            <a:endParaRPr sz="4200"/>
          </a:p>
        </p:txBody>
      </p:sp>
      <p:pic>
        <p:nvPicPr>
          <p:cNvPr id="129" name="Google Shape;129;p18"/>
          <p:cNvPicPr preferRelativeResize="0"/>
          <p:nvPr/>
        </p:nvPicPr>
        <p:blipFill rotWithShape="1">
          <a:blip r:embed="rId4">
            <a:alphaModFix/>
          </a:blip>
          <a:srcRect b="0" l="0" r="0" t="0"/>
          <a:stretch/>
        </p:blipFill>
        <p:spPr>
          <a:xfrm>
            <a:off x="10324616" y="5847080"/>
            <a:ext cx="1618732" cy="726756"/>
          </a:xfrm>
          <a:prstGeom prst="rect">
            <a:avLst/>
          </a:prstGeom>
          <a:noFill/>
          <a:ln>
            <a:noFill/>
          </a:ln>
        </p:spPr>
      </p:pic>
      <p:sp>
        <p:nvSpPr>
          <p:cNvPr id="130" name="Google Shape;130;p18"/>
          <p:cNvSpPr txBox="1"/>
          <p:nvPr/>
        </p:nvSpPr>
        <p:spPr>
          <a:xfrm>
            <a:off x="401050" y="1283375"/>
            <a:ext cx="11109300" cy="45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3400">
                <a:solidFill>
                  <a:srgbClr val="1C4587"/>
                </a:solidFill>
                <a:latin typeface="Calibri"/>
                <a:ea typeface="Calibri"/>
                <a:cs typeface="Calibri"/>
                <a:sym typeface="Calibri"/>
              </a:rPr>
              <a:t>Success, Retention, and Completion Rates for ESL Students</a:t>
            </a:r>
            <a:endParaRPr b="1" sz="34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sz="24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None/>
            </a:pPr>
            <a:r>
              <a:t/>
            </a:r>
            <a:endParaRPr b="1" sz="4400">
              <a:solidFill>
                <a:srgbClr val="1C4587"/>
              </a:solidFill>
              <a:latin typeface="Calibri"/>
              <a:ea typeface="Calibri"/>
              <a:cs typeface="Calibri"/>
              <a:sym typeface="Calibri"/>
            </a:endParaRPr>
          </a:p>
        </p:txBody>
      </p:sp>
      <p:pic>
        <p:nvPicPr>
          <p:cNvPr id="131" name="Google Shape;131;p18"/>
          <p:cNvPicPr preferRelativeResize="0"/>
          <p:nvPr/>
        </p:nvPicPr>
        <p:blipFill>
          <a:blip r:embed="rId5">
            <a:alphaModFix/>
          </a:blip>
          <a:stretch>
            <a:fillRect/>
          </a:stretch>
        </p:blipFill>
        <p:spPr>
          <a:xfrm>
            <a:off x="1580375" y="1925075"/>
            <a:ext cx="7515501" cy="475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pic>
        <p:nvPicPr>
          <p:cNvPr id="136" name="Google Shape;136;p19"/>
          <p:cNvPicPr preferRelativeResize="0"/>
          <p:nvPr/>
        </p:nvPicPr>
        <p:blipFill rotWithShape="1">
          <a:blip r:embed="rId3">
            <a:alphaModFix/>
          </a:blip>
          <a:srcRect b="0" l="0" r="0" t="0"/>
          <a:stretch/>
        </p:blipFill>
        <p:spPr>
          <a:xfrm>
            <a:off x="-24075" y="3175"/>
            <a:ext cx="11325692" cy="1392225"/>
          </a:xfrm>
          <a:prstGeom prst="rect">
            <a:avLst/>
          </a:prstGeom>
          <a:noFill/>
          <a:ln>
            <a:noFill/>
          </a:ln>
        </p:spPr>
      </p:pic>
      <p:sp>
        <p:nvSpPr>
          <p:cNvPr id="137" name="Google Shape;137;p19"/>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ESL Department</a:t>
            </a:r>
            <a:endParaRPr sz="4200"/>
          </a:p>
        </p:txBody>
      </p:sp>
      <p:pic>
        <p:nvPicPr>
          <p:cNvPr id="138" name="Google Shape;138;p19"/>
          <p:cNvPicPr preferRelativeResize="0"/>
          <p:nvPr/>
        </p:nvPicPr>
        <p:blipFill rotWithShape="1">
          <a:blip r:embed="rId4">
            <a:alphaModFix/>
          </a:blip>
          <a:srcRect b="5953" l="0" r="0" t="0"/>
          <a:stretch/>
        </p:blipFill>
        <p:spPr>
          <a:xfrm>
            <a:off x="0" y="5465775"/>
            <a:ext cx="12191997" cy="1392225"/>
          </a:xfrm>
          <a:prstGeom prst="rect">
            <a:avLst/>
          </a:prstGeom>
          <a:noFill/>
          <a:ln>
            <a:noFill/>
          </a:ln>
        </p:spPr>
      </p:pic>
      <p:pic>
        <p:nvPicPr>
          <p:cNvPr id="139" name="Google Shape;139;p19"/>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140" name="Google Shape;140;p19"/>
          <p:cNvSpPr txBox="1"/>
          <p:nvPr/>
        </p:nvSpPr>
        <p:spPr>
          <a:xfrm>
            <a:off x="401050" y="1283375"/>
            <a:ext cx="11109300" cy="45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3600">
                <a:solidFill>
                  <a:srgbClr val="1C4587"/>
                </a:solidFill>
                <a:latin typeface="Calibri"/>
                <a:ea typeface="Calibri"/>
                <a:cs typeface="Calibri"/>
                <a:sym typeface="Calibri"/>
              </a:rPr>
              <a:t>Community Based English Tutoring Program (CBET)</a:t>
            </a:r>
            <a:endParaRPr b="1" sz="36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sz="105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rPr b="1" lang="en-US" sz="1900">
                <a:solidFill>
                  <a:srgbClr val="333333"/>
                </a:solidFill>
                <a:highlight>
                  <a:srgbClr val="FFFFFF"/>
                </a:highlight>
                <a:latin typeface="Open Sans"/>
                <a:ea typeface="Open Sans"/>
                <a:cs typeface="Open Sans"/>
                <a:sym typeface="Open Sans"/>
              </a:rPr>
              <a:t>CBET was funded by proposition 227</a:t>
            </a:r>
            <a:r>
              <a:rPr lang="en-US" sz="1900">
                <a:solidFill>
                  <a:srgbClr val="333333"/>
                </a:solidFill>
                <a:highlight>
                  <a:srgbClr val="FFFFFF"/>
                </a:highlight>
                <a:latin typeface="Open Sans"/>
                <a:ea typeface="Open Sans"/>
                <a:cs typeface="Open Sans"/>
                <a:sym typeface="Open Sans"/>
              </a:rPr>
              <a:t> and offers beginning level English as a Second Language (ESL) classes to parents and community members throughout California who pledge to tutor school-age children. The Cañada College CBET English for the Workforce Award program is a collaboration between the San Mateo County Community College District (SMCCCD), and the Redwood City School District (RCSD).</a:t>
            </a:r>
            <a:endParaRPr sz="19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rPr b="1" lang="en-US" sz="1900">
                <a:solidFill>
                  <a:srgbClr val="333333"/>
                </a:solidFill>
                <a:highlight>
                  <a:srgbClr val="FFFFFF"/>
                </a:highlight>
                <a:latin typeface="Open Sans"/>
                <a:ea typeface="Open Sans"/>
                <a:cs typeface="Open Sans"/>
                <a:sym typeface="Open Sans"/>
              </a:rPr>
              <a:t>The CBET program provides language skills classes</a:t>
            </a:r>
            <a:r>
              <a:rPr lang="en-US" sz="1900">
                <a:solidFill>
                  <a:srgbClr val="333333"/>
                </a:solidFill>
                <a:highlight>
                  <a:srgbClr val="FFFFFF"/>
                </a:highlight>
                <a:latin typeface="Open Sans"/>
                <a:ea typeface="Open Sans"/>
                <a:cs typeface="Open Sans"/>
                <a:sym typeface="Open Sans"/>
              </a:rPr>
              <a:t> for the workforce. The community-based classes serve as a bridge to on-campus academic and career programs. Upon completing the program, students receive the English for the Workforce Award.</a:t>
            </a:r>
            <a:endParaRPr sz="19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None/>
            </a:pPr>
            <a:r>
              <a:t/>
            </a:r>
            <a:endParaRPr b="1" sz="36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rPr lang="en-US" sz="1100" u="sng">
                <a:solidFill>
                  <a:schemeClr val="hlink"/>
                </a:solidFill>
                <a:hlinkClick r:id="rId6"/>
              </a:rPr>
              <a:t>https://canadacollege.edu/esl/cbet.php</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90000"/>
              </a:lnSpc>
              <a:spcBef>
                <a:spcPts val="800"/>
              </a:spcBef>
              <a:spcAft>
                <a:spcPts val="0"/>
              </a:spcAft>
              <a:buNone/>
            </a:pPr>
            <a:r>
              <a:t/>
            </a:r>
            <a:endParaRPr b="1" sz="4400">
              <a:solidFill>
                <a:srgbClr val="1C4587"/>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0"/>
          <p:cNvPicPr preferRelativeResize="0"/>
          <p:nvPr/>
        </p:nvPicPr>
        <p:blipFill rotWithShape="1">
          <a:blip r:embed="rId3">
            <a:alphaModFix/>
          </a:blip>
          <a:srcRect b="0" l="0" r="0" t="0"/>
          <a:stretch/>
        </p:blipFill>
        <p:spPr>
          <a:xfrm>
            <a:off x="-24075" y="3175"/>
            <a:ext cx="11325692" cy="1392225"/>
          </a:xfrm>
          <a:prstGeom prst="rect">
            <a:avLst/>
          </a:prstGeom>
          <a:noFill/>
          <a:ln>
            <a:noFill/>
          </a:ln>
        </p:spPr>
      </p:pic>
      <p:sp>
        <p:nvSpPr>
          <p:cNvPr id="146" name="Google Shape;146;p20"/>
          <p:cNvSpPr txBox="1"/>
          <p:nvPr/>
        </p:nvSpPr>
        <p:spPr>
          <a:xfrm>
            <a:off x="639761" y="3173"/>
            <a:ext cx="106641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200"/>
              <a:buFont typeface="Libre Franklin"/>
              <a:buNone/>
            </a:pPr>
            <a:r>
              <a:rPr b="1" lang="en-US" sz="4200">
                <a:solidFill>
                  <a:schemeClr val="lt1"/>
                </a:solidFill>
                <a:latin typeface="Libre Franklin"/>
                <a:ea typeface="Libre Franklin"/>
                <a:cs typeface="Libre Franklin"/>
                <a:sym typeface="Libre Franklin"/>
              </a:rPr>
              <a:t>CBET Program	</a:t>
            </a:r>
            <a:endParaRPr sz="4200"/>
          </a:p>
        </p:txBody>
      </p:sp>
      <p:pic>
        <p:nvPicPr>
          <p:cNvPr id="147" name="Google Shape;147;p20"/>
          <p:cNvPicPr preferRelativeResize="0"/>
          <p:nvPr/>
        </p:nvPicPr>
        <p:blipFill rotWithShape="1">
          <a:blip r:embed="rId4">
            <a:alphaModFix/>
          </a:blip>
          <a:srcRect b="5953" l="0" r="0" t="0"/>
          <a:stretch/>
        </p:blipFill>
        <p:spPr>
          <a:xfrm>
            <a:off x="0" y="5465775"/>
            <a:ext cx="12191997" cy="1392225"/>
          </a:xfrm>
          <a:prstGeom prst="rect">
            <a:avLst/>
          </a:prstGeom>
          <a:noFill/>
          <a:ln>
            <a:noFill/>
          </a:ln>
        </p:spPr>
      </p:pic>
      <p:pic>
        <p:nvPicPr>
          <p:cNvPr id="148" name="Google Shape;148;p20"/>
          <p:cNvPicPr preferRelativeResize="0"/>
          <p:nvPr/>
        </p:nvPicPr>
        <p:blipFill rotWithShape="1">
          <a:blip r:embed="rId5">
            <a:alphaModFix/>
          </a:blip>
          <a:srcRect b="0" l="0" r="0" t="0"/>
          <a:stretch/>
        </p:blipFill>
        <p:spPr>
          <a:xfrm>
            <a:off x="10324616" y="5847080"/>
            <a:ext cx="1618732" cy="726756"/>
          </a:xfrm>
          <a:prstGeom prst="rect">
            <a:avLst/>
          </a:prstGeom>
          <a:noFill/>
          <a:ln>
            <a:noFill/>
          </a:ln>
        </p:spPr>
      </p:pic>
      <p:sp>
        <p:nvSpPr>
          <p:cNvPr id="149" name="Google Shape;149;p20"/>
          <p:cNvSpPr txBox="1"/>
          <p:nvPr/>
        </p:nvSpPr>
        <p:spPr>
          <a:xfrm>
            <a:off x="401050" y="1283375"/>
            <a:ext cx="11109300" cy="456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sz="3600">
                <a:solidFill>
                  <a:srgbClr val="1C4587"/>
                </a:solidFill>
                <a:latin typeface="Calibri"/>
                <a:ea typeface="Calibri"/>
                <a:cs typeface="Calibri"/>
                <a:sym typeface="Calibri"/>
              </a:rPr>
              <a:t>2019-Welcoming Star Recognition</a:t>
            </a:r>
            <a:endParaRPr b="1" sz="36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sz="105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rPr lang="en-US" sz="1900">
                <a:solidFill>
                  <a:srgbClr val="333333"/>
                </a:solidFill>
                <a:highlight>
                  <a:srgbClr val="FFFFFF"/>
                </a:highlight>
                <a:latin typeface="Open Sans"/>
                <a:ea typeface="Open Sans"/>
                <a:cs typeface="Open Sans"/>
                <a:sym typeface="Open Sans"/>
              </a:rPr>
              <a:t>The ESL/CBET Program was awarded </a:t>
            </a:r>
            <a:r>
              <a:rPr b="1" lang="en-US" sz="1900">
                <a:solidFill>
                  <a:srgbClr val="333333"/>
                </a:solidFill>
                <a:highlight>
                  <a:srgbClr val="FFFFFF"/>
                </a:highlight>
                <a:latin typeface="Open Sans"/>
                <a:ea typeface="Open Sans"/>
                <a:cs typeface="Open Sans"/>
                <a:sym typeface="Open Sans"/>
              </a:rPr>
              <a:t>the Welcoming Star Award</a:t>
            </a:r>
            <a:r>
              <a:rPr lang="en-US" sz="1900">
                <a:solidFill>
                  <a:srgbClr val="333333"/>
                </a:solidFill>
                <a:highlight>
                  <a:srgbClr val="FFFFFF"/>
                </a:highlight>
                <a:latin typeface="Open Sans"/>
                <a:ea typeface="Open Sans"/>
                <a:cs typeface="Open Sans"/>
                <a:sym typeface="Open Sans"/>
              </a:rPr>
              <a:t> which recognizes programs in the Redwood City and North Fair Oaks community that create a welcoming environment including treating everyone who lives, works, studies and visits Redwood City and North Fair Oaks with inclusion, understanding, and respect. </a:t>
            </a:r>
            <a:endParaRPr sz="19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t/>
            </a:r>
            <a:endParaRPr sz="1900">
              <a:solidFill>
                <a:srgbClr val="333333"/>
              </a:solidFill>
              <a:highlight>
                <a:srgbClr val="FFFFFF"/>
              </a:highlight>
              <a:latin typeface="Open Sans"/>
              <a:ea typeface="Open Sans"/>
              <a:cs typeface="Open Sans"/>
              <a:sym typeface="Open Sans"/>
            </a:endParaRPr>
          </a:p>
          <a:p>
            <a:pPr indent="0" lvl="0" marL="0" rtl="0" algn="l">
              <a:lnSpc>
                <a:spcPct val="115000"/>
              </a:lnSpc>
              <a:spcBef>
                <a:spcPts val="800"/>
              </a:spcBef>
              <a:spcAft>
                <a:spcPts val="0"/>
              </a:spcAft>
              <a:buNone/>
            </a:pPr>
            <a:r>
              <a:t/>
            </a:r>
            <a:endParaRPr sz="1900">
              <a:solidFill>
                <a:srgbClr val="333333"/>
              </a:solidFill>
              <a:highlight>
                <a:srgbClr val="FFFFFF"/>
              </a:highlight>
              <a:latin typeface="Open Sans"/>
              <a:ea typeface="Open Sans"/>
              <a:cs typeface="Open Sans"/>
              <a:sym typeface="Open Sans"/>
            </a:endParaRPr>
          </a:p>
          <a:p>
            <a:pPr indent="0" lvl="0" marL="0" rtl="0" algn="l">
              <a:lnSpc>
                <a:spcPct val="90000"/>
              </a:lnSpc>
              <a:spcBef>
                <a:spcPts val="800"/>
              </a:spcBef>
              <a:spcAft>
                <a:spcPts val="0"/>
              </a:spcAft>
              <a:buNone/>
            </a:pPr>
            <a:r>
              <a:t/>
            </a:r>
            <a:endParaRPr b="1" sz="3600">
              <a:solidFill>
                <a:srgbClr val="1C4587"/>
              </a:solidFill>
              <a:latin typeface="Calibri"/>
              <a:ea typeface="Calibri"/>
              <a:cs typeface="Calibri"/>
              <a:sym typeface="Calibri"/>
            </a:endParaRPr>
          </a:p>
          <a:p>
            <a:pPr indent="0" lvl="0" marL="0" rtl="0" algn="l">
              <a:lnSpc>
                <a:spcPct val="115000"/>
              </a:lnSpc>
              <a:spcBef>
                <a:spcPts val="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rPr lang="en-US" sz="1100" u="sng">
                <a:solidFill>
                  <a:schemeClr val="hlink"/>
                </a:solidFill>
                <a:hlinkClick r:id="rId6"/>
              </a:rPr>
              <a:t>https://canadacollege.edu/esl/cbet.php</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115000"/>
              </a:lnSpc>
              <a:spcBef>
                <a:spcPts val="800"/>
              </a:spcBef>
              <a:spcAft>
                <a:spcPts val="0"/>
              </a:spcAft>
              <a:buNone/>
            </a:pPr>
            <a:r>
              <a:t/>
            </a:r>
            <a:endParaRPr b="1" sz="4400">
              <a:solidFill>
                <a:srgbClr val="1C4587"/>
              </a:solidFill>
              <a:latin typeface="Calibri"/>
              <a:ea typeface="Calibri"/>
              <a:cs typeface="Calibri"/>
              <a:sym typeface="Calibri"/>
            </a:endParaRPr>
          </a:p>
          <a:p>
            <a:pPr indent="0" lvl="0" marL="0" rtl="0" algn="l">
              <a:lnSpc>
                <a:spcPct val="90000"/>
              </a:lnSpc>
              <a:spcBef>
                <a:spcPts val="800"/>
              </a:spcBef>
              <a:spcAft>
                <a:spcPts val="0"/>
              </a:spcAft>
              <a:buNone/>
            </a:pPr>
            <a:r>
              <a:t/>
            </a:r>
            <a:endParaRPr b="1" sz="4400">
              <a:solidFill>
                <a:srgbClr val="1C4587"/>
              </a:solidFill>
              <a:latin typeface="Calibri"/>
              <a:ea typeface="Calibri"/>
              <a:cs typeface="Calibri"/>
              <a:sym typeface="Calibri"/>
            </a:endParaRPr>
          </a:p>
        </p:txBody>
      </p:sp>
      <p:pic>
        <p:nvPicPr>
          <p:cNvPr id="150" name="Google Shape;150;p20"/>
          <p:cNvPicPr preferRelativeResize="0"/>
          <p:nvPr/>
        </p:nvPicPr>
        <p:blipFill>
          <a:blip r:embed="rId7">
            <a:alphaModFix/>
          </a:blip>
          <a:stretch>
            <a:fillRect/>
          </a:stretch>
        </p:blipFill>
        <p:spPr>
          <a:xfrm>
            <a:off x="759950" y="3598375"/>
            <a:ext cx="4477774" cy="2064001"/>
          </a:xfrm>
          <a:prstGeom prst="rect">
            <a:avLst/>
          </a:prstGeom>
          <a:noFill/>
          <a:ln>
            <a:noFill/>
          </a:ln>
        </p:spPr>
      </p:pic>
      <p:pic>
        <p:nvPicPr>
          <p:cNvPr id="151" name="Google Shape;151;p20"/>
          <p:cNvPicPr preferRelativeResize="0"/>
          <p:nvPr/>
        </p:nvPicPr>
        <p:blipFill>
          <a:blip r:embed="rId8">
            <a:alphaModFix/>
          </a:blip>
          <a:stretch>
            <a:fillRect/>
          </a:stretch>
        </p:blipFill>
        <p:spPr>
          <a:xfrm>
            <a:off x="5374100" y="3550250"/>
            <a:ext cx="5702949" cy="206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74E13"/>
        </a:solidFill>
      </p:bgPr>
    </p:bg>
    <p:spTree>
      <p:nvGrpSpPr>
        <p:cNvPr id="156" name="Shape 156"/>
        <p:cNvGrpSpPr/>
        <p:nvPr/>
      </p:nvGrpSpPr>
      <p:grpSpPr>
        <a:xfrm>
          <a:off x="0" y="0"/>
          <a:ext cx="0" cy="0"/>
          <a:chOff x="0" y="0"/>
          <a:chExt cx="0" cy="0"/>
        </a:xfrm>
      </p:grpSpPr>
      <p:pic>
        <p:nvPicPr>
          <p:cNvPr id="157" name="Google Shape;157;p21"/>
          <p:cNvPicPr preferRelativeResize="0"/>
          <p:nvPr/>
        </p:nvPicPr>
        <p:blipFill>
          <a:blip r:embed="rId3">
            <a:alphaModFix/>
          </a:blip>
          <a:stretch>
            <a:fillRect/>
          </a:stretch>
        </p:blipFill>
        <p:spPr>
          <a:xfrm>
            <a:off x="2855500" y="81775"/>
            <a:ext cx="6440900" cy="6653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