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8" r:id="rId1"/>
  </p:sldMasterIdLst>
  <p:notesMasterIdLst>
    <p:notesMasterId r:id="rId37"/>
  </p:notesMasterIdLst>
  <p:sldIdLst>
    <p:sldId id="256" r:id="rId2"/>
    <p:sldId id="264" r:id="rId3"/>
    <p:sldId id="292" r:id="rId4"/>
    <p:sldId id="266" r:id="rId5"/>
    <p:sldId id="257" r:id="rId6"/>
    <p:sldId id="268" r:id="rId7"/>
    <p:sldId id="260" r:id="rId8"/>
    <p:sldId id="263" r:id="rId9"/>
    <p:sldId id="284" r:id="rId10"/>
    <p:sldId id="269" r:id="rId11"/>
    <p:sldId id="278" r:id="rId12"/>
    <p:sldId id="293" r:id="rId13"/>
    <p:sldId id="270" r:id="rId14"/>
    <p:sldId id="276" r:id="rId15"/>
    <p:sldId id="279" r:id="rId16"/>
    <p:sldId id="280" r:id="rId17"/>
    <p:sldId id="282" r:id="rId18"/>
    <p:sldId id="288" r:id="rId19"/>
    <p:sldId id="294" r:id="rId20"/>
    <p:sldId id="286" r:id="rId21"/>
    <p:sldId id="295" r:id="rId22"/>
    <p:sldId id="296" r:id="rId23"/>
    <p:sldId id="297" r:id="rId24"/>
    <p:sldId id="281" r:id="rId25"/>
    <p:sldId id="290" r:id="rId26"/>
    <p:sldId id="291" r:id="rId27"/>
    <p:sldId id="289" r:id="rId28"/>
    <p:sldId id="283" r:id="rId29"/>
    <p:sldId id="285" r:id="rId30"/>
    <p:sldId id="271" r:id="rId31"/>
    <p:sldId id="272" r:id="rId32"/>
    <p:sldId id="273" r:id="rId33"/>
    <p:sldId id="274" r:id="rId34"/>
    <p:sldId id="275" r:id="rId35"/>
    <p:sldId id="265"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7" autoAdjust="0"/>
    <p:restoredTop sz="94127" autoAdjust="0"/>
  </p:normalViewPr>
  <p:slideViewPr>
    <p:cSldViewPr snapToGrid="0">
      <p:cViewPr varScale="1">
        <p:scale>
          <a:sx n="62" d="100"/>
          <a:sy n="62" d="100"/>
        </p:scale>
        <p:origin x="1042" y="58"/>
      </p:cViewPr>
      <p:guideLst/>
    </p:cSldViewPr>
  </p:slideViewPr>
  <p:outlineViewPr>
    <p:cViewPr>
      <p:scale>
        <a:sx n="33" d="100"/>
        <a:sy n="33" d="100"/>
      </p:scale>
      <p:origin x="0" y="-5146"/>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74C5F1-2B41-4915-A55D-D1D4D4A5AD43}" type="datetimeFigureOut">
              <a:rPr lang="en-US" smtClean="0"/>
              <a:t>9/28/2015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2A9B27F-C516-441A-8471-D05A5F91A9DB}" type="slidenum">
              <a:rPr lang="en-US" smtClean="0"/>
              <a:t>‹#›</a:t>
            </a:fld>
            <a:endParaRPr lang="en-US"/>
          </a:p>
        </p:txBody>
      </p:sp>
    </p:spTree>
    <p:extLst>
      <p:ext uri="{BB962C8B-B14F-4D97-AF65-F5344CB8AC3E}">
        <p14:creationId xmlns:p14="http://schemas.microsoft.com/office/powerpoint/2010/main" val="352103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A9B27F-C516-441A-8471-D05A5F91A9DB}" type="slidenum">
              <a:rPr lang="en-US" smtClean="0"/>
              <a:t>1</a:t>
            </a:fld>
            <a:endParaRPr lang="en-US"/>
          </a:p>
        </p:txBody>
      </p:sp>
    </p:spTree>
    <p:extLst>
      <p:ext uri="{BB962C8B-B14F-4D97-AF65-F5344CB8AC3E}">
        <p14:creationId xmlns:p14="http://schemas.microsoft.com/office/powerpoint/2010/main" val="317992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ACFA1C-9DBF-46B8-90C9-96D077D2F545}"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389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A4C3C8-6F73-4364-B8F9-0D2EFFA41B89}"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17390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0529AA-BB34-433F-A3C5-0FB538EBB184}"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89327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418725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773A4-BA36-4F6C-BE03-E77904323B2A}"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458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78E4E5-C64E-4E3C-8A95-D345F261A4A5}" type="datetime1">
              <a:rPr lang="en-US" smtClean="0"/>
              <a:t>9/28/2015</a:t>
            </a:fld>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7" name="Slide Number Placeholder 6"/>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83957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88F171-8AAE-4E70-8EC3-E9AE213E5A78}" type="datetime1">
              <a:rPr lang="en-US" smtClean="0"/>
              <a:t>9/28/2015</a:t>
            </a:fld>
            <a:endParaRPr lang="en-US"/>
          </a:p>
        </p:txBody>
      </p:sp>
      <p:sp>
        <p:nvSpPr>
          <p:cNvPr id="8" name="Footer Placeholder 7"/>
          <p:cNvSpPr>
            <a:spLocks noGrp="1"/>
          </p:cNvSpPr>
          <p:nvPr>
            <p:ph type="ftr" sz="quarter" idx="11"/>
          </p:nvPr>
        </p:nvSpPr>
        <p:spPr/>
        <p:txBody>
          <a:bodyPr/>
          <a:lstStyle/>
          <a:p>
            <a:r>
              <a:rPr lang="en-US" smtClean="0"/>
              <a:t>Cañada College</a:t>
            </a:r>
            <a:endParaRPr lang="en-US"/>
          </a:p>
        </p:txBody>
      </p:sp>
      <p:sp>
        <p:nvSpPr>
          <p:cNvPr id="9" name="Slide Number Placeholder 8"/>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57225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C13CF-1953-49EA-9379-0B945784976A}" type="datetime1">
              <a:rPr lang="en-US" smtClean="0"/>
              <a:t>9/28/2015</a:t>
            </a:fld>
            <a:endParaRPr lang="en-US"/>
          </a:p>
        </p:txBody>
      </p:sp>
      <p:sp>
        <p:nvSpPr>
          <p:cNvPr id="4" name="Footer Placeholder 3"/>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259026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84B6D1-F9B4-462E-804C-4D009CB8B225}" type="datetime1">
              <a:rPr lang="en-US" smtClean="0"/>
              <a:t>9/28/2015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Cañada College</a:t>
            </a:r>
            <a:endParaRPr lang="en-US"/>
          </a:p>
        </p:txBody>
      </p:sp>
      <p:sp>
        <p:nvSpPr>
          <p:cNvPr id="9" name="Slide Number Placeholder 8"/>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278122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A1D1558-F276-4808-9205-2F293711FDDE}" type="datetime1">
              <a:rPr lang="en-US" smtClean="0"/>
              <a:t>9/28/2015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Cañada College</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80256F-0EDD-4CA4-B0CB-7221BF8A03E2}" type="slidenum">
              <a:rPr lang="en-US" smtClean="0"/>
              <a:t>‹#›</a:t>
            </a:fld>
            <a:endParaRPr lang="en-US"/>
          </a:p>
        </p:txBody>
      </p:sp>
    </p:spTree>
    <p:extLst>
      <p:ext uri="{BB962C8B-B14F-4D97-AF65-F5344CB8AC3E}">
        <p14:creationId xmlns:p14="http://schemas.microsoft.com/office/powerpoint/2010/main" val="21778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8CBC4-C432-473E-A44B-3DB0347FA781}" type="datetime1">
              <a:rPr lang="en-US" smtClean="0"/>
              <a:t>9/28/2015</a:t>
            </a:fld>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7" name="Slide Number Placeholder 6"/>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169283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4C1035F-774B-4A31-9A62-7FD03EB7B070}" type="datetime1">
              <a:rPr lang="en-US" smtClean="0"/>
              <a:t>9/28/2015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Cañada College</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B80256F-0EDD-4CA4-B0CB-7221BF8A03E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957095"/>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anadacollege.edu/assessment/Math%20Questionnaire%20(Web)/index.html" TargetMode="External"/><Relationship Id="rId2" Type="http://schemas.openxmlformats.org/officeDocument/2006/relationships/hyperlink" Target="http://canadacollege.edu/assessment/English%20Questionnaire%20(Web)/index.html"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rpgroup.org/projects/multiple-measures-assessment-project" TargetMode="External"/><Relationship Id="rId2" Type="http://schemas.openxmlformats.org/officeDocument/2006/relationships/hyperlink" Target="http://cccassess.org/abou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404" y="445477"/>
            <a:ext cx="7631538" cy="3739661"/>
          </a:xfrm>
        </p:spPr>
        <p:txBody>
          <a:bodyPr>
            <a:noAutofit/>
          </a:bodyPr>
          <a:lstStyle/>
          <a:p>
            <a:r>
              <a:rPr lang="en-US" sz="5400" dirty="0" smtClean="0"/>
              <a:t>Multiple Measure Assessment Project (MMAP)</a:t>
            </a:r>
            <a:br>
              <a:rPr lang="en-US" sz="5400" dirty="0" smtClean="0"/>
            </a:br>
            <a:r>
              <a:rPr lang="en-US" sz="5400" dirty="0"/>
              <a:t/>
            </a:r>
            <a:br>
              <a:rPr lang="en-US" sz="5400" dirty="0"/>
            </a:br>
            <a:r>
              <a:rPr lang="en-US" sz="5400" dirty="0" smtClean="0"/>
              <a:t>Cañada Pilot Study</a:t>
            </a:r>
            <a:endParaRPr lang="en-US" sz="5400" dirty="0"/>
          </a:p>
        </p:txBody>
      </p:sp>
      <p:sp>
        <p:nvSpPr>
          <p:cNvPr id="3" name="Subtitle 2"/>
          <p:cNvSpPr>
            <a:spLocks noGrp="1"/>
          </p:cNvSpPr>
          <p:nvPr>
            <p:ph type="subTitle" idx="1"/>
          </p:nvPr>
        </p:nvSpPr>
        <p:spPr>
          <a:xfrm>
            <a:off x="946404" y="4706815"/>
            <a:ext cx="7063740" cy="1556825"/>
          </a:xfrm>
        </p:spPr>
        <p:txBody>
          <a:bodyPr/>
          <a:lstStyle/>
          <a:p>
            <a:r>
              <a:rPr lang="en-US" b="1" cap="none" dirty="0" smtClean="0">
                <a:latin typeface="Maiandra GD" panose="020E0502030308020204" pitchFamily="34" charset="0"/>
                <a:ea typeface="Kozuka Mincho Pro B" panose="02020800000000000000" pitchFamily="18" charset="-128"/>
              </a:rPr>
              <a:t>Report to Board </a:t>
            </a:r>
            <a:r>
              <a:rPr lang="en-US" b="1" cap="none" dirty="0" smtClean="0">
                <a:latin typeface="Maiandra GD" panose="020E0502030308020204" pitchFamily="34" charset="0"/>
                <a:ea typeface="Kozuka Mincho Pro B" panose="02020800000000000000" pitchFamily="18" charset="-128"/>
              </a:rPr>
              <a:t>of </a:t>
            </a:r>
            <a:r>
              <a:rPr lang="en-US" b="1" cap="none" dirty="0" smtClean="0">
                <a:latin typeface="Maiandra GD" panose="020E0502030308020204" pitchFamily="34" charset="0"/>
                <a:ea typeface="Kozuka Mincho Pro B" panose="02020800000000000000" pitchFamily="18" charset="-128"/>
              </a:rPr>
              <a:t>Trustee</a:t>
            </a:r>
          </a:p>
          <a:p>
            <a:r>
              <a:rPr lang="en-US" b="1" cap="none" dirty="0" smtClean="0">
                <a:latin typeface="Maiandra GD" panose="020E0502030308020204" pitchFamily="34" charset="0"/>
                <a:ea typeface="Kozuka Mincho Pro B" panose="02020800000000000000" pitchFamily="18" charset="-128"/>
              </a:rPr>
              <a:t>From </a:t>
            </a:r>
            <a:r>
              <a:rPr lang="en-US" b="1" cap="none" dirty="0" err="1" smtClean="0">
                <a:latin typeface="Maiandra GD" panose="020E0502030308020204" pitchFamily="34" charset="0"/>
                <a:ea typeface="Kozuka Mincho Pro B" panose="02020800000000000000" pitchFamily="18" charset="-128"/>
              </a:rPr>
              <a:t>Cañada</a:t>
            </a:r>
            <a:r>
              <a:rPr lang="en-US" b="1" cap="none" dirty="0" smtClean="0">
                <a:latin typeface="Maiandra GD" panose="020E0502030308020204" pitchFamily="34" charset="0"/>
                <a:ea typeface="Kozuka Mincho Pro B" panose="02020800000000000000" pitchFamily="18" charset="-128"/>
              </a:rPr>
              <a:t> MMAP Team</a:t>
            </a:r>
          </a:p>
          <a:p>
            <a:r>
              <a:rPr lang="en-US" b="1" cap="none" dirty="0" smtClean="0">
                <a:latin typeface="Maiandra GD" panose="020E0502030308020204" pitchFamily="34" charset="0"/>
                <a:ea typeface="Kozuka Mincho Pro B" panose="02020800000000000000" pitchFamily="18" charset="-128"/>
              </a:rPr>
              <a:t>November 2015</a:t>
            </a:r>
            <a:endParaRPr lang="en-US" b="1" cap="none" dirty="0">
              <a:latin typeface="Maiandra GD" panose="020E0502030308020204" pitchFamily="34" charset="0"/>
              <a:ea typeface="Kozuka Mincho Pro B" panose="02020800000000000000" pitchFamily="18" charset="-128"/>
            </a:endParaRPr>
          </a:p>
        </p:txBody>
      </p:sp>
      <p:sp>
        <p:nvSpPr>
          <p:cNvPr id="4" name="Date Placeholder 3"/>
          <p:cNvSpPr>
            <a:spLocks noGrp="1"/>
          </p:cNvSpPr>
          <p:nvPr>
            <p:ph type="dt" sz="half" idx="10"/>
          </p:nvPr>
        </p:nvSpPr>
        <p:spPr/>
        <p:txBody>
          <a:bodyPr/>
          <a:lstStyle/>
          <a:p>
            <a:fld id="{BB8EC833-FED4-45AF-90B4-B5BABA2A0165}" type="datetime1">
              <a:rPr lang="en-US" smtClean="0"/>
              <a:t>9/28/2015</a:t>
            </a:fld>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1</a:t>
            </a:fld>
            <a:endParaRPr lang="en-US"/>
          </a:p>
        </p:txBody>
      </p:sp>
    </p:spTree>
    <p:extLst>
      <p:ext uri="{BB962C8B-B14F-4D97-AF65-F5344CB8AC3E}">
        <p14:creationId xmlns:p14="http://schemas.microsoft.com/office/powerpoint/2010/main" val="350360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Determine </a:t>
            </a:r>
            <a:r>
              <a:rPr lang="en-US" dirty="0"/>
              <a:t>Target Population</a:t>
            </a:r>
            <a:br>
              <a:rPr lang="en-US" dirty="0"/>
            </a:br>
            <a:r>
              <a:rPr lang="en-US" dirty="0" smtClean="0"/>
              <a:t>and Transcript Indicators</a:t>
            </a:r>
            <a:endParaRPr lang="en-US" dirty="0"/>
          </a:p>
        </p:txBody>
      </p:sp>
      <p:sp>
        <p:nvSpPr>
          <p:cNvPr id="8" name="Content Placeholder 7"/>
          <p:cNvSpPr>
            <a:spLocks noGrp="1"/>
          </p:cNvSpPr>
          <p:nvPr>
            <p:ph idx="1"/>
          </p:nvPr>
        </p:nvSpPr>
        <p:spPr>
          <a:xfrm>
            <a:off x="931333" y="2091038"/>
            <a:ext cx="7704667" cy="3817804"/>
          </a:xfrm>
        </p:spPr>
        <p:txBody>
          <a:bodyPr>
            <a:normAutofit/>
          </a:bodyPr>
          <a:lstStyle/>
          <a:p>
            <a:pPr marL="457200" indent="-457200">
              <a:buFont typeface="+mj-lt"/>
              <a:buAutoNum type="arabicPeriod"/>
            </a:pPr>
            <a:r>
              <a:rPr lang="en-US" sz="2600" dirty="0" smtClean="0"/>
              <a:t>New college student </a:t>
            </a:r>
          </a:p>
          <a:p>
            <a:pPr marL="457200" indent="-457200">
              <a:buFont typeface="+mj-lt"/>
              <a:buAutoNum type="arabicPeriod"/>
            </a:pPr>
            <a:r>
              <a:rPr lang="en-US" sz="2600" dirty="0" smtClean="0"/>
              <a:t>Most recent high school graduates past </a:t>
            </a:r>
            <a:r>
              <a:rPr lang="en-US" sz="2600" dirty="0"/>
              <a:t>3 years</a:t>
            </a:r>
            <a:endParaRPr lang="en-US" sz="2600" dirty="0" smtClean="0"/>
          </a:p>
          <a:p>
            <a:pPr marL="457200" indent="-457200">
              <a:buFont typeface="+mj-lt"/>
              <a:buAutoNum type="arabicPeriod"/>
            </a:pPr>
            <a:r>
              <a:rPr lang="en-US" sz="2600" dirty="0" smtClean="0"/>
              <a:t>Cumulative high </a:t>
            </a:r>
            <a:r>
              <a:rPr lang="en-US" sz="2600" dirty="0"/>
              <a:t>s</a:t>
            </a:r>
            <a:r>
              <a:rPr lang="en-US" sz="2600" dirty="0" smtClean="0"/>
              <a:t>chool GPA</a:t>
            </a:r>
          </a:p>
          <a:p>
            <a:pPr marL="457200" indent="-457200">
              <a:buFont typeface="+mj-lt"/>
              <a:buAutoNum type="arabicPeriod"/>
            </a:pPr>
            <a:r>
              <a:rPr lang="en-US" sz="2600" dirty="0" smtClean="0"/>
              <a:t>High school </a:t>
            </a:r>
            <a:r>
              <a:rPr lang="en-US" sz="2600" dirty="0"/>
              <a:t>g</a:t>
            </a:r>
            <a:r>
              <a:rPr lang="en-US" sz="2600" dirty="0" smtClean="0"/>
              <a:t>rade in English/Math</a:t>
            </a:r>
          </a:p>
          <a:p>
            <a:endParaRPr lang="en-US" sz="2600"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10</a:t>
            </a:fld>
            <a:endParaRPr lang="en-US"/>
          </a:p>
        </p:txBody>
      </p:sp>
    </p:spTree>
    <p:extLst>
      <p:ext uri="{BB962C8B-B14F-4D97-AF65-F5344CB8AC3E}">
        <p14:creationId xmlns:p14="http://schemas.microsoft.com/office/powerpoint/2010/main" val="2000863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022325"/>
          </a:xfrm>
        </p:spPr>
        <p:txBody>
          <a:bodyPr/>
          <a:lstStyle/>
          <a:p>
            <a:r>
              <a:rPr lang="en-US" dirty="0" smtClean="0"/>
              <a:t>Decision Trees--English</a:t>
            </a:r>
            <a:endParaRPr lang="en-US"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11</a:t>
            </a:fld>
            <a:endParaRPr lang="en-US"/>
          </a:p>
        </p:txBody>
      </p:sp>
      <p:pic>
        <p:nvPicPr>
          <p:cNvPr id="8" name="Picture 7"/>
          <p:cNvPicPr>
            <a:picLocks noChangeAspect="1"/>
          </p:cNvPicPr>
          <p:nvPr/>
        </p:nvPicPr>
        <p:blipFill rotWithShape="1">
          <a:blip r:embed="rId2"/>
          <a:srcRect l="32125" t="23556" r="31500" b="9778"/>
          <a:stretch/>
        </p:blipFill>
        <p:spPr>
          <a:xfrm>
            <a:off x="822960" y="1404179"/>
            <a:ext cx="4783183" cy="4769857"/>
          </a:xfrm>
          <a:prstGeom prst="rect">
            <a:avLst/>
          </a:prstGeom>
        </p:spPr>
      </p:pic>
      <p:sp>
        <p:nvSpPr>
          <p:cNvPr id="9" name="TextBox 8"/>
          <p:cNvSpPr txBox="1"/>
          <p:nvPr/>
        </p:nvSpPr>
        <p:spPr>
          <a:xfrm>
            <a:off x="5812971" y="1926719"/>
            <a:ext cx="2596392"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New student from high school within 3 years</a:t>
            </a:r>
          </a:p>
          <a:p>
            <a:pPr marL="285750" indent="-285750">
              <a:buFont typeface="Arial" panose="020B0604020202020204" pitchFamily="34" charset="0"/>
              <a:buChar char="•"/>
            </a:pPr>
            <a:r>
              <a:rPr lang="en-US" dirty="0" smtClean="0"/>
              <a:t>GPA &gt;=</a:t>
            </a:r>
            <a:r>
              <a:rPr lang="en-US" dirty="0" smtClean="0">
                <a:solidFill>
                  <a:srgbClr val="C00000"/>
                </a:solidFill>
              </a:rPr>
              <a:t>2.3</a:t>
            </a:r>
          </a:p>
          <a:p>
            <a:pPr marL="285750" indent="-285750">
              <a:buFont typeface="Arial" panose="020B0604020202020204" pitchFamily="34" charset="0"/>
              <a:buChar char="•"/>
            </a:pPr>
            <a:r>
              <a:rPr lang="en-US" dirty="0" smtClean="0"/>
              <a:t>High school English course grade equal or higher than </a:t>
            </a:r>
            <a:r>
              <a:rPr lang="en-US" dirty="0" smtClean="0">
                <a:solidFill>
                  <a:srgbClr val="C00000"/>
                </a:solidFill>
              </a:rPr>
              <a:t>B-</a:t>
            </a:r>
            <a:endParaRPr lang="en-US" dirty="0">
              <a:solidFill>
                <a:srgbClr val="C00000"/>
              </a:solidFill>
            </a:endParaRPr>
          </a:p>
        </p:txBody>
      </p:sp>
    </p:spTree>
    <p:extLst>
      <p:ext uri="{BB962C8B-B14F-4D97-AF65-F5344CB8AC3E}">
        <p14:creationId xmlns:p14="http://schemas.microsoft.com/office/powerpoint/2010/main" val="1519527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022325"/>
          </a:xfrm>
        </p:spPr>
        <p:txBody>
          <a:bodyPr/>
          <a:lstStyle/>
          <a:p>
            <a:r>
              <a:rPr lang="en-US" dirty="0" smtClean="0"/>
              <a:t>Decision Trees--Math</a:t>
            </a:r>
            <a:endParaRPr lang="en-US"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12</a:t>
            </a:fld>
            <a:endParaRPr lang="en-US"/>
          </a:p>
        </p:txBody>
      </p:sp>
      <p:sp>
        <p:nvSpPr>
          <p:cNvPr id="9" name="TextBox 8"/>
          <p:cNvSpPr txBox="1"/>
          <p:nvPr/>
        </p:nvSpPr>
        <p:spPr>
          <a:xfrm>
            <a:off x="5812971" y="1926719"/>
            <a:ext cx="2596392"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New student from high school within 3 years</a:t>
            </a:r>
          </a:p>
          <a:p>
            <a:pPr marL="285750" indent="-285750">
              <a:buFont typeface="Arial" panose="020B0604020202020204" pitchFamily="34" charset="0"/>
              <a:buChar char="•"/>
            </a:pPr>
            <a:r>
              <a:rPr lang="en-US" dirty="0" smtClean="0"/>
              <a:t>GPA &gt;=</a:t>
            </a:r>
            <a:r>
              <a:rPr lang="en-US" dirty="0" smtClean="0">
                <a:solidFill>
                  <a:srgbClr val="C00000"/>
                </a:solidFill>
              </a:rPr>
              <a:t>3.2</a:t>
            </a:r>
          </a:p>
          <a:p>
            <a:pPr marL="285750" indent="-285750">
              <a:buFont typeface="Arial" panose="020B0604020202020204" pitchFamily="34" charset="0"/>
              <a:buChar char="•"/>
            </a:pPr>
            <a:r>
              <a:rPr lang="en-US" dirty="0" smtClean="0"/>
              <a:t>High school English course grade equal or higher than </a:t>
            </a:r>
            <a:r>
              <a:rPr lang="en-US" dirty="0" smtClean="0">
                <a:solidFill>
                  <a:srgbClr val="C00000"/>
                </a:solidFill>
              </a:rPr>
              <a:t>C</a:t>
            </a:r>
            <a:endParaRPr lang="en-US" dirty="0">
              <a:solidFill>
                <a:srgbClr val="C00000"/>
              </a:solidFill>
            </a:endParaRPr>
          </a:p>
        </p:txBody>
      </p:sp>
      <p:pic>
        <p:nvPicPr>
          <p:cNvPr id="3" name="Picture 2"/>
          <p:cNvPicPr>
            <a:picLocks noChangeAspect="1"/>
          </p:cNvPicPr>
          <p:nvPr/>
        </p:nvPicPr>
        <p:blipFill rotWithShape="1">
          <a:blip r:embed="rId2"/>
          <a:srcRect l="32285" t="22318" r="31786" b="11651"/>
          <a:stretch/>
        </p:blipFill>
        <p:spPr>
          <a:xfrm>
            <a:off x="822960" y="1308929"/>
            <a:ext cx="4872755" cy="5037442"/>
          </a:xfrm>
          <a:prstGeom prst="rect">
            <a:avLst/>
          </a:prstGeom>
        </p:spPr>
      </p:pic>
    </p:spTree>
    <p:extLst>
      <p:ext uri="{BB962C8B-B14F-4D97-AF65-F5344CB8AC3E}">
        <p14:creationId xmlns:p14="http://schemas.microsoft.com/office/powerpoint/2010/main" val="30118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 for the Decision Trees</a:t>
            </a:r>
            <a:endParaRPr lang="en-US" dirty="0"/>
          </a:p>
        </p:txBody>
      </p:sp>
      <p:sp>
        <p:nvSpPr>
          <p:cNvPr id="3" name="Content Placeholder 2"/>
          <p:cNvSpPr>
            <a:spLocks noGrp="1"/>
          </p:cNvSpPr>
          <p:nvPr>
            <p:ph idx="1"/>
          </p:nvPr>
        </p:nvSpPr>
        <p:spPr>
          <a:xfrm>
            <a:off x="1084217" y="2175996"/>
            <a:ext cx="7704667" cy="2461054"/>
          </a:xfrm>
        </p:spPr>
        <p:txBody>
          <a:bodyPr>
            <a:normAutofit/>
          </a:bodyPr>
          <a:lstStyle/>
          <a:p>
            <a:pPr marL="0" indent="0">
              <a:buNone/>
            </a:pPr>
            <a:r>
              <a:rPr lang="en-US" sz="2800" dirty="0" smtClean="0"/>
              <a:t>Development of the Web application</a:t>
            </a:r>
            <a:endParaRPr lang="en-US" sz="2800" dirty="0">
              <a:hlinkClick r:id="rId2"/>
            </a:endParaRPr>
          </a:p>
          <a:p>
            <a:pPr lvl="1"/>
            <a:r>
              <a:rPr lang="en-US" sz="2800" dirty="0" smtClean="0">
                <a:hlinkClick r:id="rId2"/>
              </a:rPr>
              <a:t>English Questionnaire</a:t>
            </a:r>
            <a:endParaRPr lang="en-US" sz="2800" dirty="0" smtClean="0"/>
          </a:p>
          <a:p>
            <a:pPr lvl="1"/>
            <a:r>
              <a:rPr lang="en-US" sz="2800" dirty="0" smtClean="0">
                <a:hlinkClick r:id="rId3"/>
              </a:rPr>
              <a:t>Math Questionnaire</a:t>
            </a:r>
            <a:endParaRPr lang="en-US" sz="2800" dirty="0" smtClean="0"/>
          </a:p>
          <a:p>
            <a:pPr marL="0" indent="0">
              <a:buNone/>
            </a:pPr>
            <a:endParaRPr lang="en-US" sz="2800"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13</a:t>
            </a:fld>
            <a:endParaRPr lang="en-US"/>
          </a:p>
        </p:txBody>
      </p:sp>
      <p:pic>
        <p:nvPicPr>
          <p:cNvPr id="7" name="Picture 6">
            <a:hlinkClick r:id="rId2"/>
          </p:cNvPr>
          <p:cNvPicPr>
            <a:picLocks noChangeAspect="1"/>
          </p:cNvPicPr>
          <p:nvPr/>
        </p:nvPicPr>
        <p:blipFill rotWithShape="1">
          <a:blip r:embed="rId4"/>
          <a:srcRect l="23667" t="22148" r="23167" b="10593"/>
          <a:stretch/>
        </p:blipFill>
        <p:spPr>
          <a:xfrm>
            <a:off x="1132516" y="3721100"/>
            <a:ext cx="3462344" cy="2463800"/>
          </a:xfrm>
          <a:prstGeom prst="rect">
            <a:avLst/>
          </a:prstGeom>
        </p:spPr>
      </p:pic>
      <p:pic>
        <p:nvPicPr>
          <p:cNvPr id="8" name="Picture 7">
            <a:hlinkClick r:id="rId3"/>
          </p:cNvPr>
          <p:cNvPicPr>
            <a:picLocks noChangeAspect="1"/>
          </p:cNvPicPr>
          <p:nvPr/>
        </p:nvPicPr>
        <p:blipFill rotWithShape="1">
          <a:blip r:embed="rId5"/>
          <a:srcRect l="23333" t="21111" r="22334" b="10593"/>
          <a:stretch/>
        </p:blipFill>
        <p:spPr>
          <a:xfrm>
            <a:off x="4936550" y="3748535"/>
            <a:ext cx="3472813" cy="2455470"/>
          </a:xfrm>
          <a:prstGeom prst="rect">
            <a:avLst/>
          </a:prstGeom>
        </p:spPr>
      </p:pic>
    </p:spTree>
    <p:extLst>
      <p:ext uri="{BB962C8B-B14F-4D97-AF65-F5344CB8AC3E}">
        <p14:creationId xmlns:p14="http://schemas.microsoft.com/office/powerpoint/2010/main" val="1738606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transcript placement	</a:t>
            </a:r>
            <a:endParaRPr lang="en-US" dirty="0"/>
          </a:p>
        </p:txBody>
      </p:sp>
      <p:sp>
        <p:nvSpPr>
          <p:cNvPr id="3" name="Content Placeholder 2"/>
          <p:cNvSpPr>
            <a:spLocks noGrp="1"/>
          </p:cNvSpPr>
          <p:nvPr>
            <p:ph idx="1"/>
          </p:nvPr>
        </p:nvSpPr>
        <p:spPr>
          <a:xfrm>
            <a:off x="982133" y="2069432"/>
            <a:ext cx="7704667" cy="3514939"/>
          </a:xfrm>
        </p:spPr>
        <p:txBody>
          <a:bodyPr>
            <a:normAutofit/>
          </a:bodyPr>
          <a:lstStyle/>
          <a:p>
            <a:pPr>
              <a:buFont typeface="Wingdings" panose="05000000000000000000" pitchFamily="2" charset="2"/>
              <a:buChar char="§"/>
            </a:pPr>
            <a:r>
              <a:rPr lang="en-US" sz="2800" dirty="0" smtClean="0"/>
              <a:t>Assessment Center staff validate HS transcripts in fall 2015</a:t>
            </a:r>
          </a:p>
          <a:p>
            <a:pPr>
              <a:buFont typeface="Wingdings" panose="05000000000000000000" pitchFamily="2" charset="2"/>
              <a:buChar char="§"/>
            </a:pPr>
            <a:r>
              <a:rPr lang="en-US" sz="2800" dirty="0" smtClean="0"/>
              <a:t>Clear the prerequisites for students to enroll in fall 2015</a:t>
            </a:r>
          </a:p>
          <a:p>
            <a:pPr>
              <a:buFont typeface="Wingdings" panose="05000000000000000000" pitchFamily="2" charset="2"/>
              <a:buChar char="§"/>
            </a:pPr>
            <a:r>
              <a:rPr lang="en-US" sz="2800" dirty="0" smtClean="0"/>
              <a:t>Example for students’ feedback: Jeanne.</a:t>
            </a:r>
            <a:endParaRPr lang="en-US" sz="2800"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14</a:t>
            </a:fld>
            <a:endParaRPr lang="en-US"/>
          </a:p>
        </p:txBody>
      </p:sp>
    </p:spTree>
    <p:extLst>
      <p:ext uri="{BB962C8B-B14F-4D97-AF65-F5344CB8AC3E}">
        <p14:creationId xmlns:p14="http://schemas.microsoft.com/office/powerpoint/2010/main" val="3276142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279" y="131805"/>
            <a:ext cx="7704667" cy="1673126"/>
          </a:xfrm>
        </p:spPr>
        <p:txBody>
          <a:bodyPr/>
          <a:lstStyle/>
          <a:p>
            <a:r>
              <a:rPr lang="en-US" dirty="0" smtClean="0"/>
              <a:t>Evaluation of the Outcomes on the MMAP </a:t>
            </a:r>
            <a:endParaRPr lang="en-US" dirty="0"/>
          </a:p>
        </p:txBody>
      </p:sp>
      <p:sp>
        <p:nvSpPr>
          <p:cNvPr id="3" name="Content Placeholder 2"/>
          <p:cNvSpPr>
            <a:spLocks noGrp="1"/>
          </p:cNvSpPr>
          <p:nvPr>
            <p:ph idx="1"/>
          </p:nvPr>
        </p:nvSpPr>
        <p:spPr>
          <a:xfrm>
            <a:off x="822961" y="1804931"/>
            <a:ext cx="7586402" cy="4291069"/>
          </a:xfrm>
        </p:spPr>
        <p:txBody>
          <a:bodyPr>
            <a:noAutofit/>
          </a:bodyPr>
          <a:lstStyle/>
          <a:p>
            <a:pPr>
              <a:buFont typeface="Wingdings" panose="05000000000000000000" pitchFamily="2" charset="2"/>
              <a:buChar char="§"/>
            </a:pPr>
            <a:r>
              <a:rPr lang="en-US" sz="2400" dirty="0" smtClean="0"/>
              <a:t>Compare the # of enrollment in college level English/math in 2015 with the # of enrollment in college level English/math in 2014.</a:t>
            </a:r>
          </a:p>
          <a:p>
            <a:pPr>
              <a:buFont typeface="Wingdings" panose="05000000000000000000" pitchFamily="2" charset="2"/>
              <a:buChar char="§"/>
            </a:pPr>
            <a:r>
              <a:rPr lang="en-US" sz="2400" dirty="0" smtClean="0"/>
              <a:t>Compare the # of enrollment in basic skills English/math in 2015 with the # of enrollment in basic skills English /math in 2014.</a:t>
            </a:r>
            <a:r>
              <a:rPr lang="en-US" sz="2400" dirty="0"/>
              <a:t> </a:t>
            </a:r>
            <a:endParaRPr lang="en-US" sz="2400" dirty="0" smtClean="0"/>
          </a:p>
          <a:p>
            <a:pPr>
              <a:buFont typeface="Wingdings" panose="05000000000000000000" pitchFamily="2" charset="2"/>
              <a:buChar char="§"/>
            </a:pPr>
            <a:r>
              <a:rPr lang="en-US" sz="2400" dirty="0" smtClean="0"/>
              <a:t>Compare </a:t>
            </a:r>
            <a:r>
              <a:rPr lang="en-US" sz="2400" dirty="0"/>
              <a:t>college level English/math success rates of the April 2015 recent HS graduates using transcripts with the college level English/math success rates of the March 2015 and 2014 recent HS graduates using COMPASS</a:t>
            </a:r>
            <a:r>
              <a:rPr lang="en-US" sz="2400" dirty="0" smtClean="0"/>
              <a:t>.</a:t>
            </a:r>
            <a:endParaRPr lang="en-US" sz="2400"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15</a:t>
            </a:fld>
            <a:endParaRPr lang="en-US"/>
          </a:p>
        </p:txBody>
      </p:sp>
    </p:spTree>
    <p:extLst>
      <p:ext uri="{BB962C8B-B14F-4D97-AF65-F5344CB8AC3E}">
        <p14:creationId xmlns:p14="http://schemas.microsoft.com/office/powerpoint/2010/main" val="3961208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73891"/>
          </a:xfrm>
        </p:spPr>
        <p:txBody>
          <a:bodyPr/>
          <a:lstStyle/>
          <a:p>
            <a:r>
              <a:rPr lang="en-US" dirty="0" smtClean="0"/>
              <a:t>Expected Findings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69791364"/>
              </p:ext>
            </p:extLst>
          </p:nvPr>
        </p:nvGraphicFramePr>
        <p:xfrm>
          <a:off x="769093" y="1816444"/>
          <a:ext cx="8130745" cy="4114800"/>
        </p:xfrm>
        <a:graphic>
          <a:graphicData uri="http://schemas.openxmlformats.org/drawingml/2006/table">
            <a:tbl>
              <a:tblPr firstRow="1" bandRow="1">
                <a:tableStyleId>{00A15C55-8517-42AA-B614-E9B94910E393}</a:tableStyleId>
              </a:tblPr>
              <a:tblGrid>
                <a:gridCol w="2480734"/>
                <a:gridCol w="2508422"/>
                <a:gridCol w="432486"/>
                <a:gridCol w="2709103"/>
              </a:tblGrid>
              <a:tr h="448428">
                <a:tc>
                  <a:txBody>
                    <a:bodyPr/>
                    <a:lstStyle/>
                    <a:p>
                      <a:r>
                        <a:rPr lang="en-US" sz="2000" dirty="0" smtClean="0"/>
                        <a:t>Outcomes</a:t>
                      </a:r>
                      <a:endParaRPr lang="en-US" sz="2000" dirty="0"/>
                    </a:p>
                  </a:txBody>
                  <a:tcPr/>
                </a:tc>
                <a:tc>
                  <a:txBody>
                    <a:bodyPr/>
                    <a:lstStyle/>
                    <a:p>
                      <a:r>
                        <a:rPr lang="en-US" sz="2000" dirty="0" smtClean="0"/>
                        <a:t>Control Group</a:t>
                      </a:r>
                      <a:endParaRPr lang="en-US" sz="2000" dirty="0"/>
                    </a:p>
                  </a:txBody>
                  <a:tcPr/>
                </a:tc>
                <a:tc>
                  <a:txBody>
                    <a:bodyPr/>
                    <a:lstStyle/>
                    <a:p>
                      <a:endParaRPr lang="en-US" sz="2000" dirty="0"/>
                    </a:p>
                  </a:txBody>
                  <a:tcPr/>
                </a:tc>
                <a:tc>
                  <a:txBody>
                    <a:bodyPr/>
                    <a:lstStyle/>
                    <a:p>
                      <a:r>
                        <a:rPr lang="en-US" sz="2000" dirty="0" smtClean="0"/>
                        <a:t>Treatment Group</a:t>
                      </a:r>
                      <a:endParaRPr lang="en-US" sz="2000" dirty="0"/>
                    </a:p>
                  </a:txBody>
                  <a:tcPr/>
                </a:tc>
              </a:tr>
              <a:tr h="1005684">
                <a:tc>
                  <a:txBody>
                    <a:bodyPr/>
                    <a:lstStyle/>
                    <a:p>
                      <a:r>
                        <a:rPr lang="en-US" sz="2000" dirty="0" smtClean="0"/>
                        <a:t>Enrollment in college English/Math</a:t>
                      </a:r>
                      <a:endParaRPr lang="en-US" sz="2000" dirty="0"/>
                    </a:p>
                  </a:txBody>
                  <a:tcPr/>
                </a:tc>
                <a:tc>
                  <a:txBody>
                    <a:bodyPr/>
                    <a:lstStyle/>
                    <a:p>
                      <a:r>
                        <a:rPr lang="en-US" sz="2000" dirty="0" smtClean="0"/>
                        <a:t>2014 enrollment</a:t>
                      </a:r>
                      <a:endParaRPr lang="en-US" sz="2000" dirty="0"/>
                    </a:p>
                  </a:txBody>
                  <a:tcPr/>
                </a:tc>
                <a:tc>
                  <a:txBody>
                    <a:bodyPr/>
                    <a:lstStyle/>
                    <a:p>
                      <a:r>
                        <a:rPr lang="en-US" sz="3200" dirty="0" smtClean="0"/>
                        <a:t>&lt;</a:t>
                      </a:r>
                      <a:endParaRPr lang="en-US" sz="3200" b="1" dirty="0"/>
                    </a:p>
                  </a:txBody>
                  <a:tcPr/>
                </a:tc>
                <a:tc>
                  <a:txBody>
                    <a:bodyPr/>
                    <a:lstStyle/>
                    <a:p>
                      <a:r>
                        <a:rPr lang="en-US" sz="2000" dirty="0" smtClean="0"/>
                        <a:t>2015 enrollment</a:t>
                      </a:r>
                      <a:endParaRPr lang="en-US" sz="2000" dirty="0"/>
                    </a:p>
                  </a:txBody>
                  <a:tcPr/>
                </a:tc>
              </a:tr>
              <a:tr h="1031420">
                <a:tc>
                  <a:txBody>
                    <a:bodyPr/>
                    <a:lstStyle/>
                    <a:p>
                      <a:r>
                        <a:rPr lang="en-US" sz="2000" dirty="0" smtClean="0"/>
                        <a:t>Enrollment in basic</a:t>
                      </a:r>
                      <a:r>
                        <a:rPr lang="en-US" sz="2000" baseline="0" dirty="0" smtClean="0"/>
                        <a:t> skills English/Math</a:t>
                      </a:r>
                      <a:endParaRPr lang="en-US" sz="2000" dirty="0"/>
                    </a:p>
                  </a:txBody>
                  <a:tcPr/>
                </a:tc>
                <a:tc>
                  <a:txBody>
                    <a:bodyPr/>
                    <a:lstStyle/>
                    <a:p>
                      <a:r>
                        <a:rPr lang="en-US" sz="2000" dirty="0" smtClean="0"/>
                        <a:t>2014 enrollment</a:t>
                      </a:r>
                      <a:endParaRPr lang="en-US" sz="2000" dirty="0"/>
                    </a:p>
                  </a:txBody>
                  <a:tcPr/>
                </a:tc>
                <a:tc>
                  <a:txBody>
                    <a:bodyPr/>
                    <a:lstStyle/>
                    <a:p>
                      <a:r>
                        <a:rPr lang="en-US" sz="3200" dirty="0" smtClean="0"/>
                        <a:t>&gt;</a:t>
                      </a:r>
                      <a:endParaRPr lang="en-US" sz="3200" b="1" dirty="0"/>
                    </a:p>
                  </a:txBody>
                  <a:tcPr/>
                </a:tc>
                <a:tc>
                  <a:txBody>
                    <a:bodyPr/>
                    <a:lstStyle/>
                    <a:p>
                      <a:r>
                        <a:rPr lang="en-US" sz="2000" dirty="0" smtClean="0"/>
                        <a:t>2015</a:t>
                      </a:r>
                      <a:r>
                        <a:rPr lang="en-US" sz="2000" baseline="0" dirty="0" smtClean="0"/>
                        <a:t> enrollment</a:t>
                      </a:r>
                      <a:endParaRPr lang="en-US" sz="2000" dirty="0"/>
                    </a:p>
                  </a:txBody>
                  <a:tcPr/>
                </a:tc>
              </a:tr>
              <a:tr h="1629268">
                <a:tc>
                  <a:txBody>
                    <a:bodyPr/>
                    <a:lstStyle/>
                    <a:p>
                      <a:r>
                        <a:rPr lang="en-US" sz="2000" dirty="0" smtClean="0"/>
                        <a:t>College level English/math Course Success</a:t>
                      </a:r>
                      <a:r>
                        <a:rPr lang="en-US" sz="2000" baseline="0" dirty="0" smtClean="0"/>
                        <a:t> Rate</a:t>
                      </a:r>
                      <a:endParaRPr lang="en-US" sz="2000" dirty="0"/>
                    </a:p>
                  </a:txBody>
                  <a:tcPr/>
                </a:tc>
                <a:tc>
                  <a:txBody>
                    <a:bodyPr/>
                    <a:lstStyle/>
                    <a:p>
                      <a:r>
                        <a:rPr lang="en-US" sz="2000" dirty="0" smtClean="0"/>
                        <a:t>2014</a:t>
                      </a:r>
                      <a:r>
                        <a:rPr lang="en-US" sz="2000" baseline="0" dirty="0" smtClean="0"/>
                        <a:t> recent HS graduates using COMPASS placed in college level English/math</a:t>
                      </a:r>
                      <a:endParaRPr lang="en-US" sz="2000" dirty="0"/>
                    </a:p>
                  </a:txBody>
                  <a:tcPr/>
                </a:tc>
                <a:tc>
                  <a:txBody>
                    <a:bodyPr/>
                    <a:lstStyle/>
                    <a:p>
                      <a:r>
                        <a:rPr lang="en-US" sz="3200" dirty="0" smtClean="0"/>
                        <a:t>&lt;</a:t>
                      </a:r>
                      <a:endParaRPr lang="en-US" sz="3200" b="1" dirty="0"/>
                    </a:p>
                  </a:txBody>
                  <a:tcPr/>
                </a:tc>
                <a:tc>
                  <a:txBody>
                    <a:bodyPr/>
                    <a:lstStyle/>
                    <a:p>
                      <a:r>
                        <a:rPr lang="en-US" sz="2000" dirty="0" smtClean="0"/>
                        <a:t>2015 recent HS graduates using transcripts placed</a:t>
                      </a:r>
                      <a:r>
                        <a:rPr lang="en-US" sz="2000" baseline="0" dirty="0" smtClean="0"/>
                        <a:t> in college level English/math</a:t>
                      </a:r>
                      <a:endParaRPr lang="en-US" sz="2000" dirty="0"/>
                    </a:p>
                  </a:txBody>
                  <a:tcPr/>
                </a:tc>
              </a:tr>
            </a:tbl>
          </a:graphicData>
        </a:graphic>
      </p:graphicFrame>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16</a:t>
            </a:fld>
            <a:endParaRPr lang="en-US"/>
          </a:p>
        </p:txBody>
      </p:sp>
    </p:spTree>
    <p:extLst>
      <p:ext uri="{BB962C8B-B14F-4D97-AF65-F5344CB8AC3E}">
        <p14:creationId xmlns:p14="http://schemas.microsoft.com/office/powerpoint/2010/main" val="2660092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Findings</a:t>
            </a:r>
            <a:endParaRPr lang="en-US" dirty="0"/>
          </a:p>
        </p:txBody>
      </p:sp>
      <p:sp>
        <p:nvSpPr>
          <p:cNvPr id="4" name="Date Placeholder 3"/>
          <p:cNvSpPr>
            <a:spLocks noGrp="1"/>
          </p:cNvSpPr>
          <p:nvPr>
            <p:ph type="dt" sz="half" idx="10"/>
          </p:nvPr>
        </p:nvSpPr>
        <p:spPr/>
        <p:txBody>
          <a:bodyPr/>
          <a:lstStyle/>
          <a:p>
            <a:fld id="{C78773A4-BA36-4F6C-BE03-E77904323B2A}"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17</a:t>
            </a:fld>
            <a:endParaRPr lang="en-US"/>
          </a:p>
        </p:txBody>
      </p:sp>
    </p:spTree>
    <p:extLst>
      <p:ext uri="{BB962C8B-B14F-4D97-AF65-F5344CB8AC3E}">
        <p14:creationId xmlns:p14="http://schemas.microsoft.com/office/powerpoint/2010/main" val="3695835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College Level English and Math Placements (COMPASS &amp; MMAP)</a:t>
            </a:r>
            <a:r>
              <a:rPr lang="en-US" dirty="0" smtClean="0"/>
              <a:t/>
            </a:r>
            <a:br>
              <a:rPr lang="en-US" dirty="0" smtClean="0"/>
            </a:br>
            <a:r>
              <a:rPr lang="en-US" sz="3100" dirty="0" smtClean="0"/>
              <a:t>Summer &amp;Fall 2015</a:t>
            </a:r>
            <a:endParaRPr lang="en-US" sz="3100" dirty="0"/>
          </a:p>
        </p:txBody>
      </p:sp>
      <p:sp>
        <p:nvSpPr>
          <p:cNvPr id="3" name="Date Placeholder 2"/>
          <p:cNvSpPr>
            <a:spLocks noGrp="1"/>
          </p:cNvSpPr>
          <p:nvPr>
            <p:ph type="dt" sz="half" idx="10"/>
          </p:nvPr>
        </p:nvSpPr>
        <p:spPr/>
        <p:txBody>
          <a:bodyPr/>
          <a:lstStyle/>
          <a:p>
            <a:fld id="{C76C13CF-1953-49EA-9379-0B945784976A}" type="datetime1">
              <a:rPr lang="en-US" smtClean="0"/>
              <a:t>9/28/2015</a:t>
            </a:fld>
            <a:endParaRPr lang="en-US"/>
          </a:p>
        </p:txBody>
      </p:sp>
      <p:sp>
        <p:nvSpPr>
          <p:cNvPr id="4" name="Footer Placeholder 3"/>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38577604"/>
              </p:ext>
            </p:extLst>
          </p:nvPr>
        </p:nvGraphicFramePr>
        <p:xfrm>
          <a:off x="822959" y="2118893"/>
          <a:ext cx="7543800" cy="2731666"/>
        </p:xfrm>
        <a:graphic>
          <a:graphicData uri="http://schemas.openxmlformats.org/drawingml/2006/table">
            <a:tbl>
              <a:tblPr firstRow="1" bandRow="1">
                <a:tableStyleId>{00A15C55-8517-42AA-B614-E9B94910E393}</a:tableStyleId>
              </a:tblPr>
              <a:tblGrid>
                <a:gridCol w="1508760"/>
                <a:gridCol w="1508760"/>
                <a:gridCol w="1508760"/>
                <a:gridCol w="1508760"/>
                <a:gridCol w="1508760"/>
              </a:tblGrid>
              <a:tr h="1340358">
                <a:tc>
                  <a:txBody>
                    <a:bodyPr/>
                    <a:lstStyle/>
                    <a:p>
                      <a:endParaRPr lang="en-US" dirty="0">
                        <a:solidFill>
                          <a:schemeClr val="tx1"/>
                        </a:solidFill>
                      </a:endParaRPr>
                    </a:p>
                  </a:txBody>
                  <a:tcPr/>
                </a:tc>
                <a:tc>
                  <a:txBody>
                    <a:bodyPr/>
                    <a:lstStyle/>
                    <a:p>
                      <a:r>
                        <a:rPr lang="en-US" dirty="0" smtClean="0">
                          <a:solidFill>
                            <a:schemeClr val="tx1"/>
                          </a:solidFill>
                        </a:rPr>
                        <a:t>COMPASS Placement at College level (A)</a:t>
                      </a:r>
                      <a:endParaRPr lang="en-US" dirty="0">
                        <a:solidFill>
                          <a:schemeClr val="tx1"/>
                        </a:solidFill>
                      </a:endParaRPr>
                    </a:p>
                  </a:txBody>
                  <a:tcPr/>
                </a:tc>
                <a:tc>
                  <a:txBody>
                    <a:bodyPr/>
                    <a:lstStyle/>
                    <a:p>
                      <a:r>
                        <a:rPr lang="en-US" dirty="0" smtClean="0">
                          <a:solidFill>
                            <a:schemeClr val="tx1"/>
                          </a:solidFill>
                        </a:rPr>
                        <a:t>MMAP Placement at College</a:t>
                      </a:r>
                      <a:r>
                        <a:rPr lang="en-US" baseline="0" dirty="0" smtClean="0">
                          <a:solidFill>
                            <a:schemeClr val="tx1"/>
                          </a:solidFill>
                        </a:rPr>
                        <a:t> Level (B)</a:t>
                      </a:r>
                      <a:endParaRPr lang="en-US" dirty="0">
                        <a:solidFill>
                          <a:schemeClr val="tx1"/>
                        </a:solidFill>
                      </a:endParaRPr>
                    </a:p>
                  </a:txBody>
                  <a:tcPr/>
                </a:tc>
                <a:tc>
                  <a:txBody>
                    <a:bodyPr/>
                    <a:lstStyle/>
                    <a:p>
                      <a:r>
                        <a:rPr lang="en-US" dirty="0" smtClean="0">
                          <a:solidFill>
                            <a:schemeClr val="tx1"/>
                          </a:solidFill>
                        </a:rPr>
                        <a:t>Combined both</a:t>
                      </a:r>
                      <a:endParaRPr lang="en-US" dirty="0">
                        <a:solidFill>
                          <a:schemeClr val="tx1"/>
                        </a:solidFill>
                      </a:endParaRPr>
                    </a:p>
                  </a:txBody>
                  <a:tcPr/>
                </a:tc>
                <a:tc>
                  <a:txBody>
                    <a:bodyPr/>
                    <a:lstStyle/>
                    <a:p>
                      <a:r>
                        <a:rPr lang="en-US" dirty="0" smtClean="0">
                          <a:solidFill>
                            <a:schemeClr val="tx1"/>
                          </a:solidFill>
                        </a:rPr>
                        <a:t>Percent  Difference (B/A)</a:t>
                      </a:r>
                      <a:endParaRPr lang="en-US" dirty="0">
                        <a:solidFill>
                          <a:schemeClr val="tx1"/>
                        </a:solidFill>
                      </a:endParaRPr>
                    </a:p>
                  </a:txBody>
                  <a:tcPr/>
                </a:tc>
              </a:tr>
              <a:tr h="695654">
                <a:tc>
                  <a:txBody>
                    <a:bodyPr/>
                    <a:lstStyle/>
                    <a:p>
                      <a:r>
                        <a:rPr lang="en-US" dirty="0" smtClean="0">
                          <a:solidFill>
                            <a:schemeClr val="tx1"/>
                          </a:solidFill>
                        </a:rPr>
                        <a:t>English</a:t>
                      </a:r>
                      <a:endParaRPr lang="en-US" dirty="0">
                        <a:solidFill>
                          <a:schemeClr val="tx1"/>
                        </a:solidFill>
                      </a:endParaRPr>
                    </a:p>
                  </a:txBody>
                  <a:tcPr/>
                </a:tc>
                <a:tc>
                  <a:txBody>
                    <a:bodyPr/>
                    <a:lstStyle/>
                    <a:p>
                      <a:pPr algn="r"/>
                      <a:r>
                        <a:rPr lang="en-US" dirty="0" smtClean="0">
                          <a:solidFill>
                            <a:schemeClr val="tx1"/>
                          </a:solidFill>
                        </a:rPr>
                        <a:t>XXX</a:t>
                      </a:r>
                      <a:endParaRPr lang="en-US" dirty="0">
                        <a:solidFill>
                          <a:schemeClr val="tx1"/>
                        </a:solidFill>
                      </a:endParaRPr>
                    </a:p>
                  </a:txBody>
                  <a:tcPr/>
                </a:tc>
                <a:tc>
                  <a:txBody>
                    <a:bodyPr/>
                    <a:lstStyle/>
                    <a:p>
                      <a:pPr algn="r"/>
                      <a:r>
                        <a:rPr lang="en-US" dirty="0" smtClean="0">
                          <a:solidFill>
                            <a:schemeClr val="tx1"/>
                          </a:solidFill>
                        </a:rPr>
                        <a:t>136</a:t>
                      </a:r>
                      <a:endParaRPr lang="en-US" dirty="0">
                        <a:solidFill>
                          <a:schemeClr val="tx1"/>
                        </a:solidFill>
                      </a:endParaRPr>
                    </a:p>
                  </a:txBody>
                  <a:tcPr/>
                </a:tc>
                <a:tc>
                  <a:txBody>
                    <a:bodyPr/>
                    <a:lstStyle/>
                    <a:p>
                      <a:pPr algn="r"/>
                      <a:r>
                        <a:rPr lang="en-US" smtClean="0">
                          <a:solidFill>
                            <a:schemeClr val="tx1"/>
                          </a:solidFill>
                        </a:rPr>
                        <a:t>XXX</a:t>
                      </a:r>
                      <a:endParaRPr lang="en-US" dirty="0">
                        <a:solidFill>
                          <a:schemeClr val="tx1"/>
                        </a:solidFill>
                      </a:endParaRPr>
                    </a:p>
                  </a:txBody>
                  <a:tcPr/>
                </a:tc>
                <a:tc>
                  <a:txBody>
                    <a:bodyPr/>
                    <a:lstStyle/>
                    <a:p>
                      <a:pPr algn="r"/>
                      <a:endParaRPr lang="en-US" dirty="0">
                        <a:solidFill>
                          <a:schemeClr val="tx1"/>
                        </a:solidFill>
                      </a:endParaRPr>
                    </a:p>
                  </a:txBody>
                  <a:tcPr/>
                </a:tc>
              </a:tr>
              <a:tr h="695654">
                <a:tc>
                  <a:txBody>
                    <a:bodyPr/>
                    <a:lstStyle/>
                    <a:p>
                      <a:r>
                        <a:rPr lang="en-US" dirty="0" smtClean="0">
                          <a:solidFill>
                            <a:schemeClr val="tx1"/>
                          </a:solidFill>
                        </a:rPr>
                        <a:t>Math</a:t>
                      </a:r>
                      <a:endParaRPr lang="en-US" dirty="0">
                        <a:solidFill>
                          <a:schemeClr val="tx1"/>
                        </a:solidFill>
                      </a:endParaRPr>
                    </a:p>
                  </a:txBody>
                  <a:tcPr/>
                </a:tc>
                <a:tc>
                  <a:txBody>
                    <a:bodyPr/>
                    <a:lstStyle/>
                    <a:p>
                      <a:pPr algn="r"/>
                      <a:r>
                        <a:rPr lang="en-US" smtClean="0">
                          <a:solidFill>
                            <a:schemeClr val="tx1"/>
                          </a:solidFill>
                        </a:rPr>
                        <a:t>XXX</a:t>
                      </a:r>
                      <a:endParaRPr lang="en-US" dirty="0">
                        <a:solidFill>
                          <a:schemeClr val="tx1"/>
                        </a:solidFill>
                      </a:endParaRPr>
                    </a:p>
                  </a:txBody>
                  <a:tcPr/>
                </a:tc>
                <a:tc>
                  <a:txBody>
                    <a:bodyPr/>
                    <a:lstStyle/>
                    <a:p>
                      <a:pPr algn="r"/>
                      <a:r>
                        <a:rPr lang="en-US" dirty="0" smtClean="0">
                          <a:solidFill>
                            <a:schemeClr val="tx1"/>
                          </a:solidFill>
                        </a:rPr>
                        <a:t>58</a:t>
                      </a:r>
                      <a:endParaRPr lang="en-US" dirty="0">
                        <a:solidFill>
                          <a:schemeClr val="tx1"/>
                        </a:solidFill>
                      </a:endParaRPr>
                    </a:p>
                  </a:txBody>
                  <a:tcPr/>
                </a:tc>
                <a:tc>
                  <a:txBody>
                    <a:bodyPr/>
                    <a:lstStyle/>
                    <a:p>
                      <a:pPr algn="r"/>
                      <a:r>
                        <a:rPr lang="en-US" dirty="0" smtClean="0">
                          <a:solidFill>
                            <a:schemeClr val="tx1"/>
                          </a:solidFill>
                        </a:rPr>
                        <a:t>XXX</a:t>
                      </a:r>
                      <a:endParaRPr lang="en-US" dirty="0">
                        <a:solidFill>
                          <a:schemeClr val="tx1"/>
                        </a:solidFill>
                      </a:endParaRPr>
                    </a:p>
                  </a:txBody>
                  <a:tcPr/>
                </a:tc>
                <a:tc>
                  <a:txBody>
                    <a:bodyPr/>
                    <a:lstStyle/>
                    <a:p>
                      <a:pPr algn="r"/>
                      <a:endParaRPr lang="en-US" dirty="0">
                        <a:solidFill>
                          <a:schemeClr val="tx1"/>
                        </a:solidFill>
                      </a:endParaRPr>
                    </a:p>
                  </a:txBody>
                  <a:tcPr/>
                </a:tc>
              </a:tr>
            </a:tbl>
          </a:graphicData>
        </a:graphic>
      </p:graphicFrame>
    </p:spTree>
    <p:extLst>
      <p:ext uri="{BB962C8B-B14F-4D97-AF65-F5344CB8AC3E}">
        <p14:creationId xmlns:p14="http://schemas.microsoft.com/office/powerpoint/2010/main" val="1589044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College Level English and Math Enrollment (COMPASS &amp; MMAP)</a:t>
            </a:r>
            <a:r>
              <a:rPr lang="en-US" dirty="0" smtClean="0"/>
              <a:t/>
            </a:r>
            <a:br>
              <a:rPr lang="en-US" dirty="0" smtClean="0"/>
            </a:br>
            <a:r>
              <a:rPr lang="en-US" sz="3100" dirty="0" smtClean="0"/>
              <a:t>Summer &amp; Fall 2015</a:t>
            </a:r>
            <a:endParaRPr lang="en-US" dirty="0"/>
          </a:p>
        </p:txBody>
      </p:sp>
      <p:sp>
        <p:nvSpPr>
          <p:cNvPr id="3" name="Date Placeholder 2"/>
          <p:cNvSpPr>
            <a:spLocks noGrp="1"/>
          </p:cNvSpPr>
          <p:nvPr>
            <p:ph type="dt" sz="half" idx="10"/>
          </p:nvPr>
        </p:nvSpPr>
        <p:spPr/>
        <p:txBody>
          <a:bodyPr/>
          <a:lstStyle/>
          <a:p>
            <a:fld id="{C76C13CF-1953-49EA-9379-0B945784976A}" type="datetime1">
              <a:rPr lang="en-US" smtClean="0"/>
              <a:t>9/28/2015</a:t>
            </a:fld>
            <a:endParaRPr lang="en-US"/>
          </a:p>
        </p:txBody>
      </p:sp>
      <p:sp>
        <p:nvSpPr>
          <p:cNvPr id="4" name="Footer Placeholder 3"/>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88676673"/>
              </p:ext>
            </p:extLst>
          </p:nvPr>
        </p:nvGraphicFramePr>
        <p:xfrm>
          <a:off x="822959" y="2118893"/>
          <a:ext cx="7543800" cy="2731666"/>
        </p:xfrm>
        <a:graphic>
          <a:graphicData uri="http://schemas.openxmlformats.org/drawingml/2006/table">
            <a:tbl>
              <a:tblPr firstRow="1" bandRow="1">
                <a:tableStyleId>{00A15C55-8517-42AA-B614-E9B94910E393}</a:tableStyleId>
              </a:tblPr>
              <a:tblGrid>
                <a:gridCol w="1508760"/>
                <a:gridCol w="1508760"/>
                <a:gridCol w="1508760"/>
                <a:gridCol w="1508760"/>
                <a:gridCol w="1508760"/>
              </a:tblGrid>
              <a:tr h="1340358">
                <a:tc>
                  <a:txBody>
                    <a:bodyPr/>
                    <a:lstStyle/>
                    <a:p>
                      <a:endParaRPr lang="en-US" dirty="0">
                        <a:solidFill>
                          <a:schemeClr val="tx1"/>
                        </a:solidFill>
                      </a:endParaRPr>
                    </a:p>
                  </a:txBody>
                  <a:tcPr/>
                </a:tc>
                <a:tc>
                  <a:txBody>
                    <a:bodyPr/>
                    <a:lstStyle/>
                    <a:p>
                      <a:r>
                        <a:rPr lang="en-US" dirty="0" smtClean="0">
                          <a:solidFill>
                            <a:schemeClr val="tx1"/>
                          </a:solidFill>
                        </a:rPr>
                        <a:t>COMPASS Placement at College level (A)</a:t>
                      </a:r>
                      <a:endParaRPr lang="en-US" dirty="0">
                        <a:solidFill>
                          <a:schemeClr val="tx1"/>
                        </a:solidFill>
                      </a:endParaRPr>
                    </a:p>
                  </a:txBody>
                  <a:tcPr/>
                </a:tc>
                <a:tc>
                  <a:txBody>
                    <a:bodyPr/>
                    <a:lstStyle/>
                    <a:p>
                      <a:r>
                        <a:rPr lang="en-US" dirty="0" smtClean="0">
                          <a:solidFill>
                            <a:schemeClr val="tx1"/>
                          </a:solidFill>
                        </a:rPr>
                        <a:t>MMAP Placement at College</a:t>
                      </a:r>
                      <a:r>
                        <a:rPr lang="en-US" baseline="0" dirty="0" smtClean="0">
                          <a:solidFill>
                            <a:schemeClr val="tx1"/>
                          </a:solidFill>
                        </a:rPr>
                        <a:t> Level (B)</a:t>
                      </a:r>
                      <a:endParaRPr lang="en-US" dirty="0">
                        <a:solidFill>
                          <a:schemeClr val="tx1"/>
                        </a:solidFill>
                      </a:endParaRPr>
                    </a:p>
                  </a:txBody>
                  <a:tcPr/>
                </a:tc>
                <a:tc>
                  <a:txBody>
                    <a:bodyPr/>
                    <a:lstStyle/>
                    <a:p>
                      <a:r>
                        <a:rPr lang="en-US" u="sng" dirty="0" smtClean="0">
                          <a:solidFill>
                            <a:schemeClr val="tx1"/>
                          </a:solidFill>
                        </a:rPr>
                        <a:t>Enrolled</a:t>
                      </a:r>
                      <a:r>
                        <a:rPr lang="en-US" dirty="0" smtClean="0">
                          <a:solidFill>
                            <a:schemeClr val="tx1"/>
                          </a:solidFill>
                        </a:rPr>
                        <a:t> into College Level (A+B)</a:t>
                      </a:r>
                      <a:endParaRPr lang="en-US" dirty="0">
                        <a:solidFill>
                          <a:schemeClr val="tx1"/>
                        </a:solidFill>
                      </a:endParaRPr>
                    </a:p>
                  </a:txBody>
                  <a:tcPr/>
                </a:tc>
                <a:tc>
                  <a:txBody>
                    <a:bodyPr/>
                    <a:lstStyle/>
                    <a:p>
                      <a:r>
                        <a:rPr lang="en-US" dirty="0" smtClean="0">
                          <a:solidFill>
                            <a:schemeClr val="tx1"/>
                          </a:solidFill>
                        </a:rPr>
                        <a:t>Percent  Difference (B/A)</a:t>
                      </a:r>
                      <a:endParaRPr lang="en-US" dirty="0">
                        <a:solidFill>
                          <a:schemeClr val="tx1"/>
                        </a:solidFill>
                      </a:endParaRPr>
                    </a:p>
                  </a:txBody>
                  <a:tcPr/>
                </a:tc>
              </a:tr>
              <a:tr h="695654">
                <a:tc>
                  <a:txBody>
                    <a:bodyPr/>
                    <a:lstStyle/>
                    <a:p>
                      <a:r>
                        <a:rPr lang="en-US" dirty="0" smtClean="0">
                          <a:solidFill>
                            <a:schemeClr val="tx1"/>
                          </a:solidFill>
                        </a:rPr>
                        <a:t>English</a:t>
                      </a:r>
                      <a:endParaRPr lang="en-US" dirty="0">
                        <a:solidFill>
                          <a:schemeClr val="tx1"/>
                        </a:solidFill>
                      </a:endParaRPr>
                    </a:p>
                  </a:txBody>
                  <a:tcPr/>
                </a:tc>
                <a:tc>
                  <a:txBody>
                    <a:bodyPr/>
                    <a:lstStyle/>
                    <a:p>
                      <a:pPr algn="r"/>
                      <a:r>
                        <a:rPr lang="en-US" dirty="0" smtClean="0">
                          <a:solidFill>
                            <a:schemeClr val="tx1"/>
                          </a:solidFill>
                        </a:rPr>
                        <a:t>XXX</a:t>
                      </a:r>
                      <a:endParaRPr lang="en-US" dirty="0">
                        <a:solidFill>
                          <a:schemeClr val="tx1"/>
                        </a:solidFill>
                      </a:endParaRPr>
                    </a:p>
                  </a:txBody>
                  <a:tcPr/>
                </a:tc>
                <a:tc>
                  <a:txBody>
                    <a:bodyPr/>
                    <a:lstStyle/>
                    <a:p>
                      <a:pPr algn="r"/>
                      <a:r>
                        <a:rPr lang="en-US" dirty="0" smtClean="0">
                          <a:solidFill>
                            <a:schemeClr val="tx1"/>
                          </a:solidFill>
                        </a:rPr>
                        <a:t>136</a:t>
                      </a:r>
                      <a:endParaRPr lang="en-US" dirty="0">
                        <a:solidFill>
                          <a:schemeClr val="tx1"/>
                        </a:solidFill>
                      </a:endParaRPr>
                    </a:p>
                  </a:txBody>
                  <a:tcPr/>
                </a:tc>
                <a:tc>
                  <a:txBody>
                    <a:bodyPr/>
                    <a:lstStyle/>
                    <a:p>
                      <a:pPr algn="r"/>
                      <a:r>
                        <a:rPr lang="en-US" dirty="0" smtClean="0">
                          <a:solidFill>
                            <a:schemeClr val="tx1"/>
                          </a:solidFill>
                        </a:rPr>
                        <a:t>xxx + 111</a:t>
                      </a:r>
                      <a:endParaRPr lang="en-US" dirty="0">
                        <a:solidFill>
                          <a:schemeClr val="tx1"/>
                        </a:solidFill>
                      </a:endParaRPr>
                    </a:p>
                  </a:txBody>
                  <a:tcPr/>
                </a:tc>
                <a:tc>
                  <a:txBody>
                    <a:bodyPr/>
                    <a:lstStyle/>
                    <a:p>
                      <a:pPr algn="r"/>
                      <a:endParaRPr lang="en-US" dirty="0">
                        <a:solidFill>
                          <a:schemeClr val="tx1"/>
                        </a:solidFill>
                      </a:endParaRPr>
                    </a:p>
                  </a:txBody>
                  <a:tcPr/>
                </a:tc>
              </a:tr>
              <a:tr h="695654">
                <a:tc>
                  <a:txBody>
                    <a:bodyPr/>
                    <a:lstStyle/>
                    <a:p>
                      <a:r>
                        <a:rPr lang="en-US" dirty="0" smtClean="0">
                          <a:solidFill>
                            <a:schemeClr val="tx1"/>
                          </a:solidFill>
                        </a:rPr>
                        <a:t>Math</a:t>
                      </a:r>
                      <a:endParaRPr lang="en-US" dirty="0">
                        <a:solidFill>
                          <a:schemeClr val="tx1"/>
                        </a:solidFill>
                      </a:endParaRPr>
                    </a:p>
                  </a:txBody>
                  <a:tcPr/>
                </a:tc>
                <a:tc>
                  <a:txBody>
                    <a:bodyPr/>
                    <a:lstStyle/>
                    <a:p>
                      <a:pPr algn="r"/>
                      <a:r>
                        <a:rPr lang="en-US" dirty="0" smtClean="0">
                          <a:solidFill>
                            <a:schemeClr val="tx1"/>
                          </a:solidFill>
                        </a:rPr>
                        <a:t>XXX</a:t>
                      </a:r>
                      <a:endParaRPr lang="en-US" dirty="0">
                        <a:solidFill>
                          <a:schemeClr val="tx1"/>
                        </a:solidFill>
                      </a:endParaRPr>
                    </a:p>
                  </a:txBody>
                  <a:tcPr/>
                </a:tc>
                <a:tc>
                  <a:txBody>
                    <a:bodyPr/>
                    <a:lstStyle/>
                    <a:p>
                      <a:pPr algn="r"/>
                      <a:r>
                        <a:rPr lang="en-US" dirty="0" smtClean="0">
                          <a:solidFill>
                            <a:schemeClr val="tx1"/>
                          </a:solidFill>
                        </a:rPr>
                        <a:t>58</a:t>
                      </a:r>
                      <a:endParaRPr lang="en-US" dirty="0">
                        <a:solidFill>
                          <a:schemeClr val="tx1"/>
                        </a:solidFill>
                      </a:endParaRPr>
                    </a:p>
                  </a:txBody>
                  <a:tcPr/>
                </a:tc>
                <a:tc>
                  <a:txBody>
                    <a:bodyPr/>
                    <a:lstStyle/>
                    <a:p>
                      <a:pPr algn="r"/>
                      <a:r>
                        <a:rPr lang="en-US" dirty="0" smtClean="0">
                          <a:solidFill>
                            <a:schemeClr val="tx1"/>
                          </a:solidFill>
                        </a:rPr>
                        <a:t>Xxx + 40</a:t>
                      </a:r>
                      <a:endParaRPr lang="en-US" dirty="0">
                        <a:solidFill>
                          <a:schemeClr val="tx1"/>
                        </a:solidFill>
                      </a:endParaRPr>
                    </a:p>
                  </a:txBody>
                  <a:tcPr/>
                </a:tc>
                <a:tc>
                  <a:txBody>
                    <a:bodyPr/>
                    <a:lstStyle/>
                    <a:p>
                      <a:pPr algn="r"/>
                      <a:endParaRPr lang="en-US" dirty="0">
                        <a:solidFill>
                          <a:schemeClr val="tx1"/>
                        </a:solidFill>
                      </a:endParaRPr>
                    </a:p>
                  </a:txBody>
                  <a:tcPr/>
                </a:tc>
              </a:tr>
            </a:tbl>
          </a:graphicData>
        </a:graphic>
      </p:graphicFrame>
    </p:spTree>
    <p:extLst>
      <p:ext uri="{BB962C8B-B14F-4D97-AF65-F5344CB8AC3E}">
        <p14:creationId xmlns:p14="http://schemas.microsoft.com/office/powerpoint/2010/main" val="915182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486250"/>
            <a:ext cx="7269480" cy="820783"/>
          </a:xfrm>
        </p:spPr>
        <p:txBody>
          <a:bodyPr/>
          <a:lstStyle/>
          <a:p>
            <a:r>
              <a:rPr lang="en-US" dirty="0" smtClean="0"/>
              <a:t>What is MMAP?</a:t>
            </a:r>
            <a:endParaRPr lang="en-US" dirty="0"/>
          </a:p>
        </p:txBody>
      </p:sp>
      <p:sp>
        <p:nvSpPr>
          <p:cNvPr id="3" name="Content Placeholder 2"/>
          <p:cNvSpPr>
            <a:spLocks noGrp="1"/>
          </p:cNvSpPr>
          <p:nvPr>
            <p:ph idx="1"/>
          </p:nvPr>
        </p:nvSpPr>
        <p:spPr>
          <a:xfrm>
            <a:off x="469901" y="1834943"/>
            <a:ext cx="8386718" cy="4096933"/>
          </a:xfrm>
        </p:spPr>
        <p:txBody>
          <a:bodyPr>
            <a:noAutofit/>
          </a:bodyPr>
          <a:lstStyle/>
          <a:p>
            <a:pPr marL="0" indent="0">
              <a:buNone/>
            </a:pPr>
            <a:r>
              <a:rPr lang="en-US" sz="2800" dirty="0" smtClean="0"/>
              <a:t>Multiple </a:t>
            </a:r>
            <a:r>
              <a:rPr lang="en-US" sz="2800" dirty="0"/>
              <a:t>Measures Assessment Project </a:t>
            </a:r>
            <a:r>
              <a:rPr lang="en-US" sz="2800" dirty="0" smtClean="0"/>
              <a:t>(MMAP) is to study:</a:t>
            </a:r>
          </a:p>
          <a:p>
            <a:pPr lvl="1">
              <a:buFont typeface="Wingdings" panose="05000000000000000000" pitchFamily="2" charset="2"/>
              <a:buChar char="q"/>
            </a:pPr>
            <a:r>
              <a:rPr lang="en-US" sz="2200" dirty="0" smtClean="0"/>
              <a:t> Quantify </a:t>
            </a:r>
            <a:r>
              <a:rPr lang="en-US" sz="2200" dirty="0"/>
              <a:t>students’ likelihood of passing any given course in the English and/or math sequence based on </a:t>
            </a:r>
            <a:r>
              <a:rPr lang="en-US" sz="2200" b="1" u="sng" dirty="0"/>
              <a:t>academic history</a:t>
            </a:r>
            <a:r>
              <a:rPr lang="en-US" sz="2200" b="1" dirty="0"/>
              <a:t>/</a:t>
            </a:r>
            <a:r>
              <a:rPr lang="en-US" sz="2200" dirty="0"/>
              <a:t>multiple measures </a:t>
            </a:r>
            <a:endParaRPr lang="en-US" sz="2200" dirty="0" smtClean="0"/>
          </a:p>
          <a:p>
            <a:pPr lvl="1">
              <a:buFont typeface="Wingdings" panose="05000000000000000000" pitchFamily="2" charset="2"/>
              <a:buChar char="q"/>
            </a:pPr>
            <a:r>
              <a:rPr lang="en-US" sz="2200" dirty="0" smtClean="0"/>
              <a:t> Look </a:t>
            </a:r>
            <a:r>
              <a:rPr lang="en-US" sz="2200" dirty="0"/>
              <a:t>at </a:t>
            </a:r>
            <a:r>
              <a:rPr lang="en-US" sz="2200" b="1" u="sng" dirty="0" err="1"/>
              <a:t>noncognitive</a:t>
            </a:r>
            <a:r>
              <a:rPr lang="en-US" sz="2200" b="1" u="sng" dirty="0"/>
              <a:t> variables </a:t>
            </a:r>
            <a:r>
              <a:rPr lang="en-US" sz="2200" dirty="0"/>
              <a:t>(NCVs) as possible predictors of student success, as well as other downstream uses for NCVs </a:t>
            </a:r>
            <a:endParaRPr lang="en-US" sz="2200" dirty="0" smtClean="0"/>
          </a:p>
          <a:p>
            <a:pPr lvl="1">
              <a:buFont typeface="Wingdings" panose="05000000000000000000" pitchFamily="2" charset="2"/>
              <a:buChar char="q"/>
            </a:pPr>
            <a:r>
              <a:rPr lang="en-US" sz="2200" dirty="0" smtClean="0"/>
              <a:t> Evaluate </a:t>
            </a:r>
            <a:r>
              <a:rPr lang="en-US" sz="2200" dirty="0" err="1"/>
              <a:t>CCCApply</a:t>
            </a:r>
            <a:r>
              <a:rPr lang="en-US" sz="2200" dirty="0"/>
              <a:t> data </a:t>
            </a:r>
            <a:endParaRPr lang="en-US" sz="2200" dirty="0" smtClean="0"/>
          </a:p>
          <a:p>
            <a:pPr lvl="1">
              <a:buFont typeface="Wingdings" panose="05000000000000000000" pitchFamily="2" charset="2"/>
              <a:buChar char="q"/>
            </a:pPr>
            <a:r>
              <a:rPr lang="en-US" sz="2200" dirty="0" smtClean="0"/>
              <a:t> Exam </a:t>
            </a:r>
            <a:r>
              <a:rPr lang="en-US" sz="2200" dirty="0"/>
              <a:t>utility (reliability, validity, predictive power) of other </a:t>
            </a:r>
            <a:r>
              <a:rPr lang="en-US" sz="2200" b="1" dirty="0"/>
              <a:t>survey questions </a:t>
            </a:r>
            <a:r>
              <a:rPr lang="en-US" sz="2200" dirty="0"/>
              <a:t>and history indicators as multiple measures </a:t>
            </a:r>
          </a:p>
        </p:txBody>
      </p:sp>
      <p:sp>
        <p:nvSpPr>
          <p:cNvPr id="4" name="Date Placeholder 3"/>
          <p:cNvSpPr>
            <a:spLocks noGrp="1"/>
          </p:cNvSpPr>
          <p:nvPr>
            <p:ph type="dt" sz="half" idx="10"/>
          </p:nvPr>
        </p:nvSpPr>
        <p:spPr/>
        <p:txBody>
          <a:bodyPr/>
          <a:lstStyle/>
          <a:p>
            <a:fld id="{3541D237-12F7-4550-845C-999B9F14507E}" type="datetime1">
              <a:rPr lang="en-US" smtClean="0"/>
              <a:t>9/28/2015</a:t>
            </a:fld>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2</a:t>
            </a:fld>
            <a:endParaRPr lang="en-US"/>
          </a:p>
        </p:txBody>
      </p:sp>
    </p:spTree>
    <p:extLst>
      <p:ext uri="{BB962C8B-B14F-4D97-AF65-F5344CB8AC3E}">
        <p14:creationId xmlns:p14="http://schemas.microsoft.com/office/powerpoint/2010/main" val="3707776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MMAP Transcript--English</a:t>
            </a:r>
            <a:endParaRPr lang="en-US"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20</a:t>
            </a:fld>
            <a:endParaRPr lang="en-US"/>
          </a:p>
        </p:txBody>
      </p:sp>
      <p:sp>
        <p:nvSpPr>
          <p:cNvPr id="13" name="Rectangle 3"/>
          <p:cNvSpPr>
            <a:spLocks noChangeArrowheads="1"/>
          </p:cNvSpPr>
          <p:nvPr/>
        </p:nvSpPr>
        <p:spPr bwMode="auto">
          <a:xfrm>
            <a:off x="3106738" y="3327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p:cNvPicPr>
            <a:picLocks noChangeAspect="1"/>
          </p:cNvPicPr>
          <p:nvPr/>
        </p:nvPicPr>
        <p:blipFill rotWithShape="1">
          <a:blip r:embed="rId2"/>
          <a:srcRect l="19750" t="40889" r="18875" b="11333"/>
          <a:stretch/>
        </p:blipFill>
        <p:spPr>
          <a:xfrm>
            <a:off x="110594" y="2050698"/>
            <a:ext cx="8868305" cy="4045302"/>
          </a:xfrm>
          <a:prstGeom prst="rect">
            <a:avLst/>
          </a:prstGeom>
        </p:spPr>
      </p:pic>
    </p:spTree>
    <p:extLst>
      <p:ext uri="{BB962C8B-B14F-4D97-AF65-F5344CB8AC3E}">
        <p14:creationId xmlns:p14="http://schemas.microsoft.com/office/powerpoint/2010/main" val="3788725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01289" y="225255"/>
            <a:ext cx="7543800" cy="1450757"/>
          </a:xfrm>
        </p:spPr>
        <p:txBody>
          <a:bodyPr/>
          <a:lstStyle/>
          <a:p>
            <a:r>
              <a:rPr lang="en-US" dirty="0" smtClean="0"/>
              <a:t>MMAP Transcript--Math</a:t>
            </a:r>
            <a:endParaRPr lang="en-US"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21</a:t>
            </a:fld>
            <a:endParaRPr lang="en-US"/>
          </a:p>
        </p:txBody>
      </p:sp>
      <p:pic>
        <p:nvPicPr>
          <p:cNvPr id="2" name="Picture 1"/>
          <p:cNvPicPr>
            <a:picLocks noChangeAspect="1"/>
          </p:cNvPicPr>
          <p:nvPr/>
        </p:nvPicPr>
        <p:blipFill rotWithShape="1">
          <a:blip r:embed="rId2"/>
          <a:srcRect l="15375" t="33111" r="15000" b="8000"/>
          <a:stretch/>
        </p:blipFill>
        <p:spPr>
          <a:xfrm>
            <a:off x="125976" y="1860057"/>
            <a:ext cx="8894427" cy="4231639"/>
          </a:xfrm>
          <a:prstGeom prst="rect">
            <a:avLst/>
          </a:prstGeom>
        </p:spPr>
      </p:pic>
    </p:spTree>
    <p:extLst>
      <p:ext uri="{BB962C8B-B14F-4D97-AF65-F5344CB8AC3E}">
        <p14:creationId xmlns:p14="http://schemas.microsoft.com/office/powerpoint/2010/main" val="2818583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961" y="0"/>
            <a:ext cx="7813040" cy="1072296"/>
          </a:xfrm>
        </p:spPr>
        <p:txBody>
          <a:bodyPr>
            <a:normAutofit fontScale="90000"/>
          </a:bodyPr>
          <a:lstStyle/>
          <a:p>
            <a:r>
              <a:rPr lang="en-US" sz="4000" dirty="0" smtClean="0"/>
              <a:t>MMAP Transcript—English by Ethnicity</a:t>
            </a:r>
            <a:br>
              <a:rPr lang="en-US" sz="4000" dirty="0" smtClean="0"/>
            </a:br>
            <a:r>
              <a:rPr lang="en-US" sz="3100" dirty="0" smtClean="0"/>
              <a:t>Summer </a:t>
            </a:r>
            <a:r>
              <a:rPr lang="en-US" sz="3100" dirty="0"/>
              <a:t>&amp; Fall 2015</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78795066"/>
              </p:ext>
            </p:extLst>
          </p:nvPr>
        </p:nvGraphicFramePr>
        <p:xfrm>
          <a:off x="327322" y="1155702"/>
          <a:ext cx="8491735" cy="5242560"/>
        </p:xfrm>
        <a:graphic>
          <a:graphicData uri="http://schemas.openxmlformats.org/drawingml/2006/table">
            <a:tbl>
              <a:tblPr firstRow="1" bandRow="1">
                <a:tableStyleId>{00A15C55-8517-42AA-B614-E9B94910E393}</a:tableStyleId>
              </a:tblPr>
              <a:tblGrid>
                <a:gridCol w="1695536"/>
                <a:gridCol w="1149264"/>
                <a:gridCol w="1381197"/>
                <a:gridCol w="1502863"/>
                <a:gridCol w="1387258"/>
                <a:gridCol w="1375617"/>
              </a:tblGrid>
              <a:tr h="1041505">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First time and First</a:t>
                      </a:r>
                      <a:r>
                        <a:rPr lang="en-US" sz="1600" baseline="0" dirty="0" smtClean="0">
                          <a:solidFill>
                            <a:schemeClr val="tx1"/>
                          </a:solidFill>
                        </a:rPr>
                        <a:t> Time Transfer Students enrolled in  College Level</a:t>
                      </a:r>
                      <a:endParaRPr lang="en-US" sz="1600" dirty="0" smtClean="0">
                        <a:solidFill>
                          <a:schemeClr val="tx1"/>
                        </a:solidFill>
                      </a:endParaRP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tc>
              </a:tr>
              <a:tr h="803447">
                <a:tc>
                  <a:txBody>
                    <a:bodyPr/>
                    <a:lstStyle/>
                    <a:p>
                      <a:endParaRPr lang="en-US" sz="1600" dirty="0"/>
                    </a:p>
                  </a:txBody>
                  <a:tcPr/>
                </a:tc>
                <a:tc>
                  <a:txBody>
                    <a:bodyPr/>
                    <a:lstStyle/>
                    <a:p>
                      <a:r>
                        <a:rPr lang="en-US" sz="1600" dirty="0" smtClean="0"/>
                        <a:t>Access </a:t>
                      </a:r>
                      <a:r>
                        <a:rPr lang="en-US" sz="1600" dirty="0" smtClean="0"/>
                        <a:t>(N=148)</a:t>
                      </a:r>
                      <a:endParaRPr lang="en-US" sz="1600" dirty="0"/>
                    </a:p>
                  </a:txBody>
                  <a:tcPr/>
                </a:tc>
                <a:tc>
                  <a:txBody>
                    <a:bodyPr/>
                    <a:lstStyle/>
                    <a:p>
                      <a:r>
                        <a:rPr lang="en-US" sz="1600" dirty="0" smtClean="0"/>
                        <a:t>Placed into College Level</a:t>
                      </a:r>
                    </a:p>
                    <a:p>
                      <a:r>
                        <a:rPr lang="en-US" sz="1600" dirty="0" smtClean="0"/>
                        <a:t>(N=134)</a:t>
                      </a:r>
                      <a:endParaRPr lang="en-US" sz="1600" dirty="0"/>
                    </a:p>
                  </a:txBody>
                  <a:tcPr/>
                </a:tc>
                <a:tc>
                  <a:txBody>
                    <a:bodyPr/>
                    <a:lstStyle/>
                    <a:p>
                      <a:r>
                        <a:rPr lang="en-US" sz="1600" dirty="0" smtClean="0"/>
                        <a:t>Enrolled in College Level (N=111)</a:t>
                      </a:r>
                      <a:endParaRPr lang="en-US" sz="1600" dirty="0"/>
                    </a:p>
                  </a:txBody>
                  <a:tcPr>
                    <a:lnR w="12700" cap="flat" cmpd="sng" algn="ctr">
                      <a:solidFill>
                        <a:schemeClr val="tx1"/>
                      </a:solidFill>
                      <a:prstDash val="solid"/>
                      <a:round/>
                      <a:headEnd type="none" w="med" len="med"/>
                      <a:tailEnd type="none" w="med" len="med"/>
                    </a:lnR>
                  </a:tcPr>
                </a:tc>
                <a:tc>
                  <a:txBody>
                    <a:bodyPr/>
                    <a:lstStyle/>
                    <a:p>
                      <a:r>
                        <a:rPr lang="en-US" sz="1600" dirty="0" smtClean="0"/>
                        <a:t>Summer &amp; Fall 2015 (N=298)</a:t>
                      </a:r>
                    </a:p>
                  </a:txBody>
                  <a:tcPr>
                    <a:lnL w="12700" cap="flat" cmpd="sng" algn="ctr">
                      <a:solidFill>
                        <a:schemeClr val="tx1"/>
                      </a:solidFill>
                      <a:prstDash val="solid"/>
                      <a:round/>
                      <a:headEnd type="none" w="med" len="med"/>
                      <a:tailEnd type="none" w="med" len="med"/>
                    </a:lnL>
                  </a:tcPr>
                </a:tc>
                <a:tc>
                  <a:txBody>
                    <a:bodyPr/>
                    <a:lstStyle/>
                    <a:p>
                      <a:r>
                        <a:rPr lang="en-US" sz="1600" dirty="0" smtClean="0"/>
                        <a:t>Summer &amp; Fall 2014 (N=150)</a:t>
                      </a:r>
                      <a:endParaRPr lang="en-US" sz="1600" dirty="0"/>
                    </a:p>
                  </a:txBody>
                  <a:tcPr/>
                </a:tc>
              </a:tr>
              <a:tr h="334935">
                <a:tc>
                  <a:txBody>
                    <a:bodyPr/>
                    <a:lstStyle/>
                    <a:p>
                      <a:r>
                        <a:rPr lang="en-US" sz="1600" dirty="0" smtClean="0"/>
                        <a:t>American Indian</a:t>
                      </a:r>
                      <a:endParaRPr lang="en-US" sz="1600" dirty="0"/>
                    </a:p>
                  </a:txBody>
                  <a:tcPr/>
                </a:tc>
                <a:tc>
                  <a:txBody>
                    <a:bodyPr/>
                    <a:lstStyle/>
                    <a:p>
                      <a:pPr algn="r"/>
                      <a:r>
                        <a:rPr lang="en-US" sz="1600" dirty="0" smtClean="0"/>
                        <a:t>-</a:t>
                      </a:r>
                      <a:endParaRPr lang="en-US" sz="1600" dirty="0"/>
                    </a:p>
                  </a:txBody>
                  <a:tcPr/>
                </a:tc>
                <a:tc>
                  <a:txBody>
                    <a:bodyPr/>
                    <a:lstStyle/>
                    <a:p>
                      <a:pPr algn="r"/>
                      <a:r>
                        <a:rPr lang="en-US" sz="1600" dirty="0" smtClean="0"/>
                        <a:t>-</a:t>
                      </a:r>
                      <a:endParaRPr lang="en-US" sz="1600" dirty="0"/>
                    </a:p>
                  </a:txBody>
                  <a:tcPr/>
                </a:tc>
                <a:tc>
                  <a:txBody>
                    <a:bodyPr/>
                    <a:lstStyle/>
                    <a:p>
                      <a:pPr algn="r"/>
                      <a:r>
                        <a:rPr lang="en-US" sz="1600" dirty="0" smtClean="0"/>
                        <a:t>-</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2%</a:t>
                      </a:r>
                      <a:endParaRPr lang="en-US" sz="1600" dirty="0"/>
                    </a:p>
                  </a:txBody>
                  <a:tcPr/>
                </a:tc>
              </a:tr>
              <a:tr h="334935">
                <a:tc>
                  <a:txBody>
                    <a:bodyPr/>
                    <a:lstStyle/>
                    <a:p>
                      <a:r>
                        <a:rPr lang="en-US" sz="1600" dirty="0" smtClean="0"/>
                        <a:t>Asian</a:t>
                      </a:r>
                      <a:endParaRPr lang="en-US" sz="1600" dirty="0"/>
                    </a:p>
                  </a:txBody>
                  <a:tcPr/>
                </a:tc>
                <a:tc>
                  <a:txBody>
                    <a:bodyPr/>
                    <a:lstStyle/>
                    <a:p>
                      <a:pPr algn="r"/>
                      <a:r>
                        <a:rPr lang="en-US" sz="1600" dirty="0" smtClean="0"/>
                        <a:t>-</a:t>
                      </a:r>
                      <a:endParaRPr lang="en-US" sz="1600" dirty="0"/>
                    </a:p>
                  </a:txBody>
                  <a:tcPr/>
                </a:tc>
                <a:tc>
                  <a:txBody>
                    <a:bodyPr/>
                    <a:lstStyle/>
                    <a:p>
                      <a:pPr algn="r"/>
                      <a:r>
                        <a:rPr lang="en-US" sz="1600" dirty="0" smtClean="0"/>
                        <a:t>-</a:t>
                      </a:r>
                      <a:endParaRPr lang="en-US" sz="1600" dirty="0"/>
                    </a:p>
                  </a:txBody>
                  <a:tcPr/>
                </a:tc>
                <a:tc>
                  <a:txBody>
                    <a:bodyPr/>
                    <a:lstStyle/>
                    <a:p>
                      <a:pPr algn="r"/>
                      <a:r>
                        <a:rPr lang="en-US" sz="1600" dirty="0" smtClean="0"/>
                        <a:t>-</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8%</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6%</a:t>
                      </a:r>
                      <a:endParaRPr lang="en-US" sz="1600" dirty="0"/>
                    </a:p>
                  </a:txBody>
                  <a:tcPr/>
                </a:tc>
              </a:tr>
              <a:tr h="334935">
                <a:tc>
                  <a:txBody>
                    <a:bodyPr/>
                    <a:lstStyle/>
                    <a:p>
                      <a:r>
                        <a:rPr lang="en-US" sz="1600" dirty="0" smtClean="0"/>
                        <a:t>Black</a:t>
                      </a:r>
                      <a:endParaRPr lang="en-US" sz="1600" dirty="0"/>
                    </a:p>
                  </a:txBody>
                  <a:tcPr/>
                </a:tc>
                <a:tc>
                  <a:txBody>
                    <a:bodyPr/>
                    <a:lstStyle/>
                    <a:p>
                      <a:pPr algn="r"/>
                      <a:r>
                        <a:rPr lang="en-US" sz="1600" dirty="0" smtClean="0"/>
                        <a:t>3%</a:t>
                      </a:r>
                      <a:endParaRPr lang="en-US" sz="1600" dirty="0"/>
                    </a:p>
                  </a:txBody>
                  <a:tcPr/>
                </a:tc>
                <a:tc>
                  <a:txBody>
                    <a:bodyPr/>
                    <a:lstStyle/>
                    <a:p>
                      <a:pPr algn="r"/>
                      <a:r>
                        <a:rPr lang="en-US" sz="1600" dirty="0" smtClean="0"/>
                        <a:t>2%</a:t>
                      </a:r>
                      <a:endParaRPr lang="en-US" sz="1600" dirty="0"/>
                    </a:p>
                  </a:txBody>
                  <a:tcPr/>
                </a:tc>
                <a:tc>
                  <a:txBody>
                    <a:bodyPr/>
                    <a:lstStyle/>
                    <a:p>
                      <a:pPr algn="r"/>
                      <a:r>
                        <a:rPr lang="en-US" sz="1600" dirty="0" smtClean="0"/>
                        <a:t>1%</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3%</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3%</a:t>
                      </a:r>
                      <a:endParaRPr lang="en-US" sz="1600" dirty="0"/>
                    </a:p>
                  </a:txBody>
                  <a:tcPr/>
                </a:tc>
              </a:tr>
              <a:tr h="334935">
                <a:tc>
                  <a:txBody>
                    <a:bodyPr/>
                    <a:lstStyle/>
                    <a:p>
                      <a:r>
                        <a:rPr lang="en-US" sz="1600" dirty="0" smtClean="0"/>
                        <a:t>Filipino</a:t>
                      </a:r>
                      <a:endParaRPr lang="en-US" sz="1600" dirty="0"/>
                    </a:p>
                  </a:txBody>
                  <a:tcPr/>
                </a:tc>
                <a:tc>
                  <a:txBody>
                    <a:bodyPr/>
                    <a:lstStyle/>
                    <a:p>
                      <a:pPr algn="r"/>
                      <a:r>
                        <a:rPr lang="en-US" sz="1600" dirty="0" smtClean="0"/>
                        <a:t>2%</a:t>
                      </a:r>
                      <a:endParaRPr lang="en-US" sz="1600" dirty="0"/>
                    </a:p>
                  </a:txBody>
                  <a:tcPr/>
                </a:tc>
                <a:tc>
                  <a:txBody>
                    <a:bodyPr/>
                    <a:lstStyle/>
                    <a:p>
                      <a:pPr algn="r"/>
                      <a:r>
                        <a:rPr lang="en-US" sz="1600" dirty="0" smtClean="0"/>
                        <a:t>2%</a:t>
                      </a:r>
                      <a:endParaRPr lang="en-US" sz="1600" dirty="0"/>
                    </a:p>
                  </a:txBody>
                  <a:tcPr/>
                </a:tc>
                <a:tc>
                  <a:txBody>
                    <a:bodyPr/>
                    <a:lstStyle/>
                    <a:p>
                      <a:pPr algn="r"/>
                      <a:r>
                        <a:rPr lang="en-US" sz="1600" dirty="0" smtClean="0"/>
                        <a:t>3%</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5%</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3%</a:t>
                      </a:r>
                      <a:endParaRPr lang="en-US" sz="1600" dirty="0"/>
                    </a:p>
                  </a:txBody>
                  <a:tcPr/>
                </a:tc>
              </a:tr>
              <a:tr h="334935">
                <a:tc>
                  <a:txBody>
                    <a:bodyPr/>
                    <a:lstStyle/>
                    <a:p>
                      <a:r>
                        <a:rPr lang="en-US" sz="1600" dirty="0" smtClean="0"/>
                        <a:t>Hispanic</a:t>
                      </a:r>
                      <a:endParaRPr lang="en-US" sz="1600" dirty="0"/>
                    </a:p>
                  </a:txBody>
                  <a:tcPr/>
                </a:tc>
                <a:tc>
                  <a:txBody>
                    <a:bodyPr/>
                    <a:lstStyle/>
                    <a:p>
                      <a:pPr algn="r"/>
                      <a:r>
                        <a:rPr lang="en-US" sz="1600" dirty="0" smtClean="0"/>
                        <a:t>42%</a:t>
                      </a:r>
                      <a:endParaRPr lang="en-US" sz="1600" dirty="0"/>
                    </a:p>
                  </a:txBody>
                  <a:tcPr/>
                </a:tc>
                <a:tc>
                  <a:txBody>
                    <a:bodyPr/>
                    <a:lstStyle/>
                    <a:p>
                      <a:pPr algn="r"/>
                      <a:r>
                        <a:rPr lang="en-US" sz="1600" dirty="0" smtClean="0"/>
                        <a:t>41%</a:t>
                      </a:r>
                      <a:endParaRPr lang="en-US" sz="1600" dirty="0"/>
                    </a:p>
                  </a:txBody>
                  <a:tcPr/>
                </a:tc>
                <a:tc>
                  <a:txBody>
                    <a:bodyPr/>
                    <a:lstStyle/>
                    <a:p>
                      <a:pPr algn="r"/>
                      <a:r>
                        <a:rPr lang="en-US" sz="1600" dirty="0" smtClean="0"/>
                        <a:t>42%</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30%</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25%</a:t>
                      </a:r>
                      <a:endParaRPr lang="en-US" sz="1600" dirty="0"/>
                    </a:p>
                  </a:txBody>
                  <a:tcPr/>
                </a:tc>
              </a:tr>
              <a:tr h="334935">
                <a:tc>
                  <a:txBody>
                    <a:bodyPr/>
                    <a:lstStyle/>
                    <a:p>
                      <a:r>
                        <a:rPr lang="en-US" sz="1600" dirty="0" smtClean="0"/>
                        <a:t>Multi Races</a:t>
                      </a:r>
                      <a:endParaRPr lang="en-US" sz="1600" dirty="0"/>
                    </a:p>
                  </a:txBody>
                  <a:tcPr/>
                </a:tc>
                <a:tc>
                  <a:txBody>
                    <a:bodyPr/>
                    <a:lstStyle/>
                    <a:p>
                      <a:pPr algn="r"/>
                      <a:r>
                        <a:rPr lang="en-US" sz="1600" dirty="0" smtClean="0"/>
                        <a:t>24%</a:t>
                      </a:r>
                      <a:endParaRPr lang="en-US" sz="1600" dirty="0"/>
                    </a:p>
                  </a:txBody>
                  <a:tcPr/>
                </a:tc>
                <a:tc>
                  <a:txBody>
                    <a:bodyPr/>
                    <a:lstStyle/>
                    <a:p>
                      <a:pPr algn="r"/>
                      <a:r>
                        <a:rPr lang="en-US" sz="1600" dirty="0" smtClean="0"/>
                        <a:t>26%</a:t>
                      </a:r>
                      <a:endParaRPr lang="en-US" sz="1600" dirty="0"/>
                    </a:p>
                  </a:txBody>
                  <a:tcPr/>
                </a:tc>
                <a:tc>
                  <a:txBody>
                    <a:bodyPr/>
                    <a:lstStyle/>
                    <a:p>
                      <a:pPr algn="r"/>
                      <a:r>
                        <a:rPr lang="en-US" sz="1600" dirty="0" smtClean="0"/>
                        <a:t>26%</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25%</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25%</a:t>
                      </a:r>
                      <a:endParaRPr lang="en-US" sz="1600" dirty="0"/>
                    </a:p>
                  </a:txBody>
                  <a:tcPr/>
                </a:tc>
              </a:tr>
              <a:tr h="334935">
                <a:tc>
                  <a:txBody>
                    <a:bodyPr/>
                    <a:lstStyle/>
                    <a:p>
                      <a:r>
                        <a:rPr lang="en-US" sz="1600" dirty="0" smtClean="0"/>
                        <a:t>Pacific Islander</a:t>
                      </a:r>
                      <a:endParaRPr lang="en-US" sz="1600" dirty="0"/>
                    </a:p>
                  </a:txBody>
                  <a:tcPr/>
                </a:tc>
                <a:tc>
                  <a:txBody>
                    <a:bodyPr/>
                    <a:lstStyle/>
                    <a:p>
                      <a:pPr algn="r"/>
                      <a:r>
                        <a:rPr lang="en-US" sz="1600" dirty="0" smtClean="0"/>
                        <a:t>2%</a:t>
                      </a:r>
                      <a:endParaRPr lang="en-US" sz="1600" dirty="0"/>
                    </a:p>
                  </a:txBody>
                  <a:tcPr/>
                </a:tc>
                <a:tc>
                  <a:txBody>
                    <a:bodyPr/>
                    <a:lstStyle/>
                    <a:p>
                      <a:pPr algn="r"/>
                      <a:r>
                        <a:rPr lang="en-US" sz="1600" dirty="0" smtClean="0"/>
                        <a:t>1%</a:t>
                      </a:r>
                      <a:endParaRPr lang="en-US" sz="1600" dirty="0"/>
                    </a:p>
                  </a:txBody>
                  <a:tcPr/>
                </a:tc>
                <a:tc>
                  <a:txBody>
                    <a:bodyPr/>
                    <a:lstStyle/>
                    <a:p>
                      <a:pPr algn="r"/>
                      <a:r>
                        <a:rPr lang="en-US" sz="1600" dirty="0" smtClean="0"/>
                        <a:t>2%</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1%</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3%</a:t>
                      </a:r>
                      <a:endParaRPr lang="en-US" sz="1600" dirty="0"/>
                    </a:p>
                  </a:txBody>
                  <a:tcPr/>
                </a:tc>
              </a:tr>
              <a:tr h="334935">
                <a:tc>
                  <a:txBody>
                    <a:bodyPr/>
                    <a:lstStyle/>
                    <a:p>
                      <a:r>
                        <a:rPr lang="en-US" sz="1600" dirty="0" smtClean="0"/>
                        <a:t>Unknown</a:t>
                      </a:r>
                      <a:endParaRPr lang="en-US" sz="1600" dirty="0"/>
                    </a:p>
                  </a:txBody>
                  <a:tcPr/>
                </a:tc>
                <a:tc>
                  <a:txBody>
                    <a:bodyPr/>
                    <a:lstStyle/>
                    <a:p>
                      <a:pPr algn="r"/>
                      <a:r>
                        <a:rPr lang="en-US" sz="1600" dirty="0" smtClean="0"/>
                        <a:t>1%</a:t>
                      </a:r>
                      <a:endParaRPr lang="en-US" sz="1600" dirty="0"/>
                    </a:p>
                  </a:txBody>
                  <a:tcPr/>
                </a:tc>
                <a:tc>
                  <a:txBody>
                    <a:bodyPr/>
                    <a:lstStyle/>
                    <a:p>
                      <a:pPr algn="r"/>
                      <a:r>
                        <a:rPr lang="en-US" sz="1600" dirty="0" smtClean="0"/>
                        <a:t>1%</a:t>
                      </a:r>
                      <a:endParaRPr lang="en-US" sz="1600" dirty="0"/>
                    </a:p>
                  </a:txBody>
                  <a:tcPr/>
                </a:tc>
                <a:tc>
                  <a:txBody>
                    <a:bodyPr/>
                    <a:lstStyle/>
                    <a:p>
                      <a:pPr algn="r"/>
                      <a:r>
                        <a:rPr lang="en-US" sz="1600" dirty="0" smtClean="0"/>
                        <a:t>1%</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2%</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3%</a:t>
                      </a:r>
                      <a:endParaRPr lang="en-US" sz="1600" dirty="0"/>
                    </a:p>
                  </a:txBody>
                  <a:tcPr/>
                </a:tc>
              </a:tr>
              <a:tr h="334935">
                <a:tc>
                  <a:txBody>
                    <a:bodyPr/>
                    <a:lstStyle/>
                    <a:p>
                      <a:r>
                        <a:rPr lang="en-US" sz="1600" dirty="0" smtClean="0"/>
                        <a:t>White</a:t>
                      </a:r>
                      <a:endParaRPr lang="en-US" sz="1600" dirty="0"/>
                    </a:p>
                  </a:txBody>
                  <a:tcPr/>
                </a:tc>
                <a:tc>
                  <a:txBody>
                    <a:bodyPr/>
                    <a:lstStyle/>
                    <a:p>
                      <a:pPr algn="r"/>
                      <a:r>
                        <a:rPr lang="en-US" sz="1600" dirty="0" smtClean="0"/>
                        <a:t>25%</a:t>
                      </a:r>
                      <a:endParaRPr lang="en-US" sz="1600" dirty="0"/>
                    </a:p>
                  </a:txBody>
                  <a:tcPr/>
                </a:tc>
                <a:tc>
                  <a:txBody>
                    <a:bodyPr/>
                    <a:lstStyle/>
                    <a:p>
                      <a:pPr algn="r"/>
                      <a:r>
                        <a:rPr lang="en-US" sz="1600" dirty="0" smtClean="0"/>
                        <a:t>26%</a:t>
                      </a:r>
                      <a:endParaRPr lang="en-US" sz="1600" dirty="0"/>
                    </a:p>
                  </a:txBody>
                  <a:tcPr/>
                </a:tc>
                <a:tc>
                  <a:txBody>
                    <a:bodyPr/>
                    <a:lstStyle/>
                    <a:p>
                      <a:pPr algn="r"/>
                      <a:r>
                        <a:rPr lang="en-US" sz="1600" dirty="0" smtClean="0"/>
                        <a:t>26%</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25%</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31%</a:t>
                      </a:r>
                      <a:endParaRPr lang="en-US" sz="1600" dirty="0"/>
                    </a:p>
                  </a:txBody>
                  <a:tcPr/>
                </a:tc>
              </a:tr>
              <a:tr h="334935">
                <a:tc>
                  <a:txBody>
                    <a:bodyPr/>
                    <a:lstStyle/>
                    <a:p>
                      <a:r>
                        <a:rPr lang="en-US" sz="1600" dirty="0" smtClean="0"/>
                        <a:t>Total</a:t>
                      </a:r>
                      <a:endParaRPr lang="en-US" sz="1600" dirty="0"/>
                    </a:p>
                  </a:txBody>
                  <a:tcPr/>
                </a:tc>
                <a:tc>
                  <a:txBody>
                    <a:bodyPr/>
                    <a:lstStyle/>
                    <a:p>
                      <a:pPr algn="r"/>
                      <a:r>
                        <a:rPr lang="en-US" sz="1600" dirty="0" smtClean="0"/>
                        <a:t>100%</a:t>
                      </a:r>
                      <a:endParaRPr lang="en-US" sz="1600" dirty="0"/>
                    </a:p>
                  </a:txBody>
                  <a:tcPr/>
                </a:tc>
                <a:tc>
                  <a:txBody>
                    <a:bodyPr/>
                    <a:lstStyle/>
                    <a:p>
                      <a:pPr algn="r"/>
                      <a:r>
                        <a:rPr lang="en-US" sz="1600" dirty="0" smtClean="0"/>
                        <a:t>100%</a:t>
                      </a:r>
                      <a:endParaRPr lang="en-US" sz="1600" dirty="0"/>
                    </a:p>
                  </a:txBody>
                  <a:tcPr/>
                </a:tc>
                <a:tc>
                  <a:txBody>
                    <a:bodyPr/>
                    <a:lstStyle/>
                    <a:p>
                      <a:pPr algn="r"/>
                      <a:r>
                        <a:rPr lang="en-US" sz="1600" dirty="0" smtClean="0"/>
                        <a:t>100%</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100%</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100%</a:t>
                      </a:r>
                      <a:endParaRPr lang="en-US" sz="1600" dirty="0"/>
                    </a:p>
                  </a:txBody>
                  <a:tcPr/>
                </a:tc>
              </a:tr>
            </a:tbl>
          </a:graphicData>
        </a:graphic>
      </p:graphicFrame>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22</a:t>
            </a:fld>
            <a:endParaRPr lang="en-US"/>
          </a:p>
        </p:txBody>
      </p:sp>
    </p:spTree>
    <p:extLst>
      <p:ext uri="{BB962C8B-B14F-4D97-AF65-F5344CB8AC3E}">
        <p14:creationId xmlns:p14="http://schemas.microsoft.com/office/powerpoint/2010/main" val="2593787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961" y="0"/>
            <a:ext cx="7813040" cy="1072296"/>
          </a:xfrm>
        </p:spPr>
        <p:txBody>
          <a:bodyPr>
            <a:normAutofit fontScale="90000"/>
          </a:bodyPr>
          <a:lstStyle/>
          <a:p>
            <a:r>
              <a:rPr lang="en-US" sz="4000" dirty="0" smtClean="0"/>
              <a:t>MMAP Transcript—Math by Ethnicity</a:t>
            </a:r>
            <a:br>
              <a:rPr lang="en-US" sz="4000" dirty="0" smtClean="0"/>
            </a:br>
            <a:r>
              <a:rPr lang="en-US" sz="3100" dirty="0" smtClean="0"/>
              <a:t>Summer </a:t>
            </a:r>
            <a:r>
              <a:rPr lang="en-US" sz="3100" dirty="0"/>
              <a:t>&amp; Fall 2015</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8392165"/>
              </p:ext>
            </p:extLst>
          </p:nvPr>
        </p:nvGraphicFramePr>
        <p:xfrm>
          <a:off x="327322" y="1155702"/>
          <a:ext cx="8491735" cy="5261880"/>
        </p:xfrm>
        <a:graphic>
          <a:graphicData uri="http://schemas.openxmlformats.org/drawingml/2006/table">
            <a:tbl>
              <a:tblPr firstRow="1" bandRow="1">
                <a:tableStyleId>{00A15C55-8517-42AA-B614-E9B94910E393}</a:tableStyleId>
              </a:tblPr>
              <a:tblGrid>
                <a:gridCol w="1695536"/>
                <a:gridCol w="1149264"/>
                <a:gridCol w="1381197"/>
                <a:gridCol w="1502863"/>
                <a:gridCol w="1387258"/>
                <a:gridCol w="1375617"/>
              </a:tblGrid>
              <a:tr h="985634">
                <a:tc>
                  <a:txBody>
                    <a:bodyPr/>
                    <a:lstStyle/>
                    <a:p>
                      <a:endParaRPr lang="en-US" sz="1600" dirty="0"/>
                    </a:p>
                  </a:txBody>
                  <a:tcPr/>
                </a:tc>
                <a:tc>
                  <a:txBody>
                    <a:bodyPr/>
                    <a:lstStyle/>
                    <a:p>
                      <a:endParaRPr lang="en-US" sz="1600" dirty="0"/>
                    </a:p>
                  </a:txBody>
                  <a:tcPr/>
                </a:tc>
                <a:tc>
                  <a:txBody>
                    <a:bodyPr/>
                    <a:lstStyle/>
                    <a:p>
                      <a:r>
                        <a:rPr lang="en-US" sz="1100" b="0" kern="1200" dirty="0" smtClean="0">
                          <a:solidFill>
                            <a:schemeClr val="lt1"/>
                          </a:solidFill>
                          <a:effectLst/>
                          <a:latin typeface="+mn-lt"/>
                          <a:ea typeface="+mn-ea"/>
                          <a:cs typeface="+mn-cs"/>
                        </a:rPr>
                        <a:t>College Level Including:</a:t>
                      </a:r>
                      <a:r>
                        <a:rPr lang="en-US" sz="1100" b="0" kern="1200" baseline="0" dirty="0" smtClean="0">
                          <a:solidFill>
                            <a:schemeClr val="lt1"/>
                          </a:solidFill>
                          <a:effectLst/>
                          <a:latin typeface="+mn-lt"/>
                          <a:ea typeface="+mn-ea"/>
                          <a:cs typeface="+mn-cs"/>
                        </a:rPr>
                        <a:t> </a:t>
                      </a:r>
                      <a:r>
                        <a:rPr lang="en-US" sz="1100" b="0" kern="1200" dirty="0" smtClean="0">
                          <a:solidFill>
                            <a:schemeClr val="lt1"/>
                          </a:solidFill>
                          <a:effectLst/>
                          <a:latin typeface="+mn-lt"/>
                          <a:ea typeface="+mn-ea"/>
                          <a:cs typeface="+mn-cs"/>
                        </a:rPr>
                        <a:t>125, 130, 200, 222, 225, 241, 251, 252, 253</a:t>
                      </a:r>
                      <a:endParaRPr lang="en-US" sz="1100" b="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First time and First</a:t>
                      </a:r>
                      <a:r>
                        <a:rPr lang="en-US" sz="1600" baseline="0" dirty="0" smtClean="0">
                          <a:solidFill>
                            <a:schemeClr val="tx1"/>
                          </a:solidFill>
                        </a:rPr>
                        <a:t> Time Transfer Students enrolled in  </a:t>
                      </a:r>
                      <a:r>
                        <a:rPr lang="en-US" sz="1600" u="sng" baseline="0" dirty="0" smtClean="0">
                          <a:solidFill>
                            <a:schemeClr val="tx1"/>
                          </a:solidFill>
                        </a:rPr>
                        <a:t>Math 200 Only</a:t>
                      </a:r>
                      <a:endParaRPr lang="en-US" sz="1600" u="sng" dirty="0" smtClean="0">
                        <a:solidFill>
                          <a:schemeClr val="tx1"/>
                        </a:solidFill>
                      </a:endParaRP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tc>
              </a:tr>
              <a:tr h="760346">
                <a:tc>
                  <a:txBody>
                    <a:bodyPr/>
                    <a:lstStyle/>
                    <a:p>
                      <a:endParaRPr lang="en-US" sz="1600" dirty="0"/>
                    </a:p>
                  </a:txBody>
                  <a:tcPr/>
                </a:tc>
                <a:tc>
                  <a:txBody>
                    <a:bodyPr/>
                    <a:lstStyle/>
                    <a:p>
                      <a:r>
                        <a:rPr lang="en-US" sz="1600" dirty="0" smtClean="0"/>
                        <a:t>Access </a:t>
                      </a:r>
                      <a:r>
                        <a:rPr lang="en-US" sz="1600" dirty="0" smtClean="0"/>
                        <a:t>(N=70)</a:t>
                      </a:r>
                      <a:endParaRPr lang="en-US" sz="1600" dirty="0"/>
                    </a:p>
                  </a:txBody>
                  <a:tcPr/>
                </a:tc>
                <a:tc>
                  <a:txBody>
                    <a:bodyPr/>
                    <a:lstStyle/>
                    <a:p>
                      <a:r>
                        <a:rPr lang="en-US" sz="1600" dirty="0" smtClean="0"/>
                        <a:t>Placed into College Level</a:t>
                      </a:r>
                    </a:p>
                    <a:p>
                      <a:r>
                        <a:rPr lang="en-US" sz="1600" dirty="0" smtClean="0"/>
                        <a:t>(N=53)</a:t>
                      </a:r>
                      <a:endParaRPr lang="en-US" sz="1600" dirty="0"/>
                    </a:p>
                  </a:txBody>
                  <a:tcPr/>
                </a:tc>
                <a:tc>
                  <a:txBody>
                    <a:bodyPr/>
                    <a:lstStyle/>
                    <a:p>
                      <a:r>
                        <a:rPr lang="en-US" sz="1600" dirty="0" smtClean="0"/>
                        <a:t>Enrolled in College Level (N=40)</a:t>
                      </a:r>
                      <a:endParaRPr lang="en-US" sz="1600" dirty="0"/>
                    </a:p>
                  </a:txBody>
                  <a:tcPr>
                    <a:lnR w="12700" cap="flat" cmpd="sng" algn="ctr">
                      <a:solidFill>
                        <a:schemeClr val="tx1"/>
                      </a:solidFill>
                      <a:prstDash val="solid"/>
                      <a:round/>
                      <a:headEnd type="none" w="med" len="med"/>
                      <a:tailEnd type="none" w="med" len="med"/>
                    </a:lnR>
                  </a:tcPr>
                </a:tc>
                <a:tc>
                  <a:txBody>
                    <a:bodyPr/>
                    <a:lstStyle/>
                    <a:p>
                      <a:r>
                        <a:rPr lang="en-US" sz="1600" dirty="0" smtClean="0"/>
                        <a:t>Summer &amp; Fall 2015 (N=100)</a:t>
                      </a:r>
                    </a:p>
                  </a:txBody>
                  <a:tcPr>
                    <a:lnL w="12700" cap="flat" cmpd="sng" algn="ctr">
                      <a:solidFill>
                        <a:schemeClr val="tx1"/>
                      </a:solidFill>
                      <a:prstDash val="solid"/>
                      <a:round/>
                      <a:headEnd type="none" w="med" len="med"/>
                      <a:tailEnd type="none" w="med" len="med"/>
                    </a:lnL>
                  </a:tcPr>
                </a:tc>
                <a:tc>
                  <a:txBody>
                    <a:bodyPr/>
                    <a:lstStyle/>
                    <a:p>
                      <a:r>
                        <a:rPr lang="en-US" sz="1600" dirty="0" smtClean="0"/>
                        <a:t>Summer &amp; Fall 2014 (N=104)</a:t>
                      </a:r>
                      <a:endParaRPr lang="en-US" sz="1600" dirty="0"/>
                    </a:p>
                  </a:txBody>
                  <a:tcPr/>
                </a:tc>
              </a:tr>
              <a:tr h="337212">
                <a:tc>
                  <a:txBody>
                    <a:bodyPr/>
                    <a:lstStyle/>
                    <a:p>
                      <a:r>
                        <a:rPr lang="en-US" sz="1600" dirty="0" smtClean="0"/>
                        <a:t>American Indian</a:t>
                      </a:r>
                      <a:endParaRPr lang="en-US" sz="1600" dirty="0"/>
                    </a:p>
                  </a:txBody>
                  <a:tcPr/>
                </a:tc>
                <a:tc>
                  <a:txBody>
                    <a:bodyPr/>
                    <a:lstStyle/>
                    <a:p>
                      <a:pPr algn="r"/>
                      <a:r>
                        <a:rPr lang="en-US" sz="1600" dirty="0" smtClean="0"/>
                        <a:t>-</a:t>
                      </a:r>
                      <a:endParaRPr lang="en-US" sz="1600" dirty="0"/>
                    </a:p>
                  </a:txBody>
                  <a:tcPr/>
                </a:tc>
                <a:tc>
                  <a:txBody>
                    <a:bodyPr/>
                    <a:lstStyle/>
                    <a:p>
                      <a:pPr algn="r"/>
                      <a:r>
                        <a:rPr lang="en-US" sz="1600" dirty="0" smtClean="0"/>
                        <a:t>-</a:t>
                      </a:r>
                      <a:endParaRPr lang="en-US" sz="1600" dirty="0"/>
                    </a:p>
                  </a:txBody>
                  <a:tcPr/>
                </a:tc>
                <a:tc>
                  <a:txBody>
                    <a:bodyPr/>
                    <a:lstStyle/>
                    <a:p>
                      <a:pPr algn="r"/>
                      <a:r>
                        <a:rPr lang="en-US" sz="1600" dirty="0" smtClean="0"/>
                        <a:t>-</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1%</a:t>
                      </a:r>
                      <a:endParaRPr lang="en-US" sz="1600" dirty="0"/>
                    </a:p>
                  </a:txBody>
                  <a:tcPr/>
                </a:tc>
              </a:tr>
              <a:tr h="337212">
                <a:tc>
                  <a:txBody>
                    <a:bodyPr/>
                    <a:lstStyle/>
                    <a:p>
                      <a:r>
                        <a:rPr lang="en-US" sz="1600" dirty="0" smtClean="0"/>
                        <a:t>Asian</a:t>
                      </a:r>
                      <a:endParaRPr lang="en-US" sz="1600" dirty="0"/>
                    </a:p>
                  </a:txBody>
                  <a:tcPr/>
                </a:tc>
                <a:tc>
                  <a:txBody>
                    <a:bodyPr/>
                    <a:lstStyle/>
                    <a:p>
                      <a:pPr algn="r"/>
                      <a:r>
                        <a:rPr lang="en-US" sz="1600" dirty="0" smtClean="0"/>
                        <a:t>-</a:t>
                      </a:r>
                      <a:endParaRPr lang="en-US" sz="1600" dirty="0"/>
                    </a:p>
                  </a:txBody>
                  <a:tcPr/>
                </a:tc>
                <a:tc>
                  <a:txBody>
                    <a:bodyPr/>
                    <a:lstStyle/>
                    <a:p>
                      <a:pPr algn="r"/>
                      <a:r>
                        <a:rPr lang="en-US" sz="1600" dirty="0" smtClean="0"/>
                        <a:t>-</a:t>
                      </a:r>
                      <a:endParaRPr lang="en-US" sz="1600" dirty="0"/>
                    </a:p>
                  </a:txBody>
                  <a:tcPr/>
                </a:tc>
                <a:tc>
                  <a:txBody>
                    <a:bodyPr/>
                    <a:lstStyle/>
                    <a:p>
                      <a:pPr algn="r"/>
                      <a:r>
                        <a:rPr lang="en-US" sz="1600" dirty="0" smtClean="0"/>
                        <a:t>-</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7%</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8%</a:t>
                      </a:r>
                      <a:endParaRPr lang="en-US" sz="1600" dirty="0"/>
                    </a:p>
                  </a:txBody>
                  <a:tcPr/>
                </a:tc>
              </a:tr>
              <a:tr h="337212">
                <a:tc>
                  <a:txBody>
                    <a:bodyPr/>
                    <a:lstStyle/>
                    <a:p>
                      <a:r>
                        <a:rPr lang="en-US" sz="1600" dirty="0" smtClean="0"/>
                        <a:t>Black</a:t>
                      </a:r>
                      <a:endParaRPr lang="en-US" sz="1600" dirty="0"/>
                    </a:p>
                  </a:txBody>
                  <a:tcPr/>
                </a:tc>
                <a:tc>
                  <a:txBody>
                    <a:bodyPr/>
                    <a:lstStyle/>
                    <a:p>
                      <a:pPr algn="r"/>
                      <a:r>
                        <a:rPr lang="en-US" sz="1600" dirty="0" smtClean="0"/>
                        <a:t>4%</a:t>
                      </a:r>
                      <a:endParaRPr lang="en-US" sz="1600" dirty="0"/>
                    </a:p>
                  </a:txBody>
                  <a:tcPr/>
                </a:tc>
                <a:tc>
                  <a:txBody>
                    <a:bodyPr/>
                    <a:lstStyle/>
                    <a:p>
                      <a:pPr algn="r"/>
                      <a:r>
                        <a:rPr lang="en-US" sz="1600" dirty="0" smtClean="0"/>
                        <a:t>3%</a:t>
                      </a:r>
                      <a:endParaRPr lang="en-US" sz="1600" dirty="0"/>
                    </a:p>
                  </a:txBody>
                  <a:tcPr/>
                </a:tc>
                <a:tc>
                  <a:txBody>
                    <a:bodyPr/>
                    <a:lstStyle/>
                    <a:p>
                      <a:pPr algn="r"/>
                      <a:r>
                        <a:rPr lang="en-US" sz="1600" dirty="0" smtClean="0"/>
                        <a:t>5%</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3%</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6%</a:t>
                      </a:r>
                      <a:endParaRPr lang="en-US" sz="1600" dirty="0"/>
                    </a:p>
                  </a:txBody>
                  <a:tcPr/>
                </a:tc>
              </a:tr>
              <a:tr h="337212">
                <a:tc>
                  <a:txBody>
                    <a:bodyPr/>
                    <a:lstStyle/>
                    <a:p>
                      <a:r>
                        <a:rPr lang="en-US" sz="1600" dirty="0" smtClean="0"/>
                        <a:t>Filipino</a:t>
                      </a:r>
                      <a:endParaRPr lang="en-US" sz="1600" dirty="0"/>
                    </a:p>
                  </a:txBody>
                  <a:tcPr/>
                </a:tc>
                <a:tc>
                  <a:txBody>
                    <a:bodyPr/>
                    <a:lstStyle/>
                    <a:p>
                      <a:pPr algn="r"/>
                      <a:r>
                        <a:rPr lang="en-US" sz="1600" dirty="0" smtClean="0"/>
                        <a:t>9%</a:t>
                      </a:r>
                      <a:endParaRPr lang="en-US" sz="1600" dirty="0"/>
                    </a:p>
                  </a:txBody>
                  <a:tcPr/>
                </a:tc>
                <a:tc>
                  <a:txBody>
                    <a:bodyPr/>
                    <a:lstStyle/>
                    <a:p>
                      <a:pPr algn="r"/>
                      <a:r>
                        <a:rPr lang="en-US" sz="1600" dirty="0" smtClean="0"/>
                        <a:t>8%</a:t>
                      </a:r>
                      <a:endParaRPr lang="en-US" sz="1600" dirty="0"/>
                    </a:p>
                  </a:txBody>
                  <a:tcPr/>
                </a:tc>
                <a:tc>
                  <a:txBody>
                    <a:bodyPr/>
                    <a:lstStyle/>
                    <a:p>
                      <a:pPr algn="r"/>
                      <a:r>
                        <a:rPr lang="en-US" sz="1600" dirty="0" smtClean="0"/>
                        <a:t>9%</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2%</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5%</a:t>
                      </a:r>
                      <a:endParaRPr lang="en-US" sz="1600" dirty="0"/>
                    </a:p>
                  </a:txBody>
                  <a:tcPr/>
                </a:tc>
              </a:tr>
              <a:tr h="337212">
                <a:tc>
                  <a:txBody>
                    <a:bodyPr/>
                    <a:lstStyle/>
                    <a:p>
                      <a:r>
                        <a:rPr lang="en-US" sz="1600" dirty="0" smtClean="0"/>
                        <a:t>Hispanic</a:t>
                      </a:r>
                      <a:endParaRPr lang="en-US" sz="1600" dirty="0"/>
                    </a:p>
                  </a:txBody>
                  <a:tcPr/>
                </a:tc>
                <a:tc>
                  <a:txBody>
                    <a:bodyPr/>
                    <a:lstStyle/>
                    <a:p>
                      <a:pPr algn="r"/>
                      <a:r>
                        <a:rPr lang="en-US" sz="1600" dirty="0" smtClean="0"/>
                        <a:t>27%</a:t>
                      </a:r>
                      <a:endParaRPr lang="en-US" sz="1600" dirty="0"/>
                    </a:p>
                  </a:txBody>
                  <a:tcPr/>
                </a:tc>
                <a:tc>
                  <a:txBody>
                    <a:bodyPr/>
                    <a:lstStyle/>
                    <a:p>
                      <a:pPr algn="r"/>
                      <a:r>
                        <a:rPr lang="en-US" sz="1600" dirty="0" smtClean="0"/>
                        <a:t>20%</a:t>
                      </a:r>
                      <a:endParaRPr lang="en-US" sz="1600" dirty="0"/>
                    </a:p>
                  </a:txBody>
                  <a:tcPr/>
                </a:tc>
                <a:tc>
                  <a:txBody>
                    <a:bodyPr/>
                    <a:lstStyle/>
                    <a:p>
                      <a:pPr algn="r"/>
                      <a:r>
                        <a:rPr lang="en-US" sz="1600" dirty="0" smtClean="0"/>
                        <a:t>25%</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29%</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24%</a:t>
                      </a:r>
                      <a:endParaRPr lang="en-US" sz="1600" dirty="0"/>
                    </a:p>
                  </a:txBody>
                  <a:tcPr/>
                </a:tc>
              </a:tr>
              <a:tr h="337212">
                <a:tc>
                  <a:txBody>
                    <a:bodyPr/>
                    <a:lstStyle/>
                    <a:p>
                      <a:r>
                        <a:rPr lang="en-US" sz="1600" dirty="0" smtClean="0"/>
                        <a:t>Multi Races</a:t>
                      </a:r>
                      <a:endParaRPr lang="en-US" sz="1600" dirty="0"/>
                    </a:p>
                  </a:txBody>
                  <a:tcPr/>
                </a:tc>
                <a:tc>
                  <a:txBody>
                    <a:bodyPr/>
                    <a:lstStyle/>
                    <a:p>
                      <a:pPr algn="r"/>
                      <a:r>
                        <a:rPr lang="en-US" sz="1600" dirty="0" smtClean="0"/>
                        <a:t>26%</a:t>
                      </a:r>
                      <a:endParaRPr lang="en-US" sz="1600" dirty="0"/>
                    </a:p>
                  </a:txBody>
                  <a:tcPr/>
                </a:tc>
                <a:tc>
                  <a:txBody>
                    <a:bodyPr/>
                    <a:lstStyle/>
                    <a:p>
                      <a:pPr algn="r"/>
                      <a:r>
                        <a:rPr lang="en-US" sz="1600" dirty="0" smtClean="0"/>
                        <a:t>34%</a:t>
                      </a:r>
                      <a:endParaRPr lang="en-US" sz="1600" dirty="0"/>
                    </a:p>
                  </a:txBody>
                  <a:tcPr/>
                </a:tc>
                <a:tc>
                  <a:txBody>
                    <a:bodyPr/>
                    <a:lstStyle/>
                    <a:p>
                      <a:pPr algn="r"/>
                      <a:r>
                        <a:rPr lang="en-US" sz="1600" dirty="0" smtClean="0"/>
                        <a:t>25%</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23%</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17%</a:t>
                      </a:r>
                      <a:endParaRPr lang="en-US" sz="1600" dirty="0"/>
                    </a:p>
                  </a:txBody>
                  <a:tcPr/>
                </a:tc>
              </a:tr>
              <a:tr h="337212">
                <a:tc>
                  <a:txBody>
                    <a:bodyPr/>
                    <a:lstStyle/>
                    <a:p>
                      <a:r>
                        <a:rPr lang="en-US" sz="1600" dirty="0" smtClean="0"/>
                        <a:t>Pacific Islander</a:t>
                      </a:r>
                      <a:endParaRPr lang="en-US" sz="1600" dirty="0"/>
                    </a:p>
                  </a:txBody>
                  <a:tcPr/>
                </a:tc>
                <a:tc>
                  <a:txBody>
                    <a:bodyPr/>
                    <a:lstStyle/>
                    <a:p>
                      <a:pPr algn="r"/>
                      <a:r>
                        <a:rPr lang="en-US" sz="1600" dirty="0" smtClean="0"/>
                        <a:t>-</a:t>
                      </a:r>
                      <a:endParaRPr lang="en-US" sz="1600" dirty="0"/>
                    </a:p>
                  </a:txBody>
                  <a:tcPr/>
                </a:tc>
                <a:tc>
                  <a:txBody>
                    <a:bodyPr/>
                    <a:lstStyle/>
                    <a:p>
                      <a:pPr algn="r"/>
                      <a:r>
                        <a:rPr lang="en-US" sz="1600" dirty="0" smtClean="0"/>
                        <a:t>-</a:t>
                      </a:r>
                      <a:endParaRPr lang="en-US" sz="1600" dirty="0"/>
                    </a:p>
                  </a:txBody>
                  <a:tcPr/>
                </a:tc>
                <a:tc>
                  <a:txBody>
                    <a:bodyPr/>
                    <a:lstStyle/>
                    <a:p>
                      <a:pPr algn="r"/>
                      <a:r>
                        <a:rPr lang="en-US" sz="1600" dirty="0" smtClean="0"/>
                        <a:t>-</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2%</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1%</a:t>
                      </a:r>
                      <a:endParaRPr lang="en-US" sz="1600" dirty="0"/>
                    </a:p>
                  </a:txBody>
                  <a:tcPr/>
                </a:tc>
              </a:tr>
              <a:tr h="337212">
                <a:tc>
                  <a:txBody>
                    <a:bodyPr/>
                    <a:lstStyle/>
                    <a:p>
                      <a:r>
                        <a:rPr lang="en-US" sz="1600" dirty="0" smtClean="0"/>
                        <a:t>Unknown</a:t>
                      </a:r>
                      <a:endParaRPr lang="en-US" sz="1600" dirty="0"/>
                    </a:p>
                  </a:txBody>
                  <a:tcPr/>
                </a:tc>
                <a:tc>
                  <a:txBody>
                    <a:bodyPr/>
                    <a:lstStyle/>
                    <a:p>
                      <a:pPr algn="r"/>
                      <a:r>
                        <a:rPr lang="en-US" sz="1600" dirty="0" smtClean="0"/>
                        <a:t>-</a:t>
                      </a:r>
                      <a:endParaRPr lang="en-US" sz="1600" dirty="0"/>
                    </a:p>
                  </a:txBody>
                  <a:tcPr/>
                </a:tc>
                <a:tc>
                  <a:txBody>
                    <a:bodyPr/>
                    <a:lstStyle/>
                    <a:p>
                      <a:pPr algn="r"/>
                      <a:r>
                        <a:rPr lang="en-US" sz="1600" dirty="0" smtClean="0"/>
                        <a:t>-</a:t>
                      </a:r>
                      <a:endParaRPr lang="en-US" sz="1600" dirty="0"/>
                    </a:p>
                  </a:txBody>
                  <a:tcPr/>
                </a:tc>
                <a:tc>
                  <a:txBody>
                    <a:bodyPr/>
                    <a:lstStyle/>
                    <a:p>
                      <a:pPr algn="r"/>
                      <a:r>
                        <a:rPr lang="en-US" sz="1600" dirty="0" smtClean="0"/>
                        <a:t>-</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3%</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2%</a:t>
                      </a:r>
                      <a:endParaRPr lang="en-US" sz="1600" dirty="0"/>
                    </a:p>
                  </a:txBody>
                  <a:tcPr/>
                </a:tc>
              </a:tr>
              <a:tr h="337212">
                <a:tc>
                  <a:txBody>
                    <a:bodyPr/>
                    <a:lstStyle/>
                    <a:p>
                      <a:r>
                        <a:rPr lang="en-US" sz="1600" dirty="0" smtClean="0"/>
                        <a:t>White</a:t>
                      </a:r>
                      <a:endParaRPr lang="en-US" sz="1600" dirty="0"/>
                    </a:p>
                  </a:txBody>
                  <a:tcPr/>
                </a:tc>
                <a:tc>
                  <a:txBody>
                    <a:bodyPr/>
                    <a:lstStyle/>
                    <a:p>
                      <a:pPr algn="r"/>
                      <a:r>
                        <a:rPr lang="en-US" sz="1600" dirty="0" smtClean="0"/>
                        <a:t>34%</a:t>
                      </a:r>
                      <a:endParaRPr lang="en-US" sz="1600" dirty="0"/>
                    </a:p>
                  </a:txBody>
                  <a:tcPr/>
                </a:tc>
                <a:tc>
                  <a:txBody>
                    <a:bodyPr/>
                    <a:lstStyle/>
                    <a:p>
                      <a:pPr algn="r"/>
                      <a:r>
                        <a:rPr lang="en-US" sz="1600" dirty="0" smtClean="0"/>
                        <a:t>34%</a:t>
                      </a:r>
                      <a:endParaRPr lang="en-US" sz="1600" dirty="0"/>
                    </a:p>
                  </a:txBody>
                  <a:tcPr/>
                </a:tc>
                <a:tc>
                  <a:txBody>
                    <a:bodyPr/>
                    <a:lstStyle/>
                    <a:p>
                      <a:pPr algn="r"/>
                      <a:r>
                        <a:rPr lang="en-US" sz="1600" dirty="0" smtClean="0"/>
                        <a:t>36%</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31%</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37%</a:t>
                      </a:r>
                      <a:endParaRPr lang="en-US" sz="1600" dirty="0"/>
                    </a:p>
                  </a:txBody>
                  <a:tcPr/>
                </a:tc>
              </a:tr>
              <a:tr h="337212">
                <a:tc>
                  <a:txBody>
                    <a:bodyPr/>
                    <a:lstStyle/>
                    <a:p>
                      <a:r>
                        <a:rPr lang="en-US" sz="1600" dirty="0" smtClean="0"/>
                        <a:t>Total</a:t>
                      </a:r>
                      <a:endParaRPr lang="en-US" sz="1600" dirty="0"/>
                    </a:p>
                  </a:txBody>
                  <a:tcPr/>
                </a:tc>
                <a:tc>
                  <a:txBody>
                    <a:bodyPr/>
                    <a:lstStyle/>
                    <a:p>
                      <a:pPr algn="r"/>
                      <a:r>
                        <a:rPr lang="en-US" sz="1600" dirty="0" smtClean="0"/>
                        <a:t>100%</a:t>
                      </a:r>
                      <a:endParaRPr lang="en-US" sz="1600" dirty="0"/>
                    </a:p>
                  </a:txBody>
                  <a:tcPr/>
                </a:tc>
                <a:tc>
                  <a:txBody>
                    <a:bodyPr/>
                    <a:lstStyle/>
                    <a:p>
                      <a:pPr algn="r"/>
                      <a:r>
                        <a:rPr lang="en-US" sz="1600" dirty="0" smtClean="0"/>
                        <a:t>100%</a:t>
                      </a:r>
                      <a:endParaRPr lang="en-US" sz="1600" dirty="0"/>
                    </a:p>
                  </a:txBody>
                  <a:tcPr/>
                </a:tc>
                <a:tc>
                  <a:txBody>
                    <a:bodyPr/>
                    <a:lstStyle/>
                    <a:p>
                      <a:pPr algn="r"/>
                      <a:r>
                        <a:rPr lang="en-US" sz="1600" dirty="0" smtClean="0"/>
                        <a:t>100%</a:t>
                      </a:r>
                      <a:endParaRPr lang="en-US" sz="1600" dirty="0"/>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t>100%</a:t>
                      </a:r>
                      <a:endParaRPr lang="en-US" sz="1600" dirty="0"/>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t>100%</a:t>
                      </a:r>
                      <a:endParaRPr lang="en-US" sz="1600" dirty="0"/>
                    </a:p>
                  </a:txBody>
                  <a:tcPr/>
                </a:tc>
              </a:tr>
            </a:tbl>
          </a:graphicData>
        </a:graphic>
      </p:graphicFrame>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23</a:t>
            </a:fld>
            <a:endParaRPr lang="en-US"/>
          </a:p>
        </p:txBody>
      </p:sp>
    </p:spTree>
    <p:extLst>
      <p:ext uri="{BB962C8B-B14F-4D97-AF65-F5344CB8AC3E}">
        <p14:creationId xmlns:p14="http://schemas.microsoft.com/office/powerpoint/2010/main" val="2197263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503"/>
            <a:ext cx="8610600" cy="1443497"/>
          </a:xfrm>
        </p:spPr>
        <p:txBody>
          <a:bodyPr/>
          <a:lstStyle/>
          <a:p>
            <a:r>
              <a:rPr lang="en-US" dirty="0" smtClean="0"/>
              <a:t>Demographics and Enrollment</a:t>
            </a:r>
            <a:endParaRPr lang="en-US" dirty="0"/>
          </a:p>
        </p:txBody>
      </p:sp>
      <p:sp>
        <p:nvSpPr>
          <p:cNvPr id="3" name="Content Placeholder 2"/>
          <p:cNvSpPr>
            <a:spLocks noGrp="1"/>
          </p:cNvSpPr>
          <p:nvPr>
            <p:ph idx="1"/>
          </p:nvPr>
        </p:nvSpPr>
        <p:spPr>
          <a:xfrm>
            <a:off x="982131" y="2273644"/>
            <a:ext cx="7704667" cy="2681416"/>
          </a:xfrm>
        </p:spPr>
        <p:txBody>
          <a:bodyPr/>
          <a:lstStyle/>
          <a:p>
            <a:r>
              <a:rPr lang="en-US" dirty="0" smtClean="0"/>
              <a:t>Review report for details</a:t>
            </a:r>
          </a:p>
          <a:p>
            <a:pPr lvl="1"/>
            <a:endParaRPr lang="en-US" dirty="0"/>
          </a:p>
          <a:p>
            <a:pPr lvl="1"/>
            <a:endParaRPr lang="en-US"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24</a:t>
            </a:fld>
            <a:endParaRPr lang="en-US"/>
          </a:p>
        </p:txBody>
      </p:sp>
    </p:spTree>
    <p:extLst>
      <p:ext uri="{BB962C8B-B14F-4D97-AF65-F5344CB8AC3E}">
        <p14:creationId xmlns:p14="http://schemas.microsoft.com/office/powerpoint/2010/main" val="239405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70572"/>
          </a:xfrm>
        </p:spPr>
        <p:txBody>
          <a:bodyPr/>
          <a:lstStyle/>
          <a:p>
            <a:r>
              <a:rPr lang="en-US" dirty="0" err="1" smtClean="0"/>
              <a:t>Ca</a:t>
            </a:r>
            <a:r>
              <a:rPr lang="en-US" dirty="0" err="1" smtClean="0">
                <a:latin typeface="Calibri" panose="020F0502020204030204" pitchFamily="34" charset="0"/>
              </a:rPr>
              <a:t>ñada</a:t>
            </a:r>
            <a:r>
              <a:rPr lang="en-US" dirty="0" smtClean="0">
                <a:latin typeface="Calibri" panose="020F0502020204030204" pitchFamily="34" charset="0"/>
              </a:rPr>
              <a:t> Assessment Plan</a:t>
            </a:r>
            <a:endParaRPr lang="en-US" dirty="0"/>
          </a:p>
        </p:txBody>
      </p:sp>
      <p:sp>
        <p:nvSpPr>
          <p:cNvPr id="7" name="Text Placeholder 6"/>
          <p:cNvSpPr>
            <a:spLocks noGrp="1"/>
          </p:cNvSpPr>
          <p:nvPr>
            <p:ph type="body" idx="1"/>
          </p:nvPr>
        </p:nvSpPr>
        <p:spPr>
          <a:xfrm>
            <a:off x="825504" y="1667854"/>
            <a:ext cx="3703320" cy="736282"/>
          </a:xfrm>
        </p:spPr>
        <p:txBody>
          <a:bodyPr/>
          <a:lstStyle/>
          <a:p>
            <a:r>
              <a:rPr lang="en-US" b="1" dirty="0" smtClean="0"/>
              <a:t>Engagement Strategies</a:t>
            </a:r>
            <a:endParaRPr lang="en-US" b="1" dirty="0"/>
          </a:p>
        </p:txBody>
      </p:sp>
      <p:sp>
        <p:nvSpPr>
          <p:cNvPr id="3" name="Content Placeholder 2"/>
          <p:cNvSpPr>
            <a:spLocks noGrp="1"/>
          </p:cNvSpPr>
          <p:nvPr>
            <p:ph sz="half" idx="2"/>
          </p:nvPr>
        </p:nvSpPr>
        <p:spPr>
          <a:xfrm>
            <a:off x="1062457" y="2287870"/>
            <a:ext cx="3466367" cy="1572571"/>
          </a:xfrm>
        </p:spPr>
        <p:txBody>
          <a:bodyPr>
            <a:normAutofit/>
          </a:bodyPr>
          <a:lstStyle/>
          <a:p>
            <a:pPr>
              <a:buFont typeface="Wingdings" panose="05000000000000000000" pitchFamily="2" charset="2"/>
              <a:buChar char="§"/>
            </a:pPr>
            <a:r>
              <a:rPr lang="en-US" dirty="0" smtClean="0"/>
              <a:t>Engaging key stakeholders</a:t>
            </a:r>
          </a:p>
          <a:p>
            <a:pPr>
              <a:buFont typeface="Wingdings" panose="05000000000000000000" pitchFamily="2" charset="2"/>
              <a:buChar char="§"/>
            </a:pPr>
            <a:r>
              <a:rPr lang="en-US" dirty="0" smtClean="0"/>
              <a:t>Professional </a:t>
            </a:r>
            <a:r>
              <a:rPr lang="en-US" sz="1800" dirty="0" smtClean="0"/>
              <a:t>development</a:t>
            </a:r>
          </a:p>
          <a:p>
            <a:pPr>
              <a:buFont typeface="Wingdings" panose="05000000000000000000" pitchFamily="2" charset="2"/>
              <a:buChar char="§"/>
            </a:pPr>
            <a:r>
              <a:rPr lang="en-US" dirty="0" smtClean="0"/>
              <a:t>Engaging special program populations</a:t>
            </a:r>
          </a:p>
          <a:p>
            <a:pPr>
              <a:buFont typeface="Wingdings" panose="05000000000000000000" pitchFamily="2" charset="2"/>
              <a:buChar char="§"/>
            </a:pPr>
            <a:endParaRPr lang="en-US" dirty="0"/>
          </a:p>
        </p:txBody>
      </p:sp>
      <p:sp>
        <p:nvSpPr>
          <p:cNvPr id="8" name="Text Placeholder 7"/>
          <p:cNvSpPr>
            <a:spLocks noGrp="1"/>
          </p:cNvSpPr>
          <p:nvPr>
            <p:ph type="body" sz="quarter" idx="3"/>
          </p:nvPr>
        </p:nvSpPr>
        <p:spPr>
          <a:xfrm>
            <a:off x="4663440" y="1667854"/>
            <a:ext cx="3703320" cy="736282"/>
          </a:xfrm>
        </p:spPr>
        <p:txBody>
          <a:bodyPr/>
          <a:lstStyle/>
          <a:p>
            <a:r>
              <a:rPr lang="en-US" b="1" dirty="0" smtClean="0"/>
              <a:t>Enrollment Strategies</a:t>
            </a:r>
            <a:endParaRPr lang="en-US" b="1" dirty="0"/>
          </a:p>
        </p:txBody>
      </p:sp>
      <p:sp>
        <p:nvSpPr>
          <p:cNvPr id="9" name="Content Placeholder 8"/>
          <p:cNvSpPr>
            <a:spLocks noGrp="1"/>
          </p:cNvSpPr>
          <p:nvPr>
            <p:ph sz="quarter" idx="4"/>
          </p:nvPr>
        </p:nvSpPr>
        <p:spPr>
          <a:xfrm>
            <a:off x="4870875" y="2289330"/>
            <a:ext cx="3373655" cy="930887"/>
          </a:xfrm>
        </p:spPr>
        <p:txBody>
          <a:bodyPr/>
          <a:lstStyle/>
          <a:p>
            <a:pPr>
              <a:buFont typeface="Wingdings" panose="05000000000000000000" pitchFamily="2" charset="2"/>
              <a:buChar char="§"/>
            </a:pPr>
            <a:r>
              <a:rPr lang="en-US" dirty="0" smtClean="0"/>
              <a:t>Class offerings</a:t>
            </a:r>
          </a:p>
          <a:p>
            <a:pPr>
              <a:buFont typeface="Wingdings" panose="05000000000000000000" pitchFamily="2" charset="2"/>
              <a:buChar char="§"/>
            </a:pPr>
            <a:r>
              <a:rPr lang="en-US" dirty="0" smtClean="0"/>
              <a:t>Implementation process</a:t>
            </a:r>
            <a:endParaRPr lang="en-US"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25</a:t>
            </a:fld>
            <a:endParaRPr lang="en-US"/>
          </a:p>
        </p:txBody>
      </p:sp>
      <p:sp>
        <p:nvSpPr>
          <p:cNvPr id="10" name="Text Placeholder 6"/>
          <p:cNvSpPr txBox="1">
            <a:spLocks/>
          </p:cNvSpPr>
          <p:nvPr/>
        </p:nvSpPr>
        <p:spPr>
          <a:xfrm>
            <a:off x="731118" y="4113756"/>
            <a:ext cx="370332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b="1" dirty="0" smtClean="0"/>
              <a:t>Engagement Strategies</a:t>
            </a:r>
            <a:endParaRPr lang="en-US" b="1" dirty="0"/>
          </a:p>
        </p:txBody>
      </p:sp>
      <p:sp>
        <p:nvSpPr>
          <p:cNvPr id="11" name="Content Placeholder 2"/>
          <p:cNvSpPr txBox="1">
            <a:spLocks/>
          </p:cNvSpPr>
          <p:nvPr/>
        </p:nvSpPr>
        <p:spPr>
          <a:xfrm>
            <a:off x="968071" y="4846280"/>
            <a:ext cx="3138112" cy="157257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dirty="0" smtClean="0"/>
              <a:t>Research</a:t>
            </a:r>
          </a:p>
          <a:p>
            <a:pPr>
              <a:buFont typeface="Wingdings" panose="05000000000000000000" pitchFamily="2" charset="2"/>
              <a:buChar char="§"/>
            </a:pPr>
            <a:r>
              <a:rPr lang="en-US" dirty="0" smtClean="0"/>
              <a:t>Non-cognitive measures</a:t>
            </a:r>
          </a:p>
          <a:p>
            <a:pPr>
              <a:buFont typeface="Wingdings" panose="05000000000000000000" pitchFamily="2" charset="2"/>
              <a:buChar char="§"/>
            </a:pPr>
            <a:r>
              <a:rPr lang="en-US" dirty="0" smtClean="0"/>
              <a:t>Contingency plans</a:t>
            </a:r>
          </a:p>
          <a:p>
            <a:pPr>
              <a:buFont typeface="Wingdings" panose="05000000000000000000" pitchFamily="2" charset="2"/>
              <a:buChar char="§"/>
            </a:pPr>
            <a:endParaRPr lang="en-US" dirty="0"/>
          </a:p>
        </p:txBody>
      </p:sp>
      <p:sp>
        <p:nvSpPr>
          <p:cNvPr id="12" name="Text Placeholder 7"/>
          <p:cNvSpPr txBox="1">
            <a:spLocks/>
          </p:cNvSpPr>
          <p:nvPr/>
        </p:nvSpPr>
        <p:spPr>
          <a:xfrm>
            <a:off x="4671391" y="3104955"/>
            <a:ext cx="4111592"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b="1" dirty="0" smtClean="0"/>
              <a:t>Communication Strategies</a:t>
            </a:r>
            <a:endParaRPr lang="en-US" b="1" dirty="0"/>
          </a:p>
        </p:txBody>
      </p:sp>
      <p:sp>
        <p:nvSpPr>
          <p:cNvPr id="13" name="Content Placeholder 8"/>
          <p:cNvSpPr txBox="1">
            <a:spLocks/>
          </p:cNvSpPr>
          <p:nvPr/>
        </p:nvSpPr>
        <p:spPr>
          <a:xfrm>
            <a:off x="4870875" y="3754181"/>
            <a:ext cx="3266883" cy="9308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dirty="0" smtClean="0"/>
              <a:t>Informing stakeholders</a:t>
            </a:r>
          </a:p>
          <a:p>
            <a:pPr>
              <a:buFont typeface="Wingdings" panose="05000000000000000000" pitchFamily="2" charset="2"/>
              <a:buChar char="§"/>
            </a:pPr>
            <a:r>
              <a:rPr lang="en-US" dirty="0" smtClean="0"/>
              <a:t>Informational materials</a:t>
            </a:r>
            <a:endParaRPr lang="en-US" dirty="0"/>
          </a:p>
        </p:txBody>
      </p:sp>
      <p:sp>
        <p:nvSpPr>
          <p:cNvPr id="14" name="Text Placeholder 7"/>
          <p:cNvSpPr txBox="1">
            <a:spLocks/>
          </p:cNvSpPr>
          <p:nvPr/>
        </p:nvSpPr>
        <p:spPr>
          <a:xfrm>
            <a:off x="4663440" y="4591624"/>
            <a:ext cx="370332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b="1" dirty="0" smtClean="0"/>
              <a:t>Evaluation Strategies</a:t>
            </a:r>
            <a:endParaRPr lang="en-US" b="1" dirty="0"/>
          </a:p>
        </p:txBody>
      </p:sp>
      <p:sp>
        <p:nvSpPr>
          <p:cNvPr id="15" name="Content Placeholder 8"/>
          <p:cNvSpPr txBox="1">
            <a:spLocks/>
          </p:cNvSpPr>
          <p:nvPr/>
        </p:nvSpPr>
        <p:spPr>
          <a:xfrm>
            <a:off x="4828272" y="5268575"/>
            <a:ext cx="3373655" cy="9308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dirty="0" smtClean="0"/>
              <a:t>Snapshot analysis</a:t>
            </a:r>
          </a:p>
          <a:p>
            <a:pPr>
              <a:buFont typeface="Wingdings" panose="05000000000000000000" pitchFamily="2" charset="2"/>
              <a:buChar char="§"/>
            </a:pPr>
            <a:r>
              <a:rPr lang="en-US" dirty="0" smtClean="0"/>
              <a:t>Longitudinal analysis</a:t>
            </a:r>
            <a:endParaRPr lang="en-US" dirty="0"/>
          </a:p>
        </p:txBody>
      </p:sp>
    </p:spTree>
    <p:extLst>
      <p:ext uri="{BB962C8B-B14F-4D97-AF65-F5344CB8AC3E}">
        <p14:creationId xmlns:p14="http://schemas.microsoft.com/office/powerpoint/2010/main" val="80760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smtClean="0"/>
              <a:t>Share the Assessment Plan and outcomes broadly and collect feedback to refine strategies—Fall 2015</a:t>
            </a:r>
          </a:p>
          <a:p>
            <a:pPr>
              <a:buFont typeface="Wingdings" panose="05000000000000000000" pitchFamily="2" charset="2"/>
              <a:buChar char="§"/>
            </a:pPr>
            <a:r>
              <a:rPr lang="en-US" sz="2400" dirty="0" smtClean="0"/>
              <a:t>Continue pilot in Spring 2016 using revised implementation logistics—November 2015</a:t>
            </a:r>
          </a:p>
          <a:p>
            <a:pPr>
              <a:buFont typeface="Wingdings" panose="05000000000000000000" pitchFamily="2" charset="2"/>
              <a:buChar char="§"/>
            </a:pPr>
            <a:r>
              <a:rPr lang="en-US" sz="2400" dirty="0" smtClean="0"/>
              <a:t>Evaluate outcomes of fall and spring cohorts, and refine placement rule sets if needed—Spring 2016 and Summer 2016</a:t>
            </a:r>
          </a:p>
          <a:p>
            <a:pPr>
              <a:buFont typeface="Wingdings" panose="05000000000000000000" pitchFamily="2" charset="2"/>
              <a:buChar char="§"/>
            </a:pPr>
            <a:r>
              <a:rPr lang="en-US" sz="2400" dirty="0" smtClean="0"/>
              <a:t>Review, select, and pilot non-cognitive measure—Fall 2016??</a:t>
            </a:r>
            <a:endParaRPr lang="en-US" sz="2400"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26</a:t>
            </a:fld>
            <a:endParaRPr lang="en-US"/>
          </a:p>
        </p:txBody>
      </p:sp>
    </p:spTree>
    <p:extLst>
      <p:ext uri="{BB962C8B-B14F-4D97-AF65-F5344CB8AC3E}">
        <p14:creationId xmlns:p14="http://schemas.microsoft.com/office/powerpoint/2010/main" val="1299640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27</a:t>
            </a:fld>
            <a:endParaRPr lang="en-US"/>
          </a:p>
        </p:txBody>
      </p:sp>
    </p:spTree>
    <p:extLst>
      <p:ext uri="{BB962C8B-B14F-4D97-AF65-F5344CB8AC3E}">
        <p14:creationId xmlns:p14="http://schemas.microsoft.com/office/powerpoint/2010/main" val="1185534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85351"/>
            <a:ext cx="7704667" cy="1742303"/>
          </a:xfrm>
        </p:spPr>
        <p:txBody>
          <a:bodyPr>
            <a:normAutofit fontScale="90000"/>
          </a:bodyPr>
          <a:lstStyle/>
          <a:p>
            <a:r>
              <a:rPr lang="en-US" dirty="0" smtClean="0"/>
              <a:t>Comparison of the Target Population Demographics and  Enrollment</a:t>
            </a:r>
            <a:endParaRPr lang="en-US"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28</a:t>
            </a:fld>
            <a:endParaRPr lang="en-US"/>
          </a:p>
        </p:txBody>
      </p:sp>
      <p:graphicFrame>
        <p:nvGraphicFramePr>
          <p:cNvPr id="8" name="Content Placeholder 8"/>
          <p:cNvGraphicFramePr>
            <a:graphicFrameLocks/>
          </p:cNvGraphicFramePr>
          <p:nvPr>
            <p:extLst>
              <p:ext uri="{D42A27DB-BD31-4B8C-83A1-F6EECF244321}">
                <p14:modId xmlns:p14="http://schemas.microsoft.com/office/powerpoint/2010/main" val="684863837"/>
              </p:ext>
            </p:extLst>
          </p:nvPr>
        </p:nvGraphicFramePr>
        <p:xfrm>
          <a:off x="833851" y="1767018"/>
          <a:ext cx="8075371" cy="3915995"/>
        </p:xfrm>
        <a:graphic>
          <a:graphicData uri="http://schemas.openxmlformats.org/drawingml/2006/table">
            <a:tbl>
              <a:tblPr firstRow="1" bandRow="1">
                <a:tableStyleId>{5C22544A-7EE6-4342-B048-85BDC9FD1C3A}</a:tableStyleId>
              </a:tblPr>
              <a:tblGrid>
                <a:gridCol w="3286127"/>
                <a:gridCol w="2404390"/>
                <a:gridCol w="2384854"/>
              </a:tblGrid>
              <a:tr h="385669">
                <a:tc>
                  <a:txBody>
                    <a:bodyPr/>
                    <a:lstStyle/>
                    <a:p>
                      <a:r>
                        <a:rPr lang="en-US" sz="1800" dirty="0" smtClean="0"/>
                        <a:t>Outcomes</a:t>
                      </a:r>
                      <a:endParaRPr lang="en-US" sz="1800" dirty="0"/>
                    </a:p>
                  </a:txBody>
                  <a:tcPr/>
                </a:tc>
                <a:tc>
                  <a:txBody>
                    <a:bodyPr/>
                    <a:lstStyle/>
                    <a:p>
                      <a:r>
                        <a:rPr lang="en-US" sz="1800" dirty="0" smtClean="0"/>
                        <a:t>Control Group</a:t>
                      </a:r>
                      <a:endParaRPr lang="en-US" sz="1800" dirty="0"/>
                    </a:p>
                  </a:txBody>
                  <a:tcPr/>
                </a:tc>
                <a:tc>
                  <a:txBody>
                    <a:bodyPr/>
                    <a:lstStyle/>
                    <a:p>
                      <a:r>
                        <a:rPr lang="en-US" sz="1800" dirty="0" smtClean="0"/>
                        <a:t>Treatment Group</a:t>
                      </a:r>
                      <a:endParaRPr lang="en-US" sz="1800" dirty="0"/>
                    </a:p>
                  </a:txBody>
                  <a:tcPr/>
                </a:tc>
              </a:tr>
              <a:tr h="682338">
                <a:tc>
                  <a:txBody>
                    <a:bodyPr/>
                    <a:lstStyle/>
                    <a:p>
                      <a:r>
                        <a:rPr lang="en-US" sz="1800" dirty="0" smtClean="0"/>
                        <a:t>Enrollment in college English/Math</a:t>
                      </a:r>
                      <a:endParaRPr lang="en-US" sz="1800" dirty="0"/>
                    </a:p>
                  </a:txBody>
                  <a:tcPr/>
                </a:tc>
                <a:tc>
                  <a:txBody>
                    <a:bodyPr/>
                    <a:lstStyle/>
                    <a:p>
                      <a:r>
                        <a:rPr lang="en-US" sz="1800" dirty="0" smtClean="0"/>
                        <a:t>2014 enrollment</a:t>
                      </a:r>
                      <a:endParaRPr lang="en-US" sz="1800" dirty="0"/>
                    </a:p>
                  </a:txBody>
                  <a:tcPr/>
                </a:tc>
                <a:tc>
                  <a:txBody>
                    <a:bodyPr/>
                    <a:lstStyle/>
                    <a:p>
                      <a:r>
                        <a:rPr lang="en-US" sz="1800" dirty="0" smtClean="0"/>
                        <a:t>2015 enrollment</a:t>
                      </a:r>
                      <a:endParaRPr lang="en-US" sz="1800" dirty="0"/>
                    </a:p>
                  </a:txBody>
                  <a:tcPr/>
                </a:tc>
              </a:tr>
              <a:tr h="808220">
                <a:tc>
                  <a:txBody>
                    <a:bodyPr/>
                    <a:lstStyle/>
                    <a:p>
                      <a:pPr marL="342900" indent="-342900">
                        <a:buFont typeface="Arial" panose="020B0604020202020204" pitchFamily="34" charset="0"/>
                        <a:buChar char="•"/>
                      </a:pPr>
                      <a:r>
                        <a:rPr lang="en-US" sz="1800" dirty="0" smtClean="0"/>
                        <a:t># of students</a:t>
                      </a:r>
                    </a:p>
                    <a:p>
                      <a:pPr marL="342900" indent="-342900">
                        <a:buFont typeface="Arial" panose="020B0604020202020204" pitchFamily="34" charset="0"/>
                        <a:buChar char="•"/>
                      </a:pPr>
                      <a:r>
                        <a:rPr lang="en-US" sz="1800" dirty="0" smtClean="0"/>
                        <a:t>Ethnicity</a:t>
                      </a:r>
                    </a:p>
                    <a:p>
                      <a:endParaRPr lang="en-US" sz="1800" dirty="0"/>
                    </a:p>
                  </a:txBody>
                  <a:tcPr/>
                </a:tc>
                <a:tc>
                  <a:txBody>
                    <a:bodyPr/>
                    <a:lstStyle/>
                    <a:p>
                      <a:endParaRPr lang="en-US" sz="1800" dirty="0"/>
                    </a:p>
                  </a:txBody>
                  <a:tcPr/>
                </a:tc>
                <a:tc>
                  <a:txBody>
                    <a:bodyPr/>
                    <a:lstStyle/>
                    <a:p>
                      <a:endParaRPr lang="en-US" sz="1800" dirty="0"/>
                    </a:p>
                  </a:txBody>
                  <a:tcPr/>
                </a:tc>
              </a:tr>
              <a:tr h="682338">
                <a:tc>
                  <a:txBody>
                    <a:bodyPr/>
                    <a:lstStyle/>
                    <a:p>
                      <a:r>
                        <a:rPr lang="en-US" sz="1800" dirty="0" smtClean="0"/>
                        <a:t>Enrollment in basic</a:t>
                      </a:r>
                      <a:r>
                        <a:rPr lang="en-US" sz="1800" baseline="0" dirty="0" smtClean="0"/>
                        <a:t> skills English/Math</a:t>
                      </a:r>
                      <a:endParaRPr lang="en-US" sz="1800" dirty="0"/>
                    </a:p>
                  </a:txBody>
                  <a:tcPr/>
                </a:tc>
                <a:tc>
                  <a:txBody>
                    <a:bodyPr/>
                    <a:lstStyle/>
                    <a:p>
                      <a:r>
                        <a:rPr lang="en-US" sz="1800" dirty="0" smtClean="0"/>
                        <a:t>2014 enrollment</a:t>
                      </a:r>
                      <a:endParaRPr lang="en-US" sz="1800" dirty="0"/>
                    </a:p>
                  </a:txBody>
                  <a:tcPr/>
                </a:tc>
                <a:tc>
                  <a:txBody>
                    <a:bodyPr/>
                    <a:lstStyle/>
                    <a:p>
                      <a:r>
                        <a:rPr lang="en-US" sz="1800" dirty="0" smtClean="0"/>
                        <a:t>2015</a:t>
                      </a:r>
                      <a:r>
                        <a:rPr lang="en-US" sz="1800" baseline="0" dirty="0" smtClean="0"/>
                        <a:t> enrollment</a:t>
                      </a:r>
                      <a:endParaRPr lang="en-US" sz="1800" dirty="0"/>
                    </a:p>
                  </a:txBody>
                  <a:tcPr/>
                </a:tc>
              </a:tr>
              <a:tr h="1251250">
                <a:tc>
                  <a:txBody>
                    <a:bodyPr/>
                    <a:lstStyle/>
                    <a:p>
                      <a:pPr marL="342900" indent="-342900">
                        <a:buFont typeface="Arial" panose="020B0604020202020204" pitchFamily="34" charset="0"/>
                        <a:buChar char="•"/>
                      </a:pPr>
                      <a:r>
                        <a:rPr lang="en-US" sz="1800" dirty="0" smtClean="0"/>
                        <a:t># of students</a:t>
                      </a:r>
                    </a:p>
                    <a:p>
                      <a:pPr marL="342900" indent="-342900">
                        <a:buFont typeface="Arial" panose="020B0604020202020204" pitchFamily="34" charset="0"/>
                        <a:buChar char="•"/>
                      </a:pPr>
                      <a:r>
                        <a:rPr lang="en-US" sz="1800" dirty="0" smtClean="0"/>
                        <a:t>Ethnicity</a:t>
                      </a:r>
                    </a:p>
                    <a:p>
                      <a:pPr marL="342900" indent="-342900">
                        <a:buFont typeface="Arial" panose="020B0604020202020204" pitchFamily="34" charset="0"/>
                        <a:buChar char="•"/>
                      </a:pPr>
                      <a:endParaRPr lang="en-US" sz="1800" dirty="0"/>
                    </a:p>
                  </a:txBody>
                  <a:tcPr/>
                </a:tc>
                <a:tc>
                  <a:txBody>
                    <a:bodyPr/>
                    <a:lstStyle/>
                    <a:p>
                      <a:endParaRPr lang="en-US" sz="1800" dirty="0"/>
                    </a:p>
                  </a:txBody>
                  <a:tcPr/>
                </a:tc>
                <a:tc>
                  <a:txBody>
                    <a:bodyPr/>
                    <a:lstStyle/>
                    <a:p>
                      <a:endParaRPr lang="en-US" sz="1800" dirty="0"/>
                    </a:p>
                  </a:txBody>
                  <a:tcPr/>
                </a:tc>
              </a:tr>
            </a:tbl>
          </a:graphicData>
        </a:graphic>
      </p:graphicFrame>
    </p:spTree>
    <p:extLst>
      <p:ext uri="{BB962C8B-B14F-4D97-AF65-F5344CB8AC3E}">
        <p14:creationId xmlns:p14="http://schemas.microsoft.com/office/powerpoint/2010/main" val="3173284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82663" y="148282"/>
            <a:ext cx="7704137" cy="1223963"/>
          </a:xfrm>
        </p:spPr>
        <p:txBody>
          <a:bodyPr>
            <a:normAutofit fontScale="90000"/>
          </a:bodyPr>
          <a:lstStyle/>
          <a:p>
            <a:r>
              <a:rPr lang="en-US" dirty="0" smtClean="0"/>
              <a:t>Comparison of the Target Population Demographics and  Enrollment</a:t>
            </a:r>
            <a:endParaRPr lang="en-US"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29</a:t>
            </a:fld>
            <a:endParaRPr lang="en-US"/>
          </a:p>
        </p:txBody>
      </p:sp>
      <p:graphicFrame>
        <p:nvGraphicFramePr>
          <p:cNvPr id="8" name="Content Placeholder 8"/>
          <p:cNvGraphicFramePr>
            <a:graphicFrameLocks/>
          </p:cNvGraphicFramePr>
          <p:nvPr>
            <p:extLst>
              <p:ext uri="{D42A27DB-BD31-4B8C-83A1-F6EECF244321}">
                <p14:modId xmlns:p14="http://schemas.microsoft.com/office/powerpoint/2010/main" val="2903876175"/>
              </p:ext>
            </p:extLst>
          </p:nvPr>
        </p:nvGraphicFramePr>
        <p:xfrm>
          <a:off x="676682" y="1392245"/>
          <a:ext cx="8316097" cy="4723825"/>
        </p:xfrm>
        <a:graphic>
          <a:graphicData uri="http://schemas.openxmlformats.org/drawingml/2006/table">
            <a:tbl>
              <a:tblPr firstRow="1" bandRow="1">
                <a:tableStyleId>{5C22544A-7EE6-4342-B048-85BDC9FD1C3A}</a:tableStyleId>
              </a:tblPr>
              <a:tblGrid>
                <a:gridCol w="3023678"/>
                <a:gridCol w="2543582"/>
                <a:gridCol w="2748837"/>
              </a:tblGrid>
              <a:tr h="381496">
                <a:tc>
                  <a:txBody>
                    <a:bodyPr/>
                    <a:lstStyle/>
                    <a:p>
                      <a:r>
                        <a:rPr lang="en-US" sz="1800" dirty="0" smtClean="0"/>
                        <a:t>Outcomes</a:t>
                      </a:r>
                      <a:endParaRPr lang="en-US" sz="1800" dirty="0"/>
                    </a:p>
                  </a:txBody>
                  <a:tcPr/>
                </a:tc>
                <a:tc>
                  <a:txBody>
                    <a:bodyPr/>
                    <a:lstStyle/>
                    <a:p>
                      <a:r>
                        <a:rPr lang="en-US" sz="1800" dirty="0" smtClean="0"/>
                        <a:t>Control Group</a:t>
                      </a:r>
                      <a:endParaRPr lang="en-US" sz="1800" dirty="0"/>
                    </a:p>
                  </a:txBody>
                  <a:tcPr/>
                </a:tc>
                <a:tc>
                  <a:txBody>
                    <a:bodyPr/>
                    <a:lstStyle/>
                    <a:p>
                      <a:r>
                        <a:rPr lang="en-US" sz="1800" dirty="0" smtClean="0"/>
                        <a:t>Treatment Group</a:t>
                      </a:r>
                      <a:endParaRPr lang="en-US" sz="1800" dirty="0"/>
                    </a:p>
                  </a:txBody>
                  <a:tcPr/>
                </a:tc>
              </a:tr>
              <a:tr h="1555331">
                <a:tc>
                  <a:txBody>
                    <a:bodyPr/>
                    <a:lstStyle/>
                    <a:p>
                      <a:r>
                        <a:rPr lang="en-US" sz="1800" dirty="0" smtClean="0"/>
                        <a:t>College level English/math Course Success</a:t>
                      </a:r>
                      <a:r>
                        <a:rPr lang="en-US" sz="1800" baseline="0" dirty="0" smtClean="0"/>
                        <a:t> Rate</a:t>
                      </a:r>
                      <a:endParaRPr lang="en-US" sz="1800" dirty="0"/>
                    </a:p>
                  </a:txBody>
                  <a:tcPr/>
                </a:tc>
                <a:tc>
                  <a:txBody>
                    <a:bodyPr/>
                    <a:lstStyle/>
                    <a:p>
                      <a:r>
                        <a:rPr lang="en-US" sz="1800" dirty="0" smtClean="0"/>
                        <a:t>2014</a:t>
                      </a:r>
                      <a:r>
                        <a:rPr lang="en-US" sz="1800" baseline="0" dirty="0" smtClean="0"/>
                        <a:t> recent HS graduates using COMPASS placed in college level English/math</a:t>
                      </a:r>
                      <a:endParaRPr lang="en-US" sz="1800" dirty="0"/>
                    </a:p>
                  </a:txBody>
                  <a:tcPr/>
                </a:tc>
                <a:tc>
                  <a:txBody>
                    <a:bodyPr/>
                    <a:lstStyle/>
                    <a:p>
                      <a:r>
                        <a:rPr lang="en-US" sz="1800" dirty="0" smtClean="0"/>
                        <a:t>2015 recent HS graduates using transcripts placed</a:t>
                      </a:r>
                      <a:r>
                        <a:rPr lang="en-US" sz="1800" baseline="0" dirty="0" smtClean="0"/>
                        <a:t> in college level English/math</a:t>
                      </a:r>
                      <a:endParaRPr lang="en-US" sz="1800" dirty="0"/>
                    </a:p>
                  </a:txBody>
                  <a:tcPr/>
                </a:tc>
              </a:tr>
              <a:tr h="506341">
                <a:tc>
                  <a:txBody>
                    <a:bodyPr/>
                    <a:lstStyle/>
                    <a:p>
                      <a:pPr marL="342900" indent="-342900">
                        <a:buFont typeface="Arial" panose="020B0604020202020204" pitchFamily="34" charset="0"/>
                        <a:buChar char="•"/>
                      </a:pPr>
                      <a:r>
                        <a:rPr lang="en-US" sz="1800" dirty="0" smtClean="0"/>
                        <a:t># of Students</a:t>
                      </a:r>
                    </a:p>
                  </a:txBody>
                  <a:tcPr/>
                </a:tc>
                <a:tc>
                  <a:txBody>
                    <a:bodyPr/>
                    <a:lstStyle/>
                    <a:p>
                      <a:endParaRPr lang="en-US" sz="1800" dirty="0"/>
                    </a:p>
                  </a:txBody>
                  <a:tcPr/>
                </a:tc>
                <a:tc>
                  <a:txBody>
                    <a:bodyPr/>
                    <a:lstStyle/>
                    <a:p>
                      <a:endParaRPr lang="en-US" sz="1800" dirty="0"/>
                    </a:p>
                  </a:txBody>
                  <a:tcPr/>
                </a:tc>
              </a:tr>
              <a:tr h="506341">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Ethnicity</a:t>
                      </a:r>
                    </a:p>
                  </a:txBody>
                  <a:tcPr/>
                </a:tc>
                <a:tc>
                  <a:txBody>
                    <a:bodyPr/>
                    <a:lstStyle/>
                    <a:p>
                      <a:endParaRPr lang="en-US" sz="1800" dirty="0"/>
                    </a:p>
                  </a:txBody>
                  <a:tcPr/>
                </a:tc>
                <a:tc>
                  <a:txBody>
                    <a:bodyPr/>
                    <a:lstStyle/>
                    <a:p>
                      <a:endParaRPr lang="en-US" sz="1800" dirty="0"/>
                    </a:p>
                  </a:txBody>
                  <a:tcPr/>
                </a:tc>
              </a:tr>
              <a:tr h="674955">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Rate of enrolling in English/math</a:t>
                      </a:r>
                    </a:p>
                  </a:txBody>
                  <a:tcPr/>
                </a:tc>
                <a:tc>
                  <a:txBody>
                    <a:bodyPr/>
                    <a:lstStyle/>
                    <a:p>
                      <a:endParaRPr lang="en-US" sz="1800" dirty="0"/>
                    </a:p>
                  </a:txBody>
                  <a:tcPr/>
                </a:tc>
                <a:tc>
                  <a:txBody>
                    <a:bodyPr/>
                    <a:lstStyle/>
                    <a:p>
                      <a:endParaRPr lang="en-US" sz="1800" dirty="0"/>
                    </a:p>
                  </a:txBody>
                  <a:tcPr/>
                </a:tc>
              </a:tr>
              <a:tr h="1099361">
                <a:tc>
                  <a:txBody>
                    <a:bodyPr/>
                    <a:lstStyle/>
                    <a:p>
                      <a:pPr marL="342900" indent="-342900">
                        <a:buFont typeface="Arial" panose="020B0604020202020204" pitchFamily="34" charset="0"/>
                        <a:buChar char="•"/>
                      </a:pPr>
                      <a:r>
                        <a:rPr lang="en-US" sz="1800" dirty="0" smtClean="0"/>
                        <a:t>College level English/math Success Rate</a:t>
                      </a:r>
                      <a:endParaRPr lang="en-US" sz="1800" dirty="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tr>
            </a:tbl>
          </a:graphicData>
        </a:graphic>
      </p:graphicFrame>
    </p:spTree>
    <p:extLst>
      <p:ext uri="{BB962C8B-B14F-4D97-AF65-F5344CB8AC3E}">
        <p14:creationId xmlns:p14="http://schemas.microsoft.com/office/powerpoint/2010/main" val="127468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behind MMAP</a:t>
            </a:r>
            <a:endParaRPr lang="en-US" dirty="0"/>
          </a:p>
        </p:txBody>
      </p:sp>
      <p:sp>
        <p:nvSpPr>
          <p:cNvPr id="3" name="Content Placeholder 2"/>
          <p:cNvSpPr>
            <a:spLocks noGrp="1"/>
          </p:cNvSpPr>
          <p:nvPr>
            <p:ph idx="1"/>
          </p:nvPr>
        </p:nvSpPr>
        <p:spPr>
          <a:xfrm>
            <a:off x="822959" y="2086893"/>
            <a:ext cx="7543801" cy="4023360"/>
          </a:xfrm>
        </p:spPr>
        <p:txBody>
          <a:bodyPr>
            <a:normAutofit/>
          </a:bodyPr>
          <a:lstStyle/>
          <a:p>
            <a:pPr>
              <a:buFont typeface="Wingdings" panose="05000000000000000000" pitchFamily="2" charset="2"/>
              <a:buChar char="§"/>
            </a:pPr>
            <a:r>
              <a:rPr lang="en-US" sz="2800" dirty="0" smtClean="0"/>
              <a:t>Tests are not always the best measures</a:t>
            </a:r>
          </a:p>
          <a:p>
            <a:pPr>
              <a:buFont typeface="Wingdings" panose="05000000000000000000" pitchFamily="2" charset="2"/>
              <a:buChar char="§"/>
            </a:pPr>
            <a:r>
              <a:rPr lang="en-US" sz="2800" dirty="0" smtClean="0"/>
              <a:t>Tests alone are terrible measures</a:t>
            </a:r>
          </a:p>
          <a:p>
            <a:pPr>
              <a:buFont typeface="Wingdings" panose="05000000000000000000" pitchFamily="2" charset="2"/>
              <a:buChar char="§"/>
            </a:pPr>
            <a:r>
              <a:rPr lang="en-US" sz="2800" dirty="0" smtClean="0"/>
              <a:t>The goal of placement is to predict success</a:t>
            </a:r>
          </a:p>
          <a:p>
            <a:pPr>
              <a:buFont typeface="Wingdings" panose="05000000000000000000" pitchFamily="2" charset="2"/>
              <a:buChar char="§"/>
            </a:pPr>
            <a:r>
              <a:rPr lang="en-US" sz="2800" dirty="0" smtClean="0"/>
              <a:t>More information provides better placement</a:t>
            </a:r>
            <a:endParaRPr lang="en-US" sz="2800"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3</a:t>
            </a:fld>
            <a:endParaRPr lang="en-US"/>
          </a:p>
        </p:txBody>
      </p:sp>
    </p:spTree>
    <p:extLst>
      <p:ext uri="{BB962C8B-B14F-4D97-AF65-F5344CB8AC3E}">
        <p14:creationId xmlns:p14="http://schemas.microsoft.com/office/powerpoint/2010/main" val="764244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349" y="271850"/>
            <a:ext cx="7704667" cy="1285101"/>
          </a:xfrm>
        </p:spPr>
        <p:txBody>
          <a:bodyPr>
            <a:normAutofit/>
          </a:bodyPr>
          <a:lstStyle/>
          <a:p>
            <a:r>
              <a:rPr lang="en-US" sz="3200" dirty="0"/>
              <a:t>Why is this information important?</a:t>
            </a:r>
          </a:p>
        </p:txBody>
      </p:sp>
      <p:sp>
        <p:nvSpPr>
          <p:cNvPr id="3" name="Content Placeholder 2"/>
          <p:cNvSpPr>
            <a:spLocks noGrp="1"/>
          </p:cNvSpPr>
          <p:nvPr>
            <p:ph idx="1"/>
          </p:nvPr>
        </p:nvSpPr>
        <p:spPr>
          <a:xfrm>
            <a:off x="1088768" y="1952367"/>
            <a:ext cx="7721599" cy="3707027"/>
          </a:xfrm>
        </p:spPr>
        <p:txBody>
          <a:bodyPr>
            <a:normAutofit fontScale="92500" lnSpcReduction="20000"/>
          </a:bodyPr>
          <a:lstStyle/>
          <a:p>
            <a:pPr marL="0" indent="0">
              <a:buNone/>
            </a:pPr>
            <a:r>
              <a:rPr lang="en-US" sz="2700" dirty="0"/>
              <a:t>Title 5 §53200 gives academic senates the responsibility for making recommendations about academic and professional matters concerning:</a:t>
            </a:r>
          </a:p>
          <a:p>
            <a:r>
              <a:rPr lang="en-US" sz="2700" dirty="0"/>
              <a:t> </a:t>
            </a:r>
            <a:r>
              <a:rPr lang="en-US" sz="2475" dirty="0"/>
              <a:t>“standards or policies regarding student preparation and success.” </a:t>
            </a:r>
          </a:p>
          <a:p>
            <a:pPr marL="0" indent="0">
              <a:buNone/>
            </a:pPr>
            <a:r>
              <a:rPr lang="en-US" sz="2475" dirty="0"/>
              <a:t>The intent behind prerequisites and placement processes, including the selection and application of multiple measures, is to ensure or enhance student success through proper preparation. Therefore, academic senates must be directly involved and play a leading role in facilitating and developing recommendations about assessment processes and the use of multiple measures at both local and state.</a:t>
            </a:r>
          </a:p>
          <a:p>
            <a:endParaRPr lang="en-US" sz="2700" dirty="0"/>
          </a:p>
        </p:txBody>
      </p:sp>
    </p:spTree>
    <p:extLst>
      <p:ext uri="{BB962C8B-B14F-4D97-AF65-F5344CB8AC3E}">
        <p14:creationId xmlns:p14="http://schemas.microsoft.com/office/powerpoint/2010/main" val="1985656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5 </a:t>
            </a:r>
            <a:r>
              <a:rPr lang="en-US" dirty="0"/>
              <a:t>s</a:t>
            </a:r>
            <a:r>
              <a:rPr lang="en-US" dirty="0" smtClean="0"/>
              <a:t>tate requirements that guide </a:t>
            </a:r>
            <a:r>
              <a:rPr lang="en-US" dirty="0"/>
              <a:t>a</a:t>
            </a:r>
            <a:r>
              <a:rPr lang="en-US" dirty="0" smtClean="0"/>
              <a:t>ssessment </a:t>
            </a:r>
            <a:r>
              <a:rPr lang="en-US" dirty="0"/>
              <a:t>p</a:t>
            </a:r>
            <a:r>
              <a:rPr lang="en-US" dirty="0" smtClean="0"/>
              <a:t>olicy</a:t>
            </a:r>
            <a:endParaRPr lang="en-US" dirty="0"/>
          </a:p>
        </p:txBody>
      </p:sp>
      <p:sp>
        <p:nvSpPr>
          <p:cNvPr id="3" name="Content Placeholder 2"/>
          <p:cNvSpPr>
            <a:spLocks noGrp="1"/>
          </p:cNvSpPr>
          <p:nvPr>
            <p:ph idx="1"/>
          </p:nvPr>
        </p:nvSpPr>
        <p:spPr>
          <a:xfrm>
            <a:off x="982133" y="2273643"/>
            <a:ext cx="7704667" cy="4584357"/>
          </a:xfrm>
        </p:spPr>
        <p:txBody>
          <a:bodyPr>
            <a:normAutofit lnSpcReduction="10000"/>
          </a:bodyPr>
          <a:lstStyle/>
          <a:p>
            <a:r>
              <a:rPr lang="en-US" dirty="0" smtClean="0"/>
              <a:t>Title 5 Section 55520. Required Services.</a:t>
            </a:r>
          </a:p>
          <a:p>
            <a:pPr marL="598885" lvl="1" indent="-255985"/>
            <a:r>
              <a:rPr lang="en-US" dirty="0" smtClean="0"/>
              <a:t>(b) assessment for all nonexempt students pursuant to section 55522</a:t>
            </a:r>
            <a:endParaRPr lang="en-US" dirty="0"/>
          </a:p>
          <a:p>
            <a:pPr marL="255985" lvl="1" indent="-255985"/>
            <a:r>
              <a:rPr lang="en-US" sz="1350" dirty="0"/>
              <a:t>Title 5 Section 55522. Assessment.</a:t>
            </a:r>
          </a:p>
          <a:p>
            <a:pPr marL="598885" lvl="1" indent="-255985"/>
            <a:r>
              <a:rPr lang="en-US" dirty="0" smtClean="0"/>
              <a:t>(a) The Chancellor shall establish and update at least annually, a list of approved assessment tests for use in placing students in English, mathematics, or English as a Second Language (ESL) courses and guidelines for their use by community college districts.  When using English, mathematics, or ESL assessment for placement, it must be used with one or more other measures to comprise multiple measures.</a:t>
            </a:r>
          </a:p>
          <a:p>
            <a:pPr marL="342900" lvl="1" indent="-342900"/>
            <a:r>
              <a:rPr lang="en-US" sz="1350" dirty="0"/>
              <a:t>Title 5 Section 55502. Multiple Measures.</a:t>
            </a:r>
          </a:p>
          <a:p>
            <a:pPr marL="598885" lvl="1" indent="-255985"/>
            <a:r>
              <a:rPr lang="en-US" dirty="0" smtClean="0"/>
              <a:t>(</a:t>
            </a:r>
            <a:r>
              <a:rPr lang="en-US" dirty="0" err="1" smtClean="0"/>
              <a:t>i</a:t>
            </a:r>
            <a:r>
              <a:rPr lang="en-US" dirty="0" smtClean="0"/>
              <a:t>) Multiple measures are a required component of a district’s assessment system and refer to the use of the more than one assessment measure in order to assess the student. Other measures that may comprise multiple measures include, but are not limited to, interviews, holistic scoring processes, attitude surveys, vocational or career aptitude and interest inventories, high school or college transcripts, specialized certificates or licenses, education and employment histories, and military training experience.</a:t>
            </a:r>
          </a:p>
          <a:p>
            <a:pPr marL="255985" lvl="1" indent="-255985"/>
            <a:endParaRPr lang="en-US" sz="1350" dirty="0"/>
          </a:p>
        </p:txBody>
      </p:sp>
    </p:spTree>
    <p:extLst>
      <p:ext uri="{BB962C8B-B14F-4D97-AF65-F5344CB8AC3E}">
        <p14:creationId xmlns:p14="http://schemas.microsoft.com/office/powerpoint/2010/main" val="4280029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34778"/>
            <a:ext cx="7704667" cy="1742303"/>
          </a:xfrm>
        </p:spPr>
        <p:txBody>
          <a:bodyPr/>
          <a:lstStyle/>
          <a:p>
            <a:r>
              <a:rPr lang="en-US" dirty="0" smtClean="0"/>
              <a:t>How do we currently </a:t>
            </a:r>
            <a:r>
              <a:rPr lang="en-US" dirty="0"/>
              <a:t>a</a:t>
            </a:r>
            <a:r>
              <a:rPr lang="en-US" dirty="0" smtClean="0"/>
              <a:t>ssess and place </a:t>
            </a:r>
            <a:r>
              <a:rPr lang="en-US" dirty="0"/>
              <a:t>s</a:t>
            </a:r>
            <a:r>
              <a:rPr lang="en-US" dirty="0" smtClean="0"/>
              <a:t>tudents?</a:t>
            </a:r>
            <a:endParaRPr lang="en-US" dirty="0"/>
          </a:p>
        </p:txBody>
      </p:sp>
      <p:sp>
        <p:nvSpPr>
          <p:cNvPr id="3" name="Content Placeholder 2"/>
          <p:cNvSpPr>
            <a:spLocks noGrp="1"/>
          </p:cNvSpPr>
          <p:nvPr>
            <p:ph idx="1"/>
          </p:nvPr>
        </p:nvSpPr>
        <p:spPr>
          <a:xfrm>
            <a:off x="982133" y="2273642"/>
            <a:ext cx="7704667" cy="3726173"/>
          </a:xfrm>
        </p:spPr>
        <p:txBody>
          <a:bodyPr>
            <a:normAutofit fontScale="92500" lnSpcReduction="20000"/>
          </a:bodyPr>
          <a:lstStyle/>
          <a:p>
            <a:r>
              <a:rPr lang="en-US" dirty="0" smtClean="0"/>
              <a:t>COMPASS ACT for reading, writing, ESL and math</a:t>
            </a:r>
          </a:p>
          <a:p>
            <a:pPr marL="598885" indent="-342900"/>
            <a:r>
              <a:rPr lang="en-US" dirty="0" smtClean="0"/>
              <a:t>Multiple-choice items </a:t>
            </a:r>
          </a:p>
          <a:p>
            <a:pPr marL="598885" indent="-342900"/>
            <a:r>
              <a:rPr lang="en-US" dirty="0" smtClean="0"/>
              <a:t>Online test component is computer adaptive</a:t>
            </a:r>
          </a:p>
          <a:p>
            <a:pPr marL="598885" indent="-342900"/>
            <a:r>
              <a:rPr lang="en-US" dirty="0" smtClean="0"/>
              <a:t>Cut scores are locally validated</a:t>
            </a:r>
          </a:p>
          <a:p>
            <a:pPr marL="255985" indent="-255985"/>
            <a:r>
              <a:rPr lang="en-US" dirty="0" smtClean="0"/>
              <a:t>Assessments from other colleges, college transcripts, AP scores, EAP results, IB Credits, CLEP credits</a:t>
            </a:r>
          </a:p>
          <a:p>
            <a:r>
              <a:rPr lang="en-US" dirty="0" smtClean="0"/>
              <a:t>Use the following multiple measures:</a:t>
            </a:r>
          </a:p>
          <a:p>
            <a:pPr marL="598885" indent="-342900"/>
            <a:r>
              <a:rPr lang="en-US" dirty="0" smtClean="0"/>
              <a:t>High school GPA, grade in last math/English course</a:t>
            </a:r>
          </a:p>
          <a:p>
            <a:pPr marL="598885" indent="-342900"/>
            <a:r>
              <a:rPr lang="en-US" dirty="0" smtClean="0"/>
              <a:t>General proficiency in reading, writing, and or math (daily use)</a:t>
            </a:r>
          </a:p>
          <a:p>
            <a:pPr marL="598885" indent="-342900"/>
            <a:r>
              <a:rPr lang="en-US" dirty="0" smtClean="0"/>
              <a:t>Refer to Challenge Petition process</a:t>
            </a:r>
          </a:p>
          <a:p>
            <a:pPr marL="598885" indent="-342900"/>
            <a:endParaRPr lang="en-US" dirty="0"/>
          </a:p>
        </p:txBody>
      </p:sp>
    </p:spTree>
    <p:extLst>
      <p:ext uri="{BB962C8B-B14F-4D97-AF65-F5344CB8AC3E}">
        <p14:creationId xmlns:p14="http://schemas.microsoft.com/office/powerpoint/2010/main" val="3994553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72745"/>
          </a:xfrm>
        </p:spPr>
        <p:txBody>
          <a:bodyPr/>
          <a:lstStyle/>
          <a:p>
            <a:r>
              <a:rPr lang="en-US" dirty="0" smtClean="0"/>
              <a:t>What do CSM and Skyline do?</a:t>
            </a:r>
            <a:endParaRPr lang="en-US" dirty="0"/>
          </a:p>
        </p:txBody>
      </p:sp>
      <p:sp>
        <p:nvSpPr>
          <p:cNvPr id="3" name="Content Placeholder 2"/>
          <p:cNvSpPr>
            <a:spLocks noGrp="1"/>
          </p:cNvSpPr>
          <p:nvPr>
            <p:ph idx="1"/>
          </p:nvPr>
        </p:nvSpPr>
        <p:spPr>
          <a:xfrm>
            <a:off x="982133" y="1964724"/>
            <a:ext cx="7696885" cy="4263082"/>
          </a:xfrm>
        </p:spPr>
        <p:txBody>
          <a:bodyPr>
            <a:normAutofit/>
          </a:bodyPr>
          <a:lstStyle/>
          <a:p>
            <a:r>
              <a:rPr lang="en-US" dirty="0" smtClean="0"/>
              <a:t>College of San Mateo &amp; Skyline:</a:t>
            </a:r>
          </a:p>
          <a:p>
            <a:pPr lvl="1"/>
            <a:r>
              <a:rPr lang="en-US" dirty="0" smtClean="0"/>
              <a:t>Compass ACT for math and ESL</a:t>
            </a:r>
          </a:p>
          <a:p>
            <a:pPr lvl="1"/>
            <a:r>
              <a:rPr lang="en-US" dirty="0" err="1" smtClean="0"/>
              <a:t>Accuplacer</a:t>
            </a:r>
            <a:r>
              <a:rPr lang="en-US" dirty="0" smtClean="0"/>
              <a:t> for reading and writing</a:t>
            </a:r>
          </a:p>
          <a:p>
            <a:pPr marL="342900" lvl="1" indent="-342900"/>
            <a:r>
              <a:rPr lang="en-US" dirty="0" smtClean="0"/>
              <a:t>We do not use the same assessments, but need to accept each others results.</a:t>
            </a:r>
          </a:p>
          <a:p>
            <a:pPr marL="342900" lvl="1" indent="0">
              <a:buNone/>
            </a:pPr>
            <a:endParaRPr lang="en-US" dirty="0" smtClean="0"/>
          </a:p>
          <a:p>
            <a:pPr marL="342900" lvl="1" indent="-342900"/>
            <a:r>
              <a:rPr lang="en-US" sz="1350" dirty="0"/>
              <a:t>What do other Community Colleges do?</a:t>
            </a:r>
          </a:p>
          <a:p>
            <a:pPr marL="554831" lvl="1" indent="-211931"/>
            <a:r>
              <a:rPr lang="en-US" dirty="0" smtClean="0"/>
              <a:t>Chancellor’s Office Approved Assessment Instruments:</a:t>
            </a:r>
          </a:p>
          <a:p>
            <a:pPr marL="854869" lvl="2" indent="-211931"/>
            <a:r>
              <a:rPr lang="en-US" dirty="0" smtClean="0"/>
              <a:t>Compass, </a:t>
            </a:r>
            <a:r>
              <a:rPr lang="en-US" dirty="0" err="1" smtClean="0"/>
              <a:t>Accuplacer</a:t>
            </a:r>
            <a:r>
              <a:rPr lang="en-US" dirty="0" smtClean="0"/>
              <a:t>, CELSA, MDTP, CTEP, CASAS, McCann Associates</a:t>
            </a:r>
          </a:p>
          <a:p>
            <a:pPr marL="641747" lvl="2" indent="-298847"/>
            <a:r>
              <a:rPr lang="en-US" sz="1200" dirty="0"/>
              <a:t>Locally Developed Assessment Instruments:</a:t>
            </a:r>
          </a:p>
          <a:p>
            <a:pPr marL="984647" lvl="3" indent="-298847"/>
            <a:r>
              <a:rPr lang="en-US" dirty="0" smtClean="0"/>
              <a:t>ESL/English Writing Samples, Geometry assessment, math assessments, chemistry, diagnostic tests</a:t>
            </a:r>
          </a:p>
          <a:p>
            <a:pPr marL="554831" lvl="1" indent="-211931"/>
            <a:endParaRPr lang="en-US" dirty="0" smtClean="0"/>
          </a:p>
        </p:txBody>
      </p:sp>
    </p:spTree>
    <p:extLst>
      <p:ext uri="{BB962C8B-B14F-4D97-AF65-F5344CB8AC3E}">
        <p14:creationId xmlns:p14="http://schemas.microsoft.com/office/powerpoint/2010/main" val="2124360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23569"/>
            <a:ext cx="7704667" cy="1754658"/>
          </a:xfrm>
        </p:spPr>
        <p:txBody>
          <a:bodyPr/>
          <a:lstStyle/>
          <a:p>
            <a:r>
              <a:rPr lang="en-US" dirty="0" smtClean="0"/>
              <a:t>What are the </a:t>
            </a:r>
            <a:r>
              <a:rPr lang="en-US" dirty="0"/>
              <a:t>s</a:t>
            </a:r>
            <a:r>
              <a:rPr lang="en-US" dirty="0" smtClean="0"/>
              <a:t>tate </a:t>
            </a:r>
            <a:r>
              <a:rPr lang="en-US" dirty="0"/>
              <a:t>a</a:t>
            </a:r>
            <a:r>
              <a:rPr lang="en-US" dirty="0" smtClean="0"/>
              <a:t>ssessment </a:t>
            </a:r>
            <a:r>
              <a:rPr lang="en-US" dirty="0"/>
              <a:t>i</a:t>
            </a:r>
            <a:r>
              <a:rPr lang="en-US" dirty="0" smtClean="0"/>
              <a:t>nitiatives?</a:t>
            </a:r>
            <a:endParaRPr lang="en-US" dirty="0"/>
          </a:p>
        </p:txBody>
      </p:sp>
      <p:sp>
        <p:nvSpPr>
          <p:cNvPr id="3" name="Content Placeholder 2"/>
          <p:cNvSpPr>
            <a:spLocks noGrp="1"/>
          </p:cNvSpPr>
          <p:nvPr>
            <p:ph idx="1"/>
          </p:nvPr>
        </p:nvSpPr>
        <p:spPr>
          <a:xfrm>
            <a:off x="982133" y="1878227"/>
            <a:ext cx="7704667" cy="4571999"/>
          </a:xfrm>
        </p:spPr>
        <p:txBody>
          <a:bodyPr>
            <a:normAutofit/>
          </a:bodyPr>
          <a:lstStyle/>
          <a:p>
            <a:r>
              <a:rPr lang="en-US" dirty="0" smtClean="0"/>
              <a:t>Student Success Act (SB 1456) &amp;  </a:t>
            </a:r>
            <a:r>
              <a:rPr lang="en-US" dirty="0" err="1" smtClean="0"/>
              <a:t>Assemby</a:t>
            </a:r>
            <a:r>
              <a:rPr lang="en-US" dirty="0" smtClean="0"/>
              <a:t> Bill 743 to develop a:</a:t>
            </a:r>
          </a:p>
          <a:p>
            <a:pPr lvl="1"/>
            <a:r>
              <a:rPr lang="en-US" dirty="0" smtClean="0"/>
              <a:t>“common assessment to be used as one of multiple measures,…for the purposes of community college placement and advisement.”</a:t>
            </a:r>
          </a:p>
          <a:p>
            <a:pPr marL="342900" lvl="1" indent="-342900"/>
            <a:r>
              <a:rPr lang="en-US" sz="1350" dirty="0"/>
              <a:t>The Common Assessment Initiative (CAI)</a:t>
            </a:r>
          </a:p>
          <a:p>
            <a:pPr marL="0" lvl="1" indent="0">
              <a:buNone/>
            </a:pPr>
            <a:r>
              <a:rPr lang="en-US" dirty="0">
                <a:hlinkClick r:id="rId2"/>
              </a:rPr>
              <a:t>http://cccassess.org/about</a:t>
            </a:r>
            <a:endParaRPr lang="en-US" dirty="0"/>
          </a:p>
          <a:p>
            <a:r>
              <a:rPr lang="en-US" dirty="0" smtClean="0"/>
              <a:t>Multiple Measures Assessment Project (MMAP)</a:t>
            </a:r>
          </a:p>
          <a:p>
            <a:pPr marL="0" indent="0">
              <a:buNone/>
            </a:pPr>
            <a:r>
              <a:rPr lang="en-US" sz="1050" dirty="0">
                <a:hlinkClick r:id="rId3"/>
              </a:rPr>
              <a:t>http://rpgroup.org/projects/multiple-measures-assessment-project</a:t>
            </a:r>
            <a:endParaRPr lang="en-US" sz="1050" dirty="0"/>
          </a:p>
          <a:p>
            <a:pPr lvl="1"/>
            <a:r>
              <a:rPr lang="en-US" dirty="0" smtClean="0"/>
              <a:t>This project will result in a the development of  data warehouse a comprehensive analytical model, an fully-developed user tools to support college-level analysis of multiple measure for assessment and student placement.</a:t>
            </a:r>
          </a:p>
          <a:p>
            <a:pPr lvl="1"/>
            <a:r>
              <a:rPr lang="en-US" dirty="0" smtClean="0"/>
              <a:t>Cañada is one of 14 pilot colleges. Pilot begins in Fall 2015.</a:t>
            </a:r>
            <a:endParaRPr lang="en-US" dirty="0"/>
          </a:p>
          <a:p>
            <a:pPr marL="0" lvl="1" indent="0">
              <a:buNone/>
            </a:pPr>
            <a:endParaRPr lang="en-US" dirty="0" smtClean="0"/>
          </a:p>
        </p:txBody>
      </p:sp>
    </p:spTree>
    <p:extLst>
      <p:ext uri="{BB962C8B-B14F-4D97-AF65-F5344CB8AC3E}">
        <p14:creationId xmlns:p14="http://schemas.microsoft.com/office/powerpoint/2010/main" val="1115331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68" y="108131"/>
            <a:ext cx="7848599" cy="853440"/>
          </a:xfrm>
        </p:spPr>
        <p:txBody>
          <a:bodyPr/>
          <a:lstStyle/>
          <a:p>
            <a:r>
              <a:rPr lang="en-US" dirty="0" smtClean="0"/>
              <a:t>What are Multiple Measures?</a:t>
            </a:r>
            <a:endParaRPr lang="en-US" dirty="0"/>
          </a:p>
        </p:txBody>
      </p:sp>
      <p:sp>
        <p:nvSpPr>
          <p:cNvPr id="3" name="Content Placeholder 2"/>
          <p:cNvSpPr>
            <a:spLocks noGrp="1"/>
          </p:cNvSpPr>
          <p:nvPr>
            <p:ph idx="1"/>
          </p:nvPr>
        </p:nvSpPr>
        <p:spPr>
          <a:xfrm>
            <a:off x="946403" y="1297459"/>
            <a:ext cx="7740397" cy="4810716"/>
          </a:xfrm>
        </p:spPr>
        <p:txBody>
          <a:bodyPr>
            <a:noAutofit/>
          </a:bodyPr>
          <a:lstStyle/>
          <a:p>
            <a:r>
              <a:rPr lang="en-US" dirty="0" smtClean="0"/>
              <a:t>High </a:t>
            </a:r>
            <a:r>
              <a:rPr lang="en-US" dirty="0"/>
              <a:t>school transcript data </a:t>
            </a:r>
          </a:p>
          <a:p>
            <a:r>
              <a:rPr lang="en-US" dirty="0" smtClean="0"/>
              <a:t>High </a:t>
            </a:r>
            <a:r>
              <a:rPr lang="en-US" dirty="0"/>
              <a:t>school testing data </a:t>
            </a:r>
          </a:p>
          <a:p>
            <a:r>
              <a:rPr lang="en-US" dirty="0" err="1" smtClean="0"/>
              <a:t>Noncognitive</a:t>
            </a:r>
            <a:r>
              <a:rPr lang="en-US" dirty="0" smtClean="0"/>
              <a:t> </a:t>
            </a:r>
            <a:r>
              <a:rPr lang="en-US" dirty="0"/>
              <a:t>variables (NCVs)/psychometric data </a:t>
            </a:r>
          </a:p>
          <a:p>
            <a:r>
              <a:rPr lang="en-US" dirty="0" smtClean="0"/>
              <a:t>Survey </a:t>
            </a:r>
            <a:r>
              <a:rPr lang="en-US" dirty="0"/>
              <a:t>questions/self-reported data </a:t>
            </a:r>
            <a:endParaRPr lang="en-US" dirty="0" smtClean="0"/>
          </a:p>
          <a:p>
            <a:pPr marL="0" indent="0">
              <a:buNone/>
            </a:pPr>
            <a:r>
              <a:rPr lang="en-US" dirty="0" smtClean="0"/>
              <a:t>----------------------------------------------------------</a:t>
            </a:r>
            <a:endParaRPr lang="en-US" dirty="0"/>
          </a:p>
          <a:p>
            <a:r>
              <a:rPr lang="en-US" dirty="0" smtClean="0"/>
              <a:t>Historically</a:t>
            </a:r>
            <a:r>
              <a:rPr lang="en-US" dirty="0"/>
              <a:t>, multiple measures were not required to be validated </a:t>
            </a:r>
          </a:p>
          <a:p>
            <a:r>
              <a:rPr lang="en-US" dirty="0" smtClean="0"/>
              <a:t>Does </a:t>
            </a:r>
            <a:r>
              <a:rPr lang="en-US" dirty="0"/>
              <a:t>not really make sense to ignore them as they impact placement </a:t>
            </a:r>
          </a:p>
          <a:p>
            <a:r>
              <a:rPr lang="en-US" dirty="0" smtClean="0"/>
              <a:t>Need </a:t>
            </a:r>
            <a:r>
              <a:rPr lang="en-US" dirty="0"/>
              <a:t>to validate impact of entire placement system on students </a:t>
            </a:r>
          </a:p>
        </p:txBody>
      </p:sp>
      <p:sp>
        <p:nvSpPr>
          <p:cNvPr id="4" name="Date Placeholder 3"/>
          <p:cNvSpPr>
            <a:spLocks noGrp="1"/>
          </p:cNvSpPr>
          <p:nvPr>
            <p:ph type="dt" sz="half" idx="10"/>
          </p:nvPr>
        </p:nvSpPr>
        <p:spPr/>
        <p:txBody>
          <a:bodyPr/>
          <a:lstStyle/>
          <a:p>
            <a:fld id="{49613ED9-29CB-4D12-8A14-0317FE2E5185}" type="datetime1">
              <a:rPr lang="en-US" smtClean="0"/>
              <a:t>9/28/2015</a:t>
            </a:fld>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35</a:t>
            </a:fld>
            <a:endParaRPr lang="en-US"/>
          </a:p>
        </p:txBody>
      </p:sp>
    </p:spTree>
    <p:extLst>
      <p:ext uri="{BB962C8B-B14F-4D97-AF65-F5344CB8AC3E}">
        <p14:creationId xmlns:p14="http://schemas.microsoft.com/office/powerpoint/2010/main" val="3190561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1" y="231529"/>
            <a:ext cx="8054339" cy="1468317"/>
          </a:xfrm>
        </p:spPr>
        <p:txBody>
          <a:bodyPr/>
          <a:lstStyle/>
          <a:p>
            <a:r>
              <a:rPr lang="en-US" dirty="0" smtClean="0"/>
              <a:t>Common Assessment Initiative (CAI)</a:t>
            </a:r>
            <a:endParaRPr lang="en-US" dirty="0"/>
          </a:p>
        </p:txBody>
      </p:sp>
      <p:sp>
        <p:nvSpPr>
          <p:cNvPr id="7" name="Text Placeholder 6"/>
          <p:cNvSpPr>
            <a:spLocks noGrp="1"/>
          </p:cNvSpPr>
          <p:nvPr>
            <p:ph type="body" idx="1"/>
          </p:nvPr>
        </p:nvSpPr>
        <p:spPr>
          <a:xfrm>
            <a:off x="946404" y="1904048"/>
            <a:ext cx="3456291" cy="576262"/>
          </a:xfrm>
        </p:spPr>
        <p:txBody>
          <a:bodyPr>
            <a:normAutofit/>
          </a:bodyPr>
          <a:lstStyle/>
          <a:p>
            <a:r>
              <a:rPr lang="en-US" dirty="0" smtClean="0"/>
              <a:t>Common Assessment	</a:t>
            </a:r>
            <a:endParaRPr lang="en-US" dirty="0"/>
          </a:p>
        </p:txBody>
      </p:sp>
      <p:sp>
        <p:nvSpPr>
          <p:cNvPr id="8" name="Content Placeholder 7"/>
          <p:cNvSpPr>
            <a:spLocks noGrp="1"/>
          </p:cNvSpPr>
          <p:nvPr>
            <p:ph sz="half" idx="2"/>
          </p:nvPr>
        </p:nvSpPr>
        <p:spPr>
          <a:xfrm>
            <a:off x="1266092" y="2507551"/>
            <a:ext cx="3040732" cy="1548634"/>
          </a:xfrm>
        </p:spPr>
        <p:txBody>
          <a:bodyPr/>
          <a:lstStyle/>
          <a:p>
            <a:r>
              <a:rPr lang="en-US" dirty="0" smtClean="0"/>
              <a:t>English</a:t>
            </a:r>
          </a:p>
          <a:p>
            <a:r>
              <a:rPr lang="en-US" dirty="0" smtClean="0"/>
              <a:t>Math</a:t>
            </a:r>
          </a:p>
          <a:p>
            <a:r>
              <a:rPr lang="en-US" dirty="0" smtClean="0"/>
              <a:t>ESL</a:t>
            </a:r>
            <a:endParaRPr lang="en-US" dirty="0"/>
          </a:p>
        </p:txBody>
      </p:sp>
      <p:sp>
        <p:nvSpPr>
          <p:cNvPr id="9" name="Text Placeholder 8"/>
          <p:cNvSpPr>
            <a:spLocks noGrp="1"/>
          </p:cNvSpPr>
          <p:nvPr>
            <p:ph type="body" sz="quarter" idx="3"/>
          </p:nvPr>
        </p:nvSpPr>
        <p:spPr>
          <a:xfrm>
            <a:off x="4644255" y="1897490"/>
            <a:ext cx="3467806" cy="576262"/>
          </a:xfrm>
        </p:spPr>
        <p:txBody>
          <a:bodyPr/>
          <a:lstStyle/>
          <a:p>
            <a:r>
              <a:rPr lang="en-US" dirty="0" smtClean="0"/>
              <a:t>Multiple Measures</a:t>
            </a:r>
            <a:endParaRPr lang="en-US" dirty="0"/>
          </a:p>
        </p:txBody>
      </p:sp>
      <p:sp>
        <p:nvSpPr>
          <p:cNvPr id="10" name="Content Placeholder 9"/>
          <p:cNvSpPr>
            <a:spLocks noGrp="1"/>
          </p:cNvSpPr>
          <p:nvPr>
            <p:ph sz="quarter" idx="4"/>
          </p:nvPr>
        </p:nvSpPr>
        <p:spPr>
          <a:xfrm>
            <a:off x="4976446" y="2507551"/>
            <a:ext cx="2978833" cy="1548634"/>
          </a:xfrm>
        </p:spPr>
        <p:txBody>
          <a:bodyPr>
            <a:normAutofit fontScale="92500" lnSpcReduction="20000"/>
          </a:bodyPr>
          <a:lstStyle/>
          <a:p>
            <a:r>
              <a:rPr lang="en-US" dirty="0" smtClean="0"/>
              <a:t>Transcripts</a:t>
            </a:r>
          </a:p>
          <a:p>
            <a:r>
              <a:rPr lang="en-US" dirty="0" err="1" smtClean="0"/>
              <a:t>Noncognative</a:t>
            </a:r>
            <a:r>
              <a:rPr lang="en-US" dirty="0" smtClean="0"/>
              <a:t> factors</a:t>
            </a:r>
          </a:p>
          <a:p>
            <a:r>
              <a:rPr lang="en-US" dirty="0" smtClean="0"/>
              <a:t>Survey</a:t>
            </a:r>
          </a:p>
          <a:p>
            <a:r>
              <a:rPr lang="en-US" dirty="0" smtClean="0"/>
              <a:t>Etc.</a:t>
            </a:r>
          </a:p>
          <a:p>
            <a:endParaRPr lang="en-US" dirty="0"/>
          </a:p>
        </p:txBody>
      </p:sp>
      <p:sp>
        <p:nvSpPr>
          <p:cNvPr id="4" name="Date Placeholder 3"/>
          <p:cNvSpPr>
            <a:spLocks noGrp="1"/>
          </p:cNvSpPr>
          <p:nvPr>
            <p:ph type="dt" sz="half" idx="10"/>
          </p:nvPr>
        </p:nvSpPr>
        <p:spPr/>
        <p:txBody>
          <a:bodyPr/>
          <a:lstStyle/>
          <a:p>
            <a:fld id="{DFBCF2AC-9069-4B93-AA01-16D228175440}" type="datetime1">
              <a:rPr lang="en-US" smtClean="0"/>
              <a:t>9/28/2015</a:t>
            </a:fld>
            <a:endParaRPr lang="en-US"/>
          </a:p>
        </p:txBody>
      </p:sp>
      <p:sp>
        <p:nvSpPr>
          <p:cNvPr id="2" name="Footer Placeholder 1"/>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4</a:t>
            </a:fld>
            <a:endParaRPr lang="en-US"/>
          </a:p>
        </p:txBody>
      </p:sp>
      <p:sp>
        <p:nvSpPr>
          <p:cNvPr id="11" name="TextBox 10"/>
          <p:cNvSpPr txBox="1"/>
          <p:nvPr/>
        </p:nvSpPr>
        <p:spPr>
          <a:xfrm>
            <a:off x="946404" y="3961056"/>
            <a:ext cx="7559392" cy="1631216"/>
          </a:xfrm>
          <a:prstGeom prst="rect">
            <a:avLst/>
          </a:prstGeom>
          <a:noFill/>
        </p:spPr>
        <p:txBody>
          <a:bodyPr wrap="square" rtlCol="0">
            <a:spAutoFit/>
          </a:bodyPr>
          <a:lstStyle/>
          <a:p>
            <a:r>
              <a:rPr lang="en-US" sz="2000" dirty="0" smtClean="0"/>
              <a:t>Common assessment: (fall 2016)</a:t>
            </a:r>
          </a:p>
          <a:p>
            <a:pPr marL="285750" indent="-285750">
              <a:buFont typeface="Arial" panose="020B0604020202020204" pitchFamily="34" charset="0"/>
              <a:buChar char="•"/>
            </a:pPr>
            <a:r>
              <a:rPr lang="en-US" sz="2000" dirty="0" smtClean="0"/>
              <a:t>College’s decision on cut score.</a:t>
            </a:r>
          </a:p>
          <a:p>
            <a:pPr marL="285750" indent="-285750">
              <a:buFont typeface="Arial" panose="020B0604020202020204" pitchFamily="34" charset="0"/>
              <a:buChar char="•"/>
            </a:pPr>
            <a:r>
              <a:rPr lang="en-US" sz="2000" dirty="0" smtClean="0"/>
              <a:t>College’s decisions weight on Common Assessment and Multiple Measure.</a:t>
            </a:r>
          </a:p>
          <a:p>
            <a:pPr marL="285750" indent="-285750">
              <a:buFont typeface="Arial" panose="020B0604020202020204" pitchFamily="34" charset="0"/>
              <a:buChar char="•"/>
            </a:pPr>
            <a:r>
              <a:rPr lang="en-US" sz="2000" dirty="0" smtClean="0"/>
              <a:t>College has to use Common Assessment to get SSSP funding. </a:t>
            </a:r>
            <a:endParaRPr lang="en-US" sz="2000" dirty="0"/>
          </a:p>
        </p:txBody>
      </p:sp>
    </p:spTree>
    <p:extLst>
      <p:ext uri="{BB962C8B-B14F-4D97-AF65-F5344CB8AC3E}">
        <p14:creationId xmlns:p14="http://schemas.microsoft.com/office/powerpoint/2010/main" val="1117981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365761"/>
            <a:ext cx="7709446" cy="1076178"/>
          </a:xfrm>
        </p:spPr>
        <p:txBody>
          <a:bodyPr>
            <a:normAutofit fontScale="90000"/>
          </a:bodyPr>
          <a:lstStyle/>
          <a:p>
            <a:r>
              <a:rPr lang="en-US" dirty="0" smtClean="0"/>
              <a:t>MMAP Pilot </a:t>
            </a:r>
            <a:r>
              <a:rPr lang="en-US" sz="5300" dirty="0" smtClean="0"/>
              <a:t>Process</a:t>
            </a:r>
            <a:r>
              <a:rPr lang="en-US" dirty="0" smtClean="0"/>
              <a:t> at </a:t>
            </a:r>
            <a:r>
              <a:rPr lang="en-US" dirty="0" err="1" smtClean="0"/>
              <a:t>Ca</a:t>
            </a:r>
            <a:r>
              <a:rPr lang="en-US" dirty="0" err="1" smtClean="0">
                <a:latin typeface="Calibri" panose="020F0502020204030204" pitchFamily="34" charset="0"/>
              </a:rPr>
              <a:t>ñada</a:t>
            </a:r>
            <a:endParaRPr lang="en-US" dirty="0"/>
          </a:p>
        </p:txBody>
      </p:sp>
      <p:sp>
        <p:nvSpPr>
          <p:cNvPr id="3" name="Content Placeholder 2"/>
          <p:cNvSpPr>
            <a:spLocks noGrp="1"/>
          </p:cNvSpPr>
          <p:nvPr>
            <p:ph idx="1"/>
          </p:nvPr>
        </p:nvSpPr>
        <p:spPr>
          <a:xfrm>
            <a:off x="972457" y="1947985"/>
            <a:ext cx="7649827" cy="4257553"/>
          </a:xfrm>
        </p:spPr>
        <p:txBody>
          <a:bodyPr>
            <a:normAutofit/>
          </a:bodyPr>
          <a:lstStyle/>
          <a:p>
            <a:pPr marL="0" indent="0">
              <a:buNone/>
            </a:pPr>
            <a:r>
              <a:rPr lang="en-US" sz="2400" dirty="0" smtClean="0"/>
              <a:t>Established a College wide MMAP Team in Spring 2015</a:t>
            </a:r>
          </a:p>
          <a:p>
            <a:pPr marL="457200" indent="-457200">
              <a:buFont typeface="+mj-lt"/>
              <a:buAutoNum type="arabicPeriod"/>
            </a:pPr>
            <a:r>
              <a:rPr lang="en-US" sz="2400" dirty="0" smtClean="0"/>
              <a:t>Discussed the concept and adoption of MMAP model</a:t>
            </a:r>
          </a:p>
          <a:p>
            <a:pPr marL="457200" indent="-457200">
              <a:buFont typeface="+mj-lt"/>
              <a:buAutoNum type="arabicPeriod"/>
            </a:pPr>
            <a:r>
              <a:rPr lang="en-US" sz="2400" dirty="0" smtClean="0"/>
              <a:t>Reviewed the retrospective analysis and validated rule sets</a:t>
            </a:r>
          </a:p>
          <a:p>
            <a:pPr marL="457200" indent="-457200">
              <a:buFont typeface="+mj-lt"/>
              <a:buAutoNum type="arabicPeriod"/>
            </a:pPr>
            <a:r>
              <a:rPr lang="en-US" sz="2400" dirty="0" smtClean="0"/>
              <a:t>Provided input for piloting MMAP</a:t>
            </a:r>
          </a:p>
          <a:p>
            <a:pPr marL="457200" indent="-457200">
              <a:buFont typeface="+mj-lt"/>
              <a:buAutoNum type="arabicPeriod"/>
            </a:pPr>
            <a:r>
              <a:rPr lang="en-US" sz="2400" dirty="0" smtClean="0"/>
              <a:t>Drafted a research plan that includes initial implementation strategies</a:t>
            </a:r>
          </a:p>
          <a:p>
            <a:pPr marL="457200" indent="-457200">
              <a:buFont typeface="+mj-lt"/>
              <a:buAutoNum type="arabicPeriod"/>
            </a:pPr>
            <a:r>
              <a:rPr lang="en-US" sz="2400" dirty="0" smtClean="0"/>
              <a:t>Continually share knowledge and information campus constituents of MMAP and CAI</a:t>
            </a:r>
            <a:endParaRPr lang="en-US" sz="2400" dirty="0"/>
          </a:p>
        </p:txBody>
      </p:sp>
      <p:sp>
        <p:nvSpPr>
          <p:cNvPr id="4" name="Date Placeholder 3"/>
          <p:cNvSpPr>
            <a:spLocks noGrp="1"/>
          </p:cNvSpPr>
          <p:nvPr>
            <p:ph type="dt" sz="half" idx="10"/>
          </p:nvPr>
        </p:nvSpPr>
        <p:spPr/>
        <p:txBody>
          <a:bodyPr/>
          <a:lstStyle/>
          <a:p>
            <a:fld id="{8A3D39D3-B64C-4FCB-BB94-023A8953959D}" type="datetime1">
              <a:rPr lang="en-US" smtClean="0"/>
              <a:t>9/28/2015</a:t>
            </a:fld>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5</a:t>
            </a:fld>
            <a:endParaRPr lang="en-US"/>
          </a:p>
        </p:txBody>
      </p:sp>
    </p:spTree>
    <p:extLst>
      <p:ext uri="{BB962C8B-B14F-4D97-AF65-F5344CB8AC3E}">
        <p14:creationId xmlns:p14="http://schemas.microsoft.com/office/powerpoint/2010/main" val="642722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064455"/>
          </a:xfrm>
        </p:spPr>
        <p:txBody>
          <a:bodyPr/>
          <a:lstStyle/>
          <a:p>
            <a:r>
              <a:rPr lang="en-US" dirty="0" smtClean="0">
                <a:latin typeface="+mn-lt"/>
              </a:rPr>
              <a:t>Tentative Timeline</a:t>
            </a:r>
            <a:endParaRPr lang="en-US" dirty="0">
              <a:latin typeface="+mn-lt"/>
            </a:endParaRPr>
          </a:p>
        </p:txBody>
      </p:sp>
      <p:sp>
        <p:nvSpPr>
          <p:cNvPr id="3" name="Content Placeholder 2"/>
          <p:cNvSpPr>
            <a:spLocks noGrp="1"/>
          </p:cNvSpPr>
          <p:nvPr>
            <p:ph idx="1"/>
          </p:nvPr>
        </p:nvSpPr>
        <p:spPr>
          <a:xfrm>
            <a:off x="822961" y="1951137"/>
            <a:ext cx="8092439" cy="3987726"/>
          </a:xfrm>
        </p:spPr>
        <p:txBody>
          <a:bodyPr>
            <a:noAutofit/>
          </a:bodyPr>
          <a:lstStyle/>
          <a:p>
            <a:pPr marL="457200" indent="-457200">
              <a:buFont typeface="+mj-lt"/>
              <a:buAutoNum type="arabicPeriod"/>
            </a:pPr>
            <a:r>
              <a:rPr lang="en-US" sz="2400" dirty="0" smtClean="0"/>
              <a:t>February 2015: Establish Pilot Group; Study data</a:t>
            </a:r>
          </a:p>
          <a:p>
            <a:pPr marL="457200" indent="-457200">
              <a:buFont typeface="+mj-lt"/>
              <a:buAutoNum type="arabicPeriod"/>
            </a:pPr>
            <a:r>
              <a:rPr lang="en-US" sz="2400" dirty="0" smtClean="0"/>
              <a:t>March 2015: Establish </a:t>
            </a:r>
            <a:r>
              <a:rPr lang="en-US" sz="2400" dirty="0"/>
              <a:t>possible multiple measures; </a:t>
            </a:r>
            <a:r>
              <a:rPr lang="en-US" sz="2400" dirty="0" smtClean="0"/>
              <a:t>Establish </a:t>
            </a:r>
            <a:r>
              <a:rPr lang="en-US" sz="2400" dirty="0"/>
              <a:t>research plan </a:t>
            </a:r>
            <a:endParaRPr lang="en-US" sz="2400" dirty="0" smtClean="0"/>
          </a:p>
          <a:p>
            <a:pPr marL="457200" indent="-457200">
              <a:buFont typeface="+mj-lt"/>
              <a:buAutoNum type="arabicPeriod"/>
            </a:pPr>
            <a:r>
              <a:rPr lang="en-US" sz="2400" dirty="0" smtClean="0"/>
              <a:t>April 2015: Implement </a:t>
            </a:r>
            <a:r>
              <a:rPr lang="en-US" sz="2400" dirty="0"/>
              <a:t>multiple measures (control group vs. intervention group) </a:t>
            </a:r>
            <a:endParaRPr lang="en-US" sz="2400" dirty="0" smtClean="0"/>
          </a:p>
          <a:p>
            <a:pPr marL="457200" indent="-457200">
              <a:buFont typeface="+mj-lt"/>
              <a:buAutoNum type="arabicPeriod"/>
            </a:pPr>
            <a:r>
              <a:rPr lang="en-US" sz="2400" dirty="0" smtClean="0"/>
              <a:t>May-August 2015: Continue </a:t>
            </a:r>
            <a:r>
              <a:rPr lang="en-US" sz="2400" dirty="0"/>
              <a:t>collecting </a:t>
            </a:r>
            <a:r>
              <a:rPr lang="en-US" sz="2400" dirty="0" smtClean="0"/>
              <a:t>data including course success</a:t>
            </a:r>
          </a:p>
          <a:p>
            <a:pPr marL="457200" indent="-457200">
              <a:buFont typeface="+mj-lt"/>
              <a:buAutoNum type="arabicPeriod"/>
            </a:pPr>
            <a:r>
              <a:rPr lang="en-US" sz="2400" dirty="0" smtClean="0"/>
              <a:t>January 2016: Analyze </a:t>
            </a:r>
            <a:r>
              <a:rPr lang="en-US" sz="2400" dirty="0"/>
              <a:t>the results </a:t>
            </a:r>
            <a:r>
              <a:rPr lang="en-US" sz="2400" dirty="0" smtClean="0"/>
              <a:t>of </a:t>
            </a:r>
            <a:r>
              <a:rPr lang="en-US" sz="2400" dirty="0"/>
              <a:t>two groups (control group vs. intervention group)</a:t>
            </a:r>
          </a:p>
        </p:txBody>
      </p:sp>
      <p:sp>
        <p:nvSpPr>
          <p:cNvPr id="4" name="Date Placeholder 3"/>
          <p:cNvSpPr>
            <a:spLocks noGrp="1"/>
          </p:cNvSpPr>
          <p:nvPr>
            <p:ph type="dt" sz="half" idx="10"/>
          </p:nvPr>
        </p:nvSpPr>
        <p:spPr/>
        <p:txBody>
          <a:bodyPr/>
          <a:lstStyle/>
          <a:p>
            <a:fld id="{817752D3-2E1E-481F-A431-9FEC0874A0E2}" type="datetime1">
              <a:rPr lang="en-US" smtClean="0"/>
              <a:t>9/28/2015</a:t>
            </a:fld>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6</a:t>
            </a:fld>
            <a:endParaRPr lang="en-US"/>
          </a:p>
        </p:txBody>
      </p:sp>
    </p:spTree>
    <p:extLst>
      <p:ext uri="{BB962C8B-B14F-4D97-AF65-F5344CB8AC3E}">
        <p14:creationId xmlns:p14="http://schemas.microsoft.com/office/powerpoint/2010/main" val="2780505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40" y="164920"/>
            <a:ext cx="7385499" cy="1038225"/>
          </a:xfrm>
        </p:spPr>
        <p:txBody>
          <a:bodyPr/>
          <a:lstStyle/>
          <a:p>
            <a:r>
              <a:rPr lang="en-US" dirty="0" err="1" smtClean="0">
                <a:latin typeface="+mn-lt"/>
              </a:rPr>
              <a:t>Cañada</a:t>
            </a:r>
            <a:r>
              <a:rPr lang="en-US" dirty="0" smtClean="0">
                <a:latin typeface="+mn-lt"/>
              </a:rPr>
              <a:t> MMAP Team</a:t>
            </a:r>
            <a:endParaRPr lang="en-US" dirty="0">
              <a:latin typeface="+mn-lt"/>
            </a:endParaRPr>
          </a:p>
        </p:txBody>
      </p:sp>
      <p:sp>
        <p:nvSpPr>
          <p:cNvPr id="3" name="Content Placeholder 2"/>
          <p:cNvSpPr>
            <a:spLocks noGrp="1"/>
          </p:cNvSpPr>
          <p:nvPr>
            <p:ph idx="1"/>
          </p:nvPr>
        </p:nvSpPr>
        <p:spPr>
          <a:xfrm>
            <a:off x="822961" y="1312277"/>
            <a:ext cx="8146869" cy="4859923"/>
          </a:xfrm>
        </p:spPr>
        <p:txBody>
          <a:bodyPr>
            <a:noAutofit/>
          </a:bodyPr>
          <a:lstStyle/>
          <a:p>
            <a:r>
              <a:rPr lang="en-US" sz="2800" dirty="0" smtClean="0"/>
              <a:t>Team Members: </a:t>
            </a:r>
          </a:p>
          <a:p>
            <a:pPr lvl="1"/>
            <a:r>
              <a:rPr lang="en-US" sz="2800" dirty="0" smtClean="0"/>
              <a:t>Math faculty (1), Dean</a:t>
            </a:r>
          </a:p>
          <a:p>
            <a:pPr lvl="1"/>
            <a:r>
              <a:rPr lang="en-US" sz="2800" dirty="0" smtClean="0"/>
              <a:t>English Faculty (4</a:t>
            </a:r>
            <a:r>
              <a:rPr lang="en-US" sz="2800" dirty="0"/>
              <a:t>), </a:t>
            </a:r>
            <a:r>
              <a:rPr lang="en-US" sz="2800" dirty="0" smtClean="0"/>
              <a:t>Dean</a:t>
            </a:r>
          </a:p>
          <a:p>
            <a:pPr lvl="1"/>
            <a:r>
              <a:rPr lang="en-US" sz="2800" dirty="0" smtClean="0"/>
              <a:t>Assessment </a:t>
            </a:r>
            <a:r>
              <a:rPr lang="en-US" sz="2800" dirty="0"/>
              <a:t>Office, </a:t>
            </a:r>
            <a:r>
              <a:rPr lang="en-US" sz="2800" dirty="0" smtClean="0"/>
              <a:t>VPSS</a:t>
            </a:r>
          </a:p>
          <a:p>
            <a:pPr lvl="1"/>
            <a:r>
              <a:rPr lang="en-US" sz="2800" dirty="0" smtClean="0"/>
              <a:t>Researcher, Dean</a:t>
            </a:r>
          </a:p>
          <a:p>
            <a:pPr>
              <a:lnSpc>
                <a:spcPct val="100000"/>
              </a:lnSpc>
            </a:pPr>
            <a:r>
              <a:rPr lang="en-US" sz="1600" dirty="0" smtClean="0"/>
              <a:t>English Faculty: Yolanda Valenzuela, David Clay, Kim Huynh, Susan </a:t>
            </a:r>
            <a:r>
              <a:rPr lang="en-US" sz="1600" dirty="0" err="1" smtClean="0"/>
              <a:t>Gangel</a:t>
            </a:r>
            <a:endParaRPr lang="en-US" sz="1600" dirty="0" smtClean="0"/>
          </a:p>
          <a:p>
            <a:pPr>
              <a:lnSpc>
                <a:spcPct val="100000"/>
              </a:lnSpc>
            </a:pPr>
            <a:r>
              <a:rPr lang="en-US" sz="1600" dirty="0" smtClean="0"/>
              <a:t>Math Faculty: Denise Hum</a:t>
            </a:r>
          </a:p>
          <a:p>
            <a:pPr>
              <a:lnSpc>
                <a:spcPct val="100000"/>
              </a:lnSpc>
            </a:pPr>
            <a:r>
              <a:rPr lang="en-US" sz="1600" dirty="0" smtClean="0"/>
              <a:t>Assessment Office: Jeanne Stalker</a:t>
            </a:r>
          </a:p>
          <a:p>
            <a:pPr>
              <a:lnSpc>
                <a:spcPct val="100000"/>
              </a:lnSpc>
            </a:pPr>
            <a:r>
              <a:rPr lang="en-US" sz="1600" dirty="0" smtClean="0"/>
              <a:t>Researcher: Tracy Huang</a:t>
            </a:r>
          </a:p>
          <a:p>
            <a:pPr>
              <a:lnSpc>
                <a:spcPct val="100000"/>
              </a:lnSpc>
            </a:pPr>
            <a:r>
              <a:rPr lang="en-US" sz="1600" dirty="0" smtClean="0"/>
              <a:t>Deans:, Janet </a:t>
            </a:r>
            <a:r>
              <a:rPr lang="en-US" sz="1600" dirty="0"/>
              <a:t>Stringer, David Johnson, and Chialin </a:t>
            </a:r>
            <a:r>
              <a:rPr lang="en-US" sz="1600" dirty="0" smtClean="0"/>
              <a:t>Hsieh</a:t>
            </a:r>
          </a:p>
          <a:p>
            <a:pPr>
              <a:lnSpc>
                <a:spcPct val="100000"/>
              </a:lnSpc>
            </a:pPr>
            <a:r>
              <a:rPr lang="en-US" sz="1600" dirty="0" smtClean="0"/>
              <a:t>VP: </a:t>
            </a:r>
            <a:r>
              <a:rPr lang="en-US" sz="1600" dirty="0"/>
              <a:t>Kim Lopez</a:t>
            </a:r>
            <a:endParaRPr lang="en-US" sz="1600" dirty="0" smtClean="0"/>
          </a:p>
        </p:txBody>
      </p:sp>
      <p:sp>
        <p:nvSpPr>
          <p:cNvPr id="4" name="Date Placeholder 3"/>
          <p:cNvSpPr>
            <a:spLocks noGrp="1"/>
          </p:cNvSpPr>
          <p:nvPr>
            <p:ph type="dt" sz="half" idx="10"/>
          </p:nvPr>
        </p:nvSpPr>
        <p:spPr/>
        <p:txBody>
          <a:bodyPr/>
          <a:lstStyle/>
          <a:p>
            <a:fld id="{BD44A5F9-6AFE-4525-917E-2CE460838D1B}" type="datetime1">
              <a:rPr lang="en-US" smtClean="0"/>
              <a:t>9/28/2015</a:t>
            </a:fld>
            <a:endParaRPr lang="en-US" dirty="0"/>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7</a:t>
            </a:fld>
            <a:endParaRPr lang="en-US"/>
          </a:p>
        </p:txBody>
      </p:sp>
    </p:spTree>
    <p:extLst>
      <p:ext uri="{BB962C8B-B14F-4D97-AF65-F5344CB8AC3E}">
        <p14:creationId xmlns:p14="http://schemas.microsoft.com/office/powerpoint/2010/main" val="74458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052732"/>
          </a:xfrm>
        </p:spPr>
        <p:txBody>
          <a:bodyPr>
            <a:normAutofit/>
          </a:bodyPr>
          <a:lstStyle/>
          <a:p>
            <a:r>
              <a:rPr lang="en-US" dirty="0" smtClean="0"/>
              <a:t>Data and Literature Review</a:t>
            </a:r>
            <a:endParaRPr lang="en-US" dirty="0"/>
          </a:p>
        </p:txBody>
      </p:sp>
      <p:sp>
        <p:nvSpPr>
          <p:cNvPr id="3" name="Content Placeholder 2"/>
          <p:cNvSpPr>
            <a:spLocks noGrp="1"/>
          </p:cNvSpPr>
          <p:nvPr>
            <p:ph idx="1"/>
          </p:nvPr>
        </p:nvSpPr>
        <p:spPr>
          <a:xfrm>
            <a:off x="946404" y="2048207"/>
            <a:ext cx="7740396" cy="4411579"/>
          </a:xfrm>
        </p:spPr>
        <p:txBody>
          <a:bodyPr>
            <a:normAutofit fontScale="77500" lnSpcReduction="20000"/>
          </a:bodyPr>
          <a:lstStyle/>
          <a:p>
            <a:pPr marL="514350" indent="-514350">
              <a:lnSpc>
                <a:spcPct val="120000"/>
              </a:lnSpc>
              <a:buFont typeface="+mj-lt"/>
              <a:buAutoNum type="arabicPeriod"/>
            </a:pPr>
            <a:r>
              <a:rPr lang="en-US" sz="2800" dirty="0" smtClean="0"/>
              <a:t>Office of Planning, Research and Institutional Effectiveness conducted retrospective analysis in Spring 2015 using SMCCD student data and </a:t>
            </a:r>
            <a:r>
              <a:rPr lang="en-US" sz="2800" dirty="0" err="1" smtClean="0"/>
              <a:t>CalPASS</a:t>
            </a:r>
            <a:r>
              <a:rPr lang="en-US" sz="2800" dirty="0" smtClean="0"/>
              <a:t> data to test the local predictive validity of the MMAP model.</a:t>
            </a:r>
          </a:p>
          <a:p>
            <a:pPr marL="514350" indent="-514350">
              <a:lnSpc>
                <a:spcPct val="120000"/>
              </a:lnSpc>
              <a:buFont typeface="+mj-lt"/>
              <a:buAutoNum type="arabicPeriod"/>
            </a:pPr>
            <a:r>
              <a:rPr lang="en-US" sz="2800" dirty="0" smtClean="0"/>
              <a:t>Worked with </a:t>
            </a:r>
            <a:r>
              <a:rPr lang="en-US" sz="2800" dirty="0" err="1" smtClean="0"/>
              <a:t>CalPASS</a:t>
            </a:r>
            <a:r>
              <a:rPr lang="en-US" sz="2800" dirty="0" smtClean="0"/>
              <a:t> to implement the pilot in Spring 2015. </a:t>
            </a:r>
          </a:p>
          <a:p>
            <a:pPr marL="514350" indent="-514350">
              <a:lnSpc>
                <a:spcPct val="120000"/>
              </a:lnSpc>
              <a:buFont typeface="+mj-lt"/>
              <a:buAutoNum type="arabicPeriod"/>
            </a:pPr>
            <a:r>
              <a:rPr lang="en-US" sz="2800" dirty="0" smtClean="0"/>
              <a:t>The Team reviewed Other </a:t>
            </a:r>
            <a:r>
              <a:rPr lang="en-US" sz="2800" dirty="0"/>
              <a:t>Community Colleges’ data and </a:t>
            </a:r>
            <a:r>
              <a:rPr lang="en-US" sz="2800" dirty="0" smtClean="0"/>
              <a:t>experiences</a:t>
            </a:r>
          </a:p>
          <a:p>
            <a:pPr marL="514350" indent="-514350">
              <a:lnSpc>
                <a:spcPct val="120000"/>
              </a:lnSpc>
              <a:buFont typeface="+mj-lt"/>
              <a:buAutoNum type="arabicPeriod"/>
            </a:pPr>
            <a:r>
              <a:rPr lang="en-US" sz="2800" dirty="0" smtClean="0"/>
              <a:t>The Team reviewed MMAP pilot </a:t>
            </a:r>
            <a:r>
              <a:rPr lang="en-US" sz="2800" dirty="0"/>
              <a:t>c</a:t>
            </a:r>
            <a:r>
              <a:rPr lang="en-US" sz="2800" dirty="0" smtClean="0"/>
              <a:t>olleges </a:t>
            </a:r>
            <a:r>
              <a:rPr lang="en-US" sz="2800" dirty="0"/>
              <a:t>and </a:t>
            </a:r>
            <a:r>
              <a:rPr lang="en-US" sz="2800" dirty="0" smtClean="0"/>
              <a:t>Research and Planning Group’s (RP Group) recommendations</a:t>
            </a:r>
            <a:endParaRPr lang="en-US" sz="2800" dirty="0"/>
          </a:p>
          <a:p>
            <a:pPr marL="514350" indent="-514350">
              <a:buFont typeface="+mj-lt"/>
              <a:buAutoNum type="arabicPeriod"/>
            </a:pPr>
            <a:r>
              <a:rPr lang="en-US" sz="2800" dirty="0" smtClean="0"/>
              <a:t>The Team did literature </a:t>
            </a:r>
            <a:r>
              <a:rPr lang="en-US" sz="2800" dirty="0"/>
              <a:t>review</a:t>
            </a:r>
          </a:p>
          <a:p>
            <a:pPr marL="514350" indent="-514350">
              <a:lnSpc>
                <a:spcPct val="120000"/>
              </a:lnSpc>
              <a:buFont typeface="+mj-lt"/>
              <a:buAutoNum type="arabicPeriod"/>
            </a:pPr>
            <a:endParaRPr lang="en-US" sz="2800" dirty="0" smtClean="0"/>
          </a:p>
          <a:p>
            <a:pPr marL="514350" indent="-514350">
              <a:lnSpc>
                <a:spcPct val="120000"/>
              </a:lnSpc>
              <a:buFont typeface="+mj-lt"/>
              <a:buAutoNum type="arabicPeriod"/>
            </a:pPr>
            <a:endParaRPr lang="en-US" sz="2600" dirty="0" smtClean="0"/>
          </a:p>
        </p:txBody>
      </p:sp>
      <p:sp>
        <p:nvSpPr>
          <p:cNvPr id="4" name="Date Placeholder 3"/>
          <p:cNvSpPr>
            <a:spLocks noGrp="1"/>
          </p:cNvSpPr>
          <p:nvPr>
            <p:ph type="dt" sz="half" idx="10"/>
          </p:nvPr>
        </p:nvSpPr>
        <p:spPr/>
        <p:txBody>
          <a:bodyPr/>
          <a:lstStyle/>
          <a:p>
            <a:fld id="{2737F90C-087F-400D-93DB-84D778417EB1}" type="datetime1">
              <a:rPr lang="en-US" smtClean="0"/>
              <a:t>9/28/2015</a:t>
            </a:fld>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8</a:t>
            </a:fld>
            <a:endParaRPr lang="en-US"/>
          </a:p>
        </p:txBody>
      </p:sp>
    </p:spTree>
    <p:extLst>
      <p:ext uri="{BB962C8B-B14F-4D97-AF65-F5344CB8AC3E}">
        <p14:creationId xmlns:p14="http://schemas.microsoft.com/office/powerpoint/2010/main" val="1771911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57185"/>
          </a:xfrm>
        </p:spPr>
        <p:txBody>
          <a:bodyPr/>
          <a:lstStyle/>
          <a:p>
            <a:r>
              <a:rPr lang="en-US" dirty="0" smtClean="0"/>
              <a:t>Data Summary</a:t>
            </a:r>
            <a:endParaRPr lang="en-US" dirty="0"/>
          </a:p>
        </p:txBody>
      </p:sp>
      <p:sp>
        <p:nvSpPr>
          <p:cNvPr id="4" name="Date Placeholder 3"/>
          <p:cNvSpPr>
            <a:spLocks noGrp="1"/>
          </p:cNvSpPr>
          <p:nvPr>
            <p:ph type="dt" sz="half" idx="10"/>
          </p:nvPr>
        </p:nvSpPr>
        <p:spPr/>
        <p:txBody>
          <a:bodyPr/>
          <a:lstStyle/>
          <a:p>
            <a:fld id="{D7C2F979-9B06-4B51-BE8F-F79EA837E603}" type="datetime1">
              <a:rPr lang="en-US" smtClean="0"/>
              <a:t>9/28/2015</a:t>
            </a:fld>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9</a:t>
            </a:fld>
            <a:endParaRPr lang="en-US"/>
          </a:p>
        </p:txBody>
      </p:sp>
      <p:sp>
        <p:nvSpPr>
          <p:cNvPr id="8" name="Content Placeholder 7"/>
          <p:cNvSpPr>
            <a:spLocks noGrp="1"/>
          </p:cNvSpPr>
          <p:nvPr>
            <p:ph idx="1"/>
          </p:nvPr>
        </p:nvSpPr>
        <p:spPr/>
        <p:txBody>
          <a:bodyPr>
            <a:normAutofit lnSpcReduction="10000"/>
          </a:bodyPr>
          <a:lstStyle/>
          <a:p>
            <a:pPr marL="806958" lvl="1" indent="-514350">
              <a:lnSpc>
                <a:spcPct val="120000"/>
              </a:lnSpc>
              <a:buFont typeface="+mj-lt"/>
              <a:buAutoNum type="arabicPeriod"/>
            </a:pPr>
            <a:r>
              <a:rPr lang="en-US" sz="2600" dirty="0" smtClean="0"/>
              <a:t>Cohort </a:t>
            </a:r>
            <a:r>
              <a:rPr lang="en-US" sz="2600" dirty="0"/>
              <a:t>groups were from 2009-2011 (</a:t>
            </a:r>
            <a:r>
              <a:rPr lang="en-US" sz="2600" dirty="0" err="1"/>
              <a:t>CalPass</a:t>
            </a:r>
            <a:r>
              <a:rPr lang="en-US" sz="2600" dirty="0"/>
              <a:t> Plus)</a:t>
            </a:r>
          </a:p>
          <a:p>
            <a:pPr marL="806958" lvl="1" indent="-514350">
              <a:lnSpc>
                <a:spcPct val="120000"/>
              </a:lnSpc>
              <a:buFont typeface="+mj-lt"/>
              <a:buAutoNum type="arabicPeriod"/>
            </a:pPr>
            <a:r>
              <a:rPr lang="en-US" sz="2600" dirty="0"/>
              <a:t>Average length between HS graduation and enrolling at </a:t>
            </a:r>
            <a:r>
              <a:rPr lang="en-US" sz="2600" dirty="0" err="1"/>
              <a:t>Cañada</a:t>
            </a:r>
            <a:r>
              <a:rPr lang="en-US" sz="2600" dirty="0"/>
              <a:t>: 4 years </a:t>
            </a:r>
          </a:p>
          <a:p>
            <a:pPr marL="806958" lvl="1" indent="-514350">
              <a:lnSpc>
                <a:spcPct val="120000"/>
              </a:lnSpc>
              <a:buFont typeface="+mj-lt"/>
              <a:buAutoNum type="arabicPeriod"/>
            </a:pPr>
            <a:r>
              <a:rPr lang="en-US" sz="2600" dirty="0"/>
              <a:t>Majority of HS students came to us with GPA of C or lower. </a:t>
            </a:r>
          </a:p>
          <a:p>
            <a:pPr marL="806958" lvl="1" indent="-514350">
              <a:lnSpc>
                <a:spcPct val="120000"/>
              </a:lnSpc>
              <a:buFont typeface="+mj-lt"/>
              <a:buAutoNum type="arabicPeriod"/>
            </a:pPr>
            <a:r>
              <a:rPr lang="en-US" sz="2600" dirty="0"/>
              <a:t>Majority of HS students took English or math in their first semester.</a:t>
            </a:r>
            <a:endParaRPr lang="en-US" dirty="0"/>
          </a:p>
        </p:txBody>
      </p:sp>
    </p:spTree>
    <p:extLst>
      <p:ext uri="{BB962C8B-B14F-4D97-AF65-F5344CB8AC3E}">
        <p14:creationId xmlns:p14="http://schemas.microsoft.com/office/powerpoint/2010/main" val="1066919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1210</TotalTime>
  <Words>2142</Words>
  <Application>Microsoft Office PowerPoint</Application>
  <PresentationFormat>On-screen Show (4:3)</PresentationFormat>
  <Paragraphs>465</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Kozuka Mincho Pro B</vt:lpstr>
      <vt:lpstr>Arial</vt:lpstr>
      <vt:lpstr>Calibri</vt:lpstr>
      <vt:lpstr>Cambria</vt:lpstr>
      <vt:lpstr>Maiandra GD</vt:lpstr>
      <vt:lpstr>Wingdings</vt:lpstr>
      <vt:lpstr>Retrospect</vt:lpstr>
      <vt:lpstr>Multiple Measure Assessment Project (MMAP)  Cañada Pilot Study</vt:lpstr>
      <vt:lpstr>What is MMAP?</vt:lpstr>
      <vt:lpstr>Assumptions behind MMAP</vt:lpstr>
      <vt:lpstr>Common Assessment Initiative (CAI)</vt:lpstr>
      <vt:lpstr>MMAP Pilot Process at Cañada</vt:lpstr>
      <vt:lpstr>Tentative Timeline</vt:lpstr>
      <vt:lpstr>Cañada MMAP Team</vt:lpstr>
      <vt:lpstr>Data and Literature Review</vt:lpstr>
      <vt:lpstr>Data Summary</vt:lpstr>
      <vt:lpstr>Determine Target Population and Transcript Indicators</vt:lpstr>
      <vt:lpstr>Decision Trees--English</vt:lpstr>
      <vt:lpstr>Decision Trees--Math</vt:lpstr>
      <vt:lpstr>Web Application for the Decision Trees</vt:lpstr>
      <vt:lpstr>Implementation of the transcript placement </vt:lpstr>
      <vt:lpstr>Evaluation of the Outcomes on the MMAP </vt:lpstr>
      <vt:lpstr>Expected Findings</vt:lpstr>
      <vt:lpstr>Findings</vt:lpstr>
      <vt:lpstr>College Level English and Math Placements (COMPASS &amp; MMAP) Summer &amp;Fall 2015</vt:lpstr>
      <vt:lpstr>College Level English and Math Enrollment (COMPASS &amp; MMAP) Summer &amp; Fall 2015</vt:lpstr>
      <vt:lpstr>MMAP Transcript--English</vt:lpstr>
      <vt:lpstr>MMAP Transcript--Math</vt:lpstr>
      <vt:lpstr>MMAP Transcript—English by Ethnicity Summer &amp; Fall 2015</vt:lpstr>
      <vt:lpstr>MMAP Transcript—Math by Ethnicity Summer &amp; Fall 2015</vt:lpstr>
      <vt:lpstr>Demographics and Enrollment</vt:lpstr>
      <vt:lpstr>Cañada Assessment Plan</vt:lpstr>
      <vt:lpstr>Next Steps</vt:lpstr>
      <vt:lpstr>PowerPoint Presentation</vt:lpstr>
      <vt:lpstr>Comparison of the Target Population Demographics and  Enrollment</vt:lpstr>
      <vt:lpstr>Comparison of the Target Population Demographics and  Enrollment</vt:lpstr>
      <vt:lpstr>Why is this information important?</vt:lpstr>
      <vt:lpstr>Title 5 state requirements that guide assessment policy</vt:lpstr>
      <vt:lpstr>How do we currently assess and place students?</vt:lpstr>
      <vt:lpstr>What do CSM and Skyline do?</vt:lpstr>
      <vt:lpstr>What are the state assessment initiatives?</vt:lpstr>
      <vt:lpstr>What are Multiple Measures?</vt:lpstr>
    </vt:vector>
  </TitlesOfParts>
  <Company>SMCCD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Hsieh, Chialin</dc:creator>
  <cp:lastModifiedBy>Hsieh, Chialin</cp:lastModifiedBy>
  <cp:revision>213</cp:revision>
  <cp:lastPrinted>2015-09-28T17:54:25Z</cp:lastPrinted>
  <dcterms:created xsi:type="dcterms:W3CDTF">2014-12-20T23:49:42Z</dcterms:created>
  <dcterms:modified xsi:type="dcterms:W3CDTF">2015-09-28T19:17:41Z</dcterms:modified>
</cp:coreProperties>
</file>