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60" r:id="rId8"/>
    <p:sldId id="261" r:id="rId9"/>
    <p:sldId id="262" r:id="rId10"/>
    <p:sldId id="259" r:id="rId11"/>
    <p:sldId id="263" r:id="rId12"/>
    <p:sldId id="264" r:id="rId13"/>
    <p:sldId id="267"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4" d="100"/>
          <a:sy n="64" d="100"/>
        </p:scale>
        <p:origin x="5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gel, Karen" userId="b1bdb765-af5a-4eea-b146-a3f1b2df645c" providerId="ADAL" clId="{196FCE8F-A631-43F3-BDDD-19AF80ACAADA}"/>
    <pc:docChg chg="custSel addSld modSld">
      <pc:chgData name="Engel, Karen" userId="b1bdb765-af5a-4eea-b146-a3f1b2df645c" providerId="ADAL" clId="{196FCE8F-A631-43F3-BDDD-19AF80ACAADA}" dt="2023-05-05T17:03:56.040" v="59" actId="1076"/>
      <pc:docMkLst>
        <pc:docMk/>
      </pc:docMkLst>
      <pc:sldChg chg="addSp delSp modSp add">
        <pc:chgData name="Engel, Karen" userId="b1bdb765-af5a-4eea-b146-a3f1b2df645c" providerId="ADAL" clId="{196FCE8F-A631-43F3-BDDD-19AF80ACAADA}" dt="2023-05-05T17:03:56.040" v="59" actId="1076"/>
        <pc:sldMkLst>
          <pc:docMk/>
          <pc:sldMk cId="3658372231" sldId="267"/>
        </pc:sldMkLst>
        <pc:spChg chg="mod">
          <ac:chgData name="Engel, Karen" userId="b1bdb765-af5a-4eea-b146-a3f1b2df645c" providerId="ADAL" clId="{196FCE8F-A631-43F3-BDDD-19AF80ACAADA}" dt="2023-05-05T17:03:50.014" v="58" actId="20577"/>
          <ac:spMkLst>
            <pc:docMk/>
            <pc:sldMk cId="3658372231" sldId="267"/>
            <ac:spMk id="2" creationId="{92FF352F-8C3B-48EC-BA94-BD5892CC056E}"/>
          </ac:spMkLst>
        </pc:spChg>
        <pc:spChg chg="del">
          <ac:chgData name="Engel, Karen" userId="b1bdb765-af5a-4eea-b146-a3f1b2df645c" providerId="ADAL" clId="{196FCE8F-A631-43F3-BDDD-19AF80ACAADA}" dt="2023-05-05T17:03:24.230" v="1" actId="478"/>
          <ac:spMkLst>
            <pc:docMk/>
            <pc:sldMk cId="3658372231" sldId="267"/>
            <ac:spMk id="3" creationId="{60D9DA37-F54E-4160-B830-317D062F4947}"/>
          </ac:spMkLst>
        </pc:spChg>
        <pc:picChg chg="add mod">
          <ac:chgData name="Engel, Karen" userId="b1bdb765-af5a-4eea-b146-a3f1b2df645c" providerId="ADAL" clId="{196FCE8F-A631-43F3-BDDD-19AF80ACAADA}" dt="2023-05-05T17:03:56.040" v="59" actId="1076"/>
          <ac:picMkLst>
            <pc:docMk/>
            <pc:sldMk cId="3658372231" sldId="267"/>
            <ac:picMk id="1026" creationId="{E549903E-FF4D-486B-90C7-EC8FE74F790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E7AC73-17BA-4F1E-9607-839C37E2E895}"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2195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E7AC73-17BA-4F1E-9607-839C37E2E895}" type="datetimeFigureOut">
              <a:rPr lang="en-US" smtClean="0"/>
              <a:t>5/5/2023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2252752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E7AC73-17BA-4F1E-9607-839C37E2E895}" type="datetimeFigureOut">
              <a:rPr lang="en-US" smtClean="0"/>
              <a:t>5/5/2023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1026194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E7AC73-17BA-4F1E-9607-839C37E2E895}"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769453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E7AC73-17BA-4F1E-9607-839C37E2E895}"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159861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1E7AC73-17BA-4F1E-9607-839C37E2E895}" type="datetimeFigureOut">
              <a:rPr lang="en-US" smtClean="0"/>
              <a:t>5/5/2023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1071699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31E7AC73-17BA-4F1E-9607-839C37E2E895}" type="datetimeFigureOut">
              <a:rPr lang="en-US" smtClean="0"/>
              <a:t>5/5/2023</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2992724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31E7AC73-17BA-4F1E-9607-839C37E2E895}" type="datetimeFigureOut">
              <a:rPr lang="en-US" smtClean="0"/>
              <a:t>5/5/2023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421697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1E7AC73-17BA-4F1E-9607-839C37E2E895}" type="datetimeFigureOut">
              <a:rPr lang="en-US" smtClean="0"/>
              <a:t>5/5/2023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4152322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1E7AC73-17BA-4F1E-9607-839C37E2E895}" type="datetimeFigureOut">
              <a:rPr lang="en-US" smtClean="0"/>
              <a:t>5/5/2023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229612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31E7AC73-17BA-4F1E-9607-839C37E2E895}" type="datetimeFigureOut">
              <a:rPr lang="en-US" smtClean="0"/>
              <a:t>5/5/2023</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F329FF89-2E7A-40DC-9294-8A86376415E4}" type="slidenum">
              <a:rPr lang="en-US" smtClean="0"/>
              <a:t>‹#›</a:t>
            </a:fld>
            <a:endParaRPr lang="en-US"/>
          </a:p>
        </p:txBody>
      </p:sp>
    </p:spTree>
    <p:extLst>
      <p:ext uri="{BB962C8B-B14F-4D97-AF65-F5344CB8AC3E}">
        <p14:creationId xmlns:p14="http://schemas.microsoft.com/office/powerpoint/2010/main" val="10353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31E7AC73-17BA-4F1E-9607-839C37E2E895}" type="datetimeFigureOut">
              <a:rPr lang="en-US" smtClean="0"/>
              <a:t>5/5/2023</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F329FF89-2E7A-40DC-9294-8A86376415E4}" type="slidenum">
              <a:rPr lang="en-US" smtClean="0"/>
              <a:t>‹#›</a:t>
            </a:fld>
            <a:endParaRPr lang="en-US"/>
          </a:p>
        </p:txBody>
      </p:sp>
    </p:spTree>
    <p:extLst>
      <p:ext uri="{BB962C8B-B14F-4D97-AF65-F5344CB8AC3E}">
        <p14:creationId xmlns:p14="http://schemas.microsoft.com/office/powerpoint/2010/main" val="22089441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3BED1-51AC-413B-8296-D86D0BB8C7A1}"/>
              </a:ext>
            </a:extLst>
          </p:cNvPr>
          <p:cNvSpPr>
            <a:spLocks noGrp="1"/>
          </p:cNvSpPr>
          <p:nvPr>
            <p:ph type="ctrTitle"/>
          </p:nvPr>
        </p:nvSpPr>
        <p:spPr/>
        <p:txBody>
          <a:bodyPr/>
          <a:lstStyle/>
          <a:p>
            <a:r>
              <a:rPr lang="en-US" dirty="0"/>
              <a:t>AB 1705 Implementation</a:t>
            </a:r>
          </a:p>
        </p:txBody>
      </p:sp>
      <p:sp>
        <p:nvSpPr>
          <p:cNvPr id="3" name="Subtitle 2">
            <a:extLst>
              <a:ext uri="{FF2B5EF4-FFF2-40B4-BE49-F238E27FC236}">
                <a16:creationId xmlns:a16="http://schemas.microsoft.com/office/drawing/2014/main" id="{A017570A-E635-4D3C-8160-BBB9D9DA076D}"/>
              </a:ext>
            </a:extLst>
          </p:cNvPr>
          <p:cNvSpPr>
            <a:spLocks noGrp="1"/>
          </p:cNvSpPr>
          <p:nvPr>
            <p:ph type="subTitle" idx="1"/>
          </p:nvPr>
        </p:nvSpPr>
        <p:spPr>
          <a:xfrm>
            <a:off x="1100015" y="4670245"/>
            <a:ext cx="7944594" cy="1269699"/>
          </a:xfrm>
        </p:spPr>
        <p:txBody>
          <a:bodyPr>
            <a:normAutofit fontScale="92500" lnSpcReduction="20000"/>
          </a:bodyPr>
          <a:lstStyle/>
          <a:p>
            <a:r>
              <a:rPr lang="en-US" sz="1600" dirty="0"/>
              <a:t>May 5, 2023</a:t>
            </a:r>
          </a:p>
          <a:p>
            <a:endParaRPr lang="en-US" sz="1600" dirty="0"/>
          </a:p>
          <a:p>
            <a:r>
              <a:rPr lang="en-US" sz="1800" b="1" dirty="0"/>
              <a:t>Science &amp; Technology Division Meeting</a:t>
            </a:r>
          </a:p>
          <a:p>
            <a:r>
              <a:rPr lang="en-US" sz="1600" dirty="0"/>
              <a:t>Data prepared by the Office of Planning, Research, and Institutional Effectiveness (PRIE)</a:t>
            </a:r>
          </a:p>
        </p:txBody>
      </p:sp>
      <p:pic>
        <p:nvPicPr>
          <p:cNvPr id="5" name="Picture 4">
            <a:extLst>
              <a:ext uri="{FF2B5EF4-FFF2-40B4-BE49-F238E27FC236}">
                <a16:creationId xmlns:a16="http://schemas.microsoft.com/office/drawing/2014/main" id="{44E2EB11-45B3-4CAC-B731-F0C216A639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8139" y="4806312"/>
            <a:ext cx="2524477" cy="1133633"/>
          </a:xfrm>
          <a:prstGeom prst="rect">
            <a:avLst/>
          </a:prstGeom>
        </p:spPr>
      </p:pic>
    </p:spTree>
    <p:extLst>
      <p:ext uri="{BB962C8B-B14F-4D97-AF65-F5344CB8AC3E}">
        <p14:creationId xmlns:p14="http://schemas.microsoft.com/office/powerpoint/2010/main" val="1799951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F352F-8C3B-48EC-BA94-BD5892CC056E}"/>
              </a:ext>
            </a:extLst>
          </p:cNvPr>
          <p:cNvSpPr>
            <a:spLocks noGrp="1"/>
          </p:cNvSpPr>
          <p:nvPr>
            <p:ph type="title"/>
          </p:nvPr>
        </p:nvSpPr>
        <p:spPr/>
        <p:txBody>
          <a:bodyPr/>
          <a:lstStyle/>
          <a:p>
            <a:r>
              <a:rPr lang="en-US" dirty="0"/>
              <a:t>Proposed revision to default placement logic</a:t>
            </a:r>
          </a:p>
        </p:txBody>
      </p:sp>
      <p:pic>
        <p:nvPicPr>
          <p:cNvPr id="1026" name="Picture 1" descr="image001">
            <a:extLst>
              <a:ext uri="{FF2B5EF4-FFF2-40B4-BE49-F238E27FC236}">
                <a16:creationId xmlns:a16="http://schemas.microsoft.com/office/drawing/2014/main" id="{E549903E-FF4D-486B-90C7-EC8FE74F79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11" y="1328220"/>
            <a:ext cx="8305768" cy="4038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372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5B3C-C30A-4EE7-B5C7-BA831527F9F1}"/>
              </a:ext>
            </a:extLst>
          </p:cNvPr>
          <p:cNvSpPr>
            <a:spLocks noGrp="1"/>
          </p:cNvSpPr>
          <p:nvPr>
            <p:ph type="title"/>
          </p:nvPr>
        </p:nvSpPr>
        <p:spPr>
          <a:xfrm>
            <a:off x="252918" y="1123837"/>
            <a:ext cx="3116357" cy="4601183"/>
          </a:xfrm>
        </p:spPr>
        <p:txBody>
          <a:bodyPr>
            <a:normAutofit/>
          </a:bodyPr>
          <a:lstStyle/>
          <a:p>
            <a:r>
              <a:rPr lang="en-US" sz="3200" dirty="0"/>
              <a:t>AB 1705 Additional Actions by July 1, 2023</a:t>
            </a:r>
          </a:p>
        </p:txBody>
      </p:sp>
      <p:sp>
        <p:nvSpPr>
          <p:cNvPr id="3" name="Content Placeholder 2">
            <a:extLst>
              <a:ext uri="{FF2B5EF4-FFF2-40B4-BE49-F238E27FC236}">
                <a16:creationId xmlns:a16="http://schemas.microsoft.com/office/drawing/2014/main" id="{7E36162A-B49C-49D9-AC88-F82ED5D287A0}"/>
              </a:ext>
            </a:extLst>
          </p:cNvPr>
          <p:cNvSpPr>
            <a:spLocks noGrp="1"/>
          </p:cNvSpPr>
          <p:nvPr>
            <p:ph idx="1"/>
          </p:nvPr>
        </p:nvSpPr>
        <p:spPr/>
        <p:txBody>
          <a:bodyPr/>
          <a:lstStyle/>
          <a:p>
            <a:pPr>
              <a:buClr>
                <a:srgbClr val="FF0000"/>
              </a:buClr>
              <a:buFont typeface="Corbel" panose="020B0503020204020204" pitchFamily="34" charset="0"/>
              <a:buChar char="?"/>
            </a:pPr>
            <a:r>
              <a:rPr lang="en-US" dirty="0"/>
              <a:t>Guided placement and self placement shall not result in placement or enrollment below the transfer-level or into transfer-level coursework that does not satisfy the requirements for the student’s program of study</a:t>
            </a:r>
          </a:p>
          <a:p>
            <a:pPr marL="346075" indent="-346075">
              <a:buFont typeface="Wingdings 2" panose="05020102010507070707" pitchFamily="18" charset="2"/>
              <a:buChar char=""/>
            </a:pPr>
            <a:endParaRPr lang="en-US" dirty="0"/>
          </a:p>
          <a:p>
            <a:pPr lvl="2">
              <a:buFont typeface="Courier New" panose="02070309020205020404" pitchFamily="49" charset="0"/>
              <a:buChar char="o"/>
            </a:pPr>
            <a:r>
              <a:rPr lang="en-US" dirty="0"/>
              <a:t>How do we consider the impact of self placement (or avoidance of math and English) on students with an “unknown” program of study?</a:t>
            </a:r>
          </a:p>
          <a:p>
            <a:pPr lvl="2">
              <a:buFont typeface="Courier New" panose="02070309020205020404" pitchFamily="49" charset="0"/>
              <a:buChar char="o"/>
            </a:pPr>
            <a:r>
              <a:rPr lang="en-US" dirty="0"/>
              <a:t>Math 225 may be an issue here as well, for BSTEM students</a:t>
            </a:r>
          </a:p>
        </p:txBody>
      </p:sp>
    </p:spTree>
    <p:extLst>
      <p:ext uri="{BB962C8B-B14F-4D97-AF65-F5344CB8AC3E}">
        <p14:creationId xmlns:p14="http://schemas.microsoft.com/office/powerpoint/2010/main" val="170243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07ED1-6CEA-4F40-A614-A6859CC8D0F0}"/>
              </a:ext>
            </a:extLst>
          </p:cNvPr>
          <p:cNvSpPr>
            <a:spLocks noGrp="1"/>
          </p:cNvSpPr>
          <p:nvPr>
            <p:ph type="title"/>
          </p:nvPr>
        </p:nvSpPr>
        <p:spPr/>
        <p:txBody>
          <a:bodyPr/>
          <a:lstStyle/>
          <a:p>
            <a:r>
              <a:rPr lang="en-US" dirty="0"/>
              <a:t>AB 1705 Legislation</a:t>
            </a:r>
          </a:p>
        </p:txBody>
      </p:sp>
      <p:sp>
        <p:nvSpPr>
          <p:cNvPr id="3" name="Content Placeholder 2">
            <a:extLst>
              <a:ext uri="{FF2B5EF4-FFF2-40B4-BE49-F238E27FC236}">
                <a16:creationId xmlns:a16="http://schemas.microsoft.com/office/drawing/2014/main" id="{D1D57727-2C33-4DAE-BEBE-03E1657BDA4F}"/>
              </a:ext>
            </a:extLst>
          </p:cNvPr>
          <p:cNvSpPr>
            <a:spLocks noGrp="1"/>
          </p:cNvSpPr>
          <p:nvPr>
            <p:ph idx="1"/>
          </p:nvPr>
        </p:nvSpPr>
        <p:spPr/>
        <p:txBody>
          <a:bodyPr/>
          <a:lstStyle/>
          <a:p>
            <a:r>
              <a:rPr lang="en-US" dirty="0"/>
              <a:t>Addresses some of the remaining issues raised by AB 705</a:t>
            </a:r>
          </a:p>
          <a:p>
            <a:r>
              <a:rPr lang="en-US" dirty="0"/>
              <a:t>Implementation by July 1, 2023</a:t>
            </a:r>
          </a:p>
        </p:txBody>
      </p:sp>
    </p:spTree>
    <p:extLst>
      <p:ext uri="{BB962C8B-B14F-4D97-AF65-F5344CB8AC3E}">
        <p14:creationId xmlns:p14="http://schemas.microsoft.com/office/powerpoint/2010/main" val="66078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5B3C-C30A-4EE7-B5C7-BA831527F9F1}"/>
              </a:ext>
            </a:extLst>
          </p:cNvPr>
          <p:cNvSpPr>
            <a:spLocks noGrp="1"/>
          </p:cNvSpPr>
          <p:nvPr>
            <p:ph type="title"/>
          </p:nvPr>
        </p:nvSpPr>
        <p:spPr>
          <a:xfrm>
            <a:off x="252918" y="1123837"/>
            <a:ext cx="3116357" cy="4601183"/>
          </a:xfrm>
        </p:spPr>
        <p:txBody>
          <a:bodyPr>
            <a:normAutofit/>
          </a:bodyPr>
          <a:lstStyle/>
          <a:p>
            <a:r>
              <a:rPr lang="en-US" sz="3200" dirty="0"/>
              <a:t>AB 1705 Required Actions by July 1, 2023</a:t>
            </a:r>
          </a:p>
        </p:txBody>
      </p:sp>
      <p:sp>
        <p:nvSpPr>
          <p:cNvPr id="3" name="Content Placeholder 2">
            <a:extLst>
              <a:ext uri="{FF2B5EF4-FFF2-40B4-BE49-F238E27FC236}">
                <a16:creationId xmlns:a16="http://schemas.microsoft.com/office/drawing/2014/main" id="{7E36162A-B49C-49D9-AC88-F82ED5D287A0}"/>
              </a:ext>
            </a:extLst>
          </p:cNvPr>
          <p:cNvSpPr>
            <a:spLocks noGrp="1"/>
          </p:cNvSpPr>
          <p:nvPr>
            <p:ph idx="1"/>
          </p:nvPr>
        </p:nvSpPr>
        <p:spPr/>
        <p:txBody>
          <a:bodyPr/>
          <a:lstStyle/>
          <a:p>
            <a:pPr marL="346075" indent="-346075">
              <a:buFont typeface="Wingdings 2" panose="05020102010507070707" pitchFamily="18" charset="2"/>
              <a:buChar char=""/>
            </a:pPr>
            <a:r>
              <a:rPr lang="en-US" dirty="0"/>
              <a:t>Default placement and enrollment into transfer-level English and math/quantitative reasoning courses with no enrollments in pretransfer level.</a:t>
            </a:r>
          </a:p>
          <a:p>
            <a:pPr marL="848995" lvl="1" indent="-346075">
              <a:buFont typeface="Wingdings 2" panose="05020102010507070707" pitchFamily="18" charset="2"/>
              <a:buChar char=""/>
            </a:pPr>
            <a:endParaRPr lang="en-US" dirty="0"/>
          </a:p>
          <a:p>
            <a:pPr lvl="1">
              <a:buFont typeface="Courier New" panose="02070309020205020404" pitchFamily="49" charset="0"/>
              <a:buChar char="o"/>
            </a:pPr>
            <a:r>
              <a:rPr lang="en-US" dirty="0"/>
              <a:t>As of Fall 2022, we no longer offer pre-transfer level math or English courses (with the exception of dual enrollment)</a:t>
            </a:r>
          </a:p>
        </p:txBody>
      </p:sp>
    </p:spTree>
    <p:extLst>
      <p:ext uri="{BB962C8B-B14F-4D97-AF65-F5344CB8AC3E}">
        <p14:creationId xmlns:p14="http://schemas.microsoft.com/office/powerpoint/2010/main" val="90288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5B3C-C30A-4EE7-B5C7-BA831527F9F1}"/>
              </a:ext>
            </a:extLst>
          </p:cNvPr>
          <p:cNvSpPr>
            <a:spLocks noGrp="1"/>
          </p:cNvSpPr>
          <p:nvPr>
            <p:ph type="title"/>
          </p:nvPr>
        </p:nvSpPr>
        <p:spPr>
          <a:xfrm>
            <a:off x="252918" y="1123837"/>
            <a:ext cx="3116357" cy="4601183"/>
          </a:xfrm>
        </p:spPr>
        <p:txBody>
          <a:bodyPr>
            <a:normAutofit/>
          </a:bodyPr>
          <a:lstStyle/>
          <a:p>
            <a:r>
              <a:rPr lang="en-US" sz="3200" dirty="0"/>
              <a:t>AB 1705 Required Actions by July 1, 2023</a:t>
            </a:r>
          </a:p>
        </p:txBody>
      </p:sp>
      <p:sp>
        <p:nvSpPr>
          <p:cNvPr id="3" name="Content Placeholder 2">
            <a:extLst>
              <a:ext uri="{FF2B5EF4-FFF2-40B4-BE49-F238E27FC236}">
                <a16:creationId xmlns:a16="http://schemas.microsoft.com/office/drawing/2014/main" id="{7E36162A-B49C-49D9-AC88-F82ED5D287A0}"/>
              </a:ext>
            </a:extLst>
          </p:cNvPr>
          <p:cNvSpPr>
            <a:spLocks noGrp="1"/>
          </p:cNvSpPr>
          <p:nvPr>
            <p:ph idx="1"/>
          </p:nvPr>
        </p:nvSpPr>
        <p:spPr/>
        <p:txBody>
          <a:bodyPr/>
          <a:lstStyle/>
          <a:p>
            <a:pPr marL="346075" indent="-346075">
              <a:buFont typeface="Wingdings 2" panose="05020102010507070707" pitchFamily="18" charset="2"/>
              <a:buChar char=""/>
            </a:pPr>
            <a:r>
              <a:rPr lang="en-US" dirty="0"/>
              <a:t>Students shall begin in the transfer-level English and math coursework that satisfies a course requirement for the students’ intended certificate, degree, or transfer requirement (POS)</a:t>
            </a:r>
          </a:p>
          <a:p>
            <a:pPr marL="0" indent="0">
              <a:buNone/>
            </a:pPr>
            <a:endParaRPr lang="en-US" dirty="0"/>
          </a:p>
          <a:p>
            <a:pPr lvl="2">
              <a:buFont typeface="Courier New" panose="02070309020205020404" pitchFamily="49" charset="0"/>
              <a:buChar char="o"/>
            </a:pPr>
            <a:r>
              <a:rPr lang="en-US" dirty="0"/>
              <a:t>Do we have transfer-level pre-requisites to these courses?</a:t>
            </a:r>
          </a:p>
        </p:txBody>
      </p:sp>
    </p:spTree>
    <p:extLst>
      <p:ext uri="{BB962C8B-B14F-4D97-AF65-F5344CB8AC3E}">
        <p14:creationId xmlns:p14="http://schemas.microsoft.com/office/powerpoint/2010/main" val="236433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5B3C-C30A-4EE7-B5C7-BA831527F9F1}"/>
              </a:ext>
            </a:extLst>
          </p:cNvPr>
          <p:cNvSpPr>
            <a:spLocks noGrp="1"/>
          </p:cNvSpPr>
          <p:nvPr>
            <p:ph type="title"/>
          </p:nvPr>
        </p:nvSpPr>
        <p:spPr>
          <a:xfrm>
            <a:off x="252918" y="1123837"/>
            <a:ext cx="3116357" cy="4601183"/>
          </a:xfrm>
        </p:spPr>
        <p:txBody>
          <a:bodyPr>
            <a:normAutofit/>
          </a:bodyPr>
          <a:lstStyle/>
          <a:p>
            <a:r>
              <a:rPr lang="en-US" sz="3200" dirty="0"/>
              <a:t>AB 1705 Required Actions by July 1, 2023</a:t>
            </a:r>
          </a:p>
        </p:txBody>
      </p:sp>
      <p:sp>
        <p:nvSpPr>
          <p:cNvPr id="3" name="Content Placeholder 2">
            <a:extLst>
              <a:ext uri="{FF2B5EF4-FFF2-40B4-BE49-F238E27FC236}">
                <a16:creationId xmlns:a16="http://schemas.microsoft.com/office/drawing/2014/main" id="{7E36162A-B49C-49D9-AC88-F82ED5D287A0}"/>
              </a:ext>
            </a:extLst>
          </p:cNvPr>
          <p:cNvSpPr>
            <a:spLocks noGrp="1"/>
          </p:cNvSpPr>
          <p:nvPr>
            <p:ph idx="1"/>
          </p:nvPr>
        </p:nvSpPr>
        <p:spPr/>
        <p:txBody>
          <a:bodyPr/>
          <a:lstStyle/>
          <a:p>
            <a:pPr marL="346075" indent="-346075">
              <a:buFont typeface="Wingdings 2" panose="05020102010507070707" pitchFamily="18" charset="2"/>
              <a:buChar char=""/>
            </a:pPr>
            <a:r>
              <a:rPr lang="en-US" dirty="0"/>
              <a:t>Students shall begin in the transfer-level English and math coursework that satisfies a course requirement for the students’ intended certificate, degree, or transfer requirement (POS)</a:t>
            </a:r>
          </a:p>
          <a:p>
            <a:pPr marL="0" indent="0">
              <a:buNone/>
            </a:pPr>
            <a:endParaRPr lang="en-US" dirty="0"/>
          </a:p>
          <a:p>
            <a:pPr lvl="2">
              <a:buFont typeface="Courier New" panose="02070309020205020404" pitchFamily="49" charset="0"/>
              <a:buChar char="o"/>
            </a:pPr>
            <a:r>
              <a:rPr lang="en-US" dirty="0"/>
              <a:t>Do we have transfer-level pre-requisites to these courses?</a:t>
            </a:r>
          </a:p>
          <a:p>
            <a:pPr lvl="2">
              <a:buFont typeface="Courier New" panose="02070309020205020404" pitchFamily="49" charset="0"/>
              <a:buChar char="o"/>
            </a:pPr>
            <a:endParaRPr lang="en-US" dirty="0"/>
          </a:p>
          <a:p>
            <a:pPr lvl="2">
              <a:buFont typeface="Courier New" panose="02070309020205020404" pitchFamily="49" charset="0"/>
              <a:buChar char="o"/>
            </a:pPr>
            <a:r>
              <a:rPr lang="en-US" dirty="0"/>
              <a:t>No, because our prerequisite statements all include the phrase “or multiple measures assessment:</a:t>
            </a:r>
          </a:p>
          <a:p>
            <a:pPr lvl="2">
              <a:buFont typeface="Courier New" panose="02070309020205020404" pitchFamily="49" charset="0"/>
              <a:buChar char="o"/>
            </a:pPr>
            <a:endParaRPr lang="en-US" dirty="0"/>
          </a:p>
          <a:p>
            <a:pPr marL="502920" lvl="1" indent="0">
              <a:buNone/>
            </a:pPr>
            <a:r>
              <a:rPr lang="en-US" b="1" dirty="0"/>
              <a:t>Math 251 Prerequisites:</a:t>
            </a:r>
            <a:r>
              <a:rPr lang="en-US" dirty="0"/>
              <a:t> MATH 222 (offered at CSM or Skyline) or MATH 225 or appropriate score on the College Placement Test </a:t>
            </a:r>
            <a:r>
              <a:rPr lang="en-US" dirty="0">
                <a:highlight>
                  <a:srgbClr val="FFFF00"/>
                </a:highlight>
              </a:rPr>
              <a:t>or other multiple measures assessment.</a:t>
            </a:r>
          </a:p>
        </p:txBody>
      </p:sp>
    </p:spTree>
    <p:extLst>
      <p:ext uri="{BB962C8B-B14F-4D97-AF65-F5344CB8AC3E}">
        <p14:creationId xmlns:p14="http://schemas.microsoft.com/office/powerpoint/2010/main" val="1048419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5B3C-C30A-4EE7-B5C7-BA831527F9F1}"/>
              </a:ext>
            </a:extLst>
          </p:cNvPr>
          <p:cNvSpPr>
            <a:spLocks noGrp="1"/>
          </p:cNvSpPr>
          <p:nvPr>
            <p:ph type="title"/>
          </p:nvPr>
        </p:nvSpPr>
        <p:spPr>
          <a:xfrm>
            <a:off x="252918" y="1123837"/>
            <a:ext cx="3116357" cy="4601183"/>
          </a:xfrm>
        </p:spPr>
        <p:txBody>
          <a:bodyPr>
            <a:normAutofit/>
          </a:bodyPr>
          <a:lstStyle/>
          <a:p>
            <a:r>
              <a:rPr lang="en-US" sz="3200" dirty="0"/>
              <a:t>AB 1705 Required Actions by July 1, 2023</a:t>
            </a:r>
          </a:p>
        </p:txBody>
      </p:sp>
      <p:sp>
        <p:nvSpPr>
          <p:cNvPr id="3" name="Content Placeholder 2">
            <a:extLst>
              <a:ext uri="{FF2B5EF4-FFF2-40B4-BE49-F238E27FC236}">
                <a16:creationId xmlns:a16="http://schemas.microsoft.com/office/drawing/2014/main" id="{7E36162A-B49C-49D9-AC88-F82ED5D287A0}"/>
              </a:ext>
            </a:extLst>
          </p:cNvPr>
          <p:cNvSpPr>
            <a:spLocks noGrp="1"/>
          </p:cNvSpPr>
          <p:nvPr>
            <p:ph idx="1"/>
          </p:nvPr>
        </p:nvSpPr>
        <p:spPr/>
        <p:txBody>
          <a:bodyPr/>
          <a:lstStyle/>
          <a:p>
            <a:pPr>
              <a:buClr>
                <a:srgbClr val="FF0000"/>
              </a:buClr>
              <a:buFont typeface="Corbel" panose="020B0503020204020204" pitchFamily="34" charset="0"/>
              <a:buChar char="?"/>
            </a:pPr>
            <a:r>
              <a:rPr lang="en-US" dirty="0"/>
              <a:t>The College shall not require students to repeat coursework that they have successfully completed in high school or college or take coursework that repeats competencies that the student has demonstrated (CPR).</a:t>
            </a:r>
          </a:p>
          <a:p>
            <a:pPr marL="848995" lvl="1" indent="-346075">
              <a:buFont typeface="Wingdings 2" panose="05020102010507070707" pitchFamily="18" charset="2"/>
              <a:buChar char=""/>
            </a:pPr>
            <a:endParaRPr lang="en-US" dirty="0"/>
          </a:p>
          <a:p>
            <a:pPr lvl="2">
              <a:buFont typeface="Courier New" panose="02070309020205020404" pitchFamily="49" charset="0"/>
              <a:buChar char="o"/>
            </a:pPr>
            <a:r>
              <a:rPr lang="en-US" dirty="0">
                <a:solidFill>
                  <a:srgbClr val="FF0000"/>
                </a:solidFill>
              </a:rPr>
              <a:t>This needs attention</a:t>
            </a:r>
          </a:p>
        </p:txBody>
      </p:sp>
    </p:spTree>
    <p:extLst>
      <p:ext uri="{BB962C8B-B14F-4D97-AF65-F5344CB8AC3E}">
        <p14:creationId xmlns:p14="http://schemas.microsoft.com/office/powerpoint/2010/main" val="588264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65FA0-76B2-4E04-BE72-5EC49020EACB}"/>
              </a:ext>
            </a:extLst>
          </p:cNvPr>
          <p:cNvSpPr>
            <a:spLocks noGrp="1"/>
          </p:cNvSpPr>
          <p:nvPr>
            <p:ph type="title"/>
          </p:nvPr>
        </p:nvSpPr>
        <p:spPr/>
        <p:txBody>
          <a:bodyPr/>
          <a:lstStyle/>
          <a:p>
            <a:r>
              <a:rPr lang="en-US" dirty="0"/>
              <a:t>Our default placement rules don’t properly place students who’ve taken Pre-Calc or higher in HS</a:t>
            </a:r>
          </a:p>
        </p:txBody>
      </p:sp>
      <p:graphicFrame>
        <p:nvGraphicFramePr>
          <p:cNvPr id="4" name="Content Placeholder 3">
            <a:extLst>
              <a:ext uri="{FF2B5EF4-FFF2-40B4-BE49-F238E27FC236}">
                <a16:creationId xmlns:a16="http://schemas.microsoft.com/office/drawing/2014/main" id="{375BDAA2-2AD7-4EBB-AA07-00A4CEB2EB7B}"/>
              </a:ext>
            </a:extLst>
          </p:cNvPr>
          <p:cNvGraphicFramePr>
            <a:graphicFrameLocks noGrp="1"/>
          </p:cNvGraphicFramePr>
          <p:nvPr>
            <p:ph idx="1"/>
            <p:extLst>
              <p:ext uri="{D42A27DB-BD31-4B8C-83A1-F6EECF244321}">
                <p14:modId xmlns:p14="http://schemas.microsoft.com/office/powerpoint/2010/main" val="712184892"/>
              </p:ext>
            </p:extLst>
          </p:nvPr>
        </p:nvGraphicFramePr>
        <p:xfrm>
          <a:off x="3674076" y="1123837"/>
          <a:ext cx="7941273" cy="4411994"/>
        </p:xfrm>
        <a:graphic>
          <a:graphicData uri="http://schemas.openxmlformats.org/drawingml/2006/table">
            <a:tbl>
              <a:tblPr>
                <a:tableStyleId>{5C22544A-7EE6-4342-B048-85BDC9FD1C3A}</a:tableStyleId>
              </a:tblPr>
              <a:tblGrid>
                <a:gridCol w="1128583">
                  <a:extLst>
                    <a:ext uri="{9D8B030D-6E8A-4147-A177-3AD203B41FA5}">
                      <a16:colId xmlns:a16="http://schemas.microsoft.com/office/drawing/2014/main" val="2710025699"/>
                    </a:ext>
                  </a:extLst>
                </a:gridCol>
                <a:gridCol w="410424">
                  <a:extLst>
                    <a:ext uri="{9D8B030D-6E8A-4147-A177-3AD203B41FA5}">
                      <a16:colId xmlns:a16="http://schemas.microsoft.com/office/drawing/2014/main" val="4024388945"/>
                    </a:ext>
                  </a:extLst>
                </a:gridCol>
                <a:gridCol w="492482">
                  <a:extLst>
                    <a:ext uri="{9D8B030D-6E8A-4147-A177-3AD203B41FA5}">
                      <a16:colId xmlns:a16="http://schemas.microsoft.com/office/drawing/2014/main" val="3524811466"/>
                    </a:ext>
                  </a:extLst>
                </a:gridCol>
                <a:gridCol w="492482">
                  <a:extLst>
                    <a:ext uri="{9D8B030D-6E8A-4147-A177-3AD203B41FA5}">
                      <a16:colId xmlns:a16="http://schemas.microsoft.com/office/drawing/2014/main" val="1762764723"/>
                    </a:ext>
                  </a:extLst>
                </a:gridCol>
                <a:gridCol w="492482">
                  <a:extLst>
                    <a:ext uri="{9D8B030D-6E8A-4147-A177-3AD203B41FA5}">
                      <a16:colId xmlns:a16="http://schemas.microsoft.com/office/drawing/2014/main" val="982671528"/>
                    </a:ext>
                  </a:extLst>
                </a:gridCol>
                <a:gridCol w="492482">
                  <a:extLst>
                    <a:ext uri="{9D8B030D-6E8A-4147-A177-3AD203B41FA5}">
                      <a16:colId xmlns:a16="http://schemas.microsoft.com/office/drawing/2014/main" val="2956334456"/>
                    </a:ext>
                  </a:extLst>
                </a:gridCol>
                <a:gridCol w="492482">
                  <a:extLst>
                    <a:ext uri="{9D8B030D-6E8A-4147-A177-3AD203B41FA5}">
                      <a16:colId xmlns:a16="http://schemas.microsoft.com/office/drawing/2014/main" val="1620799314"/>
                    </a:ext>
                  </a:extLst>
                </a:gridCol>
                <a:gridCol w="492482">
                  <a:extLst>
                    <a:ext uri="{9D8B030D-6E8A-4147-A177-3AD203B41FA5}">
                      <a16:colId xmlns:a16="http://schemas.microsoft.com/office/drawing/2014/main" val="788453805"/>
                    </a:ext>
                  </a:extLst>
                </a:gridCol>
                <a:gridCol w="492482">
                  <a:extLst>
                    <a:ext uri="{9D8B030D-6E8A-4147-A177-3AD203B41FA5}">
                      <a16:colId xmlns:a16="http://schemas.microsoft.com/office/drawing/2014/main" val="3815393036"/>
                    </a:ext>
                  </a:extLst>
                </a:gridCol>
                <a:gridCol w="492482">
                  <a:extLst>
                    <a:ext uri="{9D8B030D-6E8A-4147-A177-3AD203B41FA5}">
                      <a16:colId xmlns:a16="http://schemas.microsoft.com/office/drawing/2014/main" val="1790432957"/>
                    </a:ext>
                  </a:extLst>
                </a:gridCol>
                <a:gridCol w="492482">
                  <a:extLst>
                    <a:ext uri="{9D8B030D-6E8A-4147-A177-3AD203B41FA5}">
                      <a16:colId xmlns:a16="http://schemas.microsoft.com/office/drawing/2014/main" val="273963128"/>
                    </a:ext>
                  </a:extLst>
                </a:gridCol>
                <a:gridCol w="492482">
                  <a:extLst>
                    <a:ext uri="{9D8B030D-6E8A-4147-A177-3AD203B41FA5}">
                      <a16:colId xmlns:a16="http://schemas.microsoft.com/office/drawing/2014/main" val="1998402195"/>
                    </a:ext>
                  </a:extLst>
                </a:gridCol>
                <a:gridCol w="492482">
                  <a:extLst>
                    <a:ext uri="{9D8B030D-6E8A-4147-A177-3AD203B41FA5}">
                      <a16:colId xmlns:a16="http://schemas.microsoft.com/office/drawing/2014/main" val="3877965851"/>
                    </a:ext>
                  </a:extLst>
                </a:gridCol>
                <a:gridCol w="492482">
                  <a:extLst>
                    <a:ext uri="{9D8B030D-6E8A-4147-A177-3AD203B41FA5}">
                      <a16:colId xmlns:a16="http://schemas.microsoft.com/office/drawing/2014/main" val="3351859551"/>
                    </a:ext>
                  </a:extLst>
                </a:gridCol>
                <a:gridCol w="492482">
                  <a:extLst>
                    <a:ext uri="{9D8B030D-6E8A-4147-A177-3AD203B41FA5}">
                      <a16:colId xmlns:a16="http://schemas.microsoft.com/office/drawing/2014/main" val="1941600372"/>
                    </a:ext>
                  </a:extLst>
                </a:gridCol>
              </a:tblGrid>
              <a:tr h="849781">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gridSpan="2">
                  <a:txBody>
                    <a:bodyPr/>
                    <a:lstStyle/>
                    <a:p>
                      <a:pPr algn="ctr" fontAlgn="ctr"/>
                      <a:r>
                        <a:rPr lang="en-US" sz="1200" b="1" u="none" strike="noStrike" dirty="0">
                          <a:effectLst/>
                        </a:rPr>
                        <a:t>Pre-Transfer</a:t>
                      </a:r>
                      <a:endParaRPr lang="en-US" sz="1200" b="1" i="0" u="none" strike="noStrike" dirty="0">
                        <a:solidFill>
                          <a:srgbClr val="000000"/>
                        </a:solidFill>
                        <a:effectLst/>
                        <a:latin typeface="Arial" panose="020B0604020202020204" pitchFamily="34" charset="0"/>
                      </a:endParaRPr>
                    </a:p>
                  </a:txBody>
                  <a:tcPr marL="7088" marR="7088" marT="7088" marB="0" anchor="ctr">
                    <a:solidFill>
                      <a:schemeClr val="accent1"/>
                    </a:solidFill>
                  </a:tcPr>
                </a:tc>
                <a:tc hMerge="1">
                  <a:txBody>
                    <a:bodyPr/>
                    <a:lstStyle/>
                    <a:p>
                      <a:endParaRPr lang="en-US"/>
                    </a:p>
                  </a:txBody>
                  <a:tcPr/>
                </a:tc>
                <a:tc gridSpan="4">
                  <a:txBody>
                    <a:bodyPr/>
                    <a:lstStyle/>
                    <a:p>
                      <a:pPr algn="ctr" fontAlgn="ctr"/>
                      <a:r>
                        <a:rPr lang="en-US" sz="1200" b="1" u="none" strike="noStrike" dirty="0">
                          <a:effectLst/>
                        </a:rPr>
                        <a:t>Transfer with Support</a:t>
                      </a:r>
                      <a:endParaRPr lang="en-US" sz="1200" b="1" i="0" u="none" strike="noStrike" dirty="0">
                        <a:solidFill>
                          <a:srgbClr val="000000"/>
                        </a:solidFill>
                        <a:effectLst/>
                        <a:latin typeface="Arial" panose="020B0604020202020204" pitchFamily="34" charset="0"/>
                      </a:endParaRPr>
                    </a:p>
                  </a:txBody>
                  <a:tcPr marL="7088" marR="7088" marT="7088"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200" b="1" u="none" strike="noStrike" dirty="0">
                          <a:effectLst/>
                        </a:rPr>
                        <a:t>Transfer without Support (first level)</a:t>
                      </a:r>
                      <a:endParaRPr lang="en-US" sz="1200" b="1" i="0" u="none" strike="noStrike" dirty="0">
                        <a:solidFill>
                          <a:srgbClr val="000000"/>
                        </a:solidFill>
                        <a:effectLst/>
                        <a:latin typeface="Arial" panose="020B0604020202020204" pitchFamily="34" charset="0"/>
                      </a:endParaRPr>
                    </a:p>
                  </a:txBody>
                  <a:tcPr marL="7088" marR="7088" marT="7088"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200" b="1" u="none" strike="noStrike" dirty="0">
                          <a:effectLst/>
                        </a:rPr>
                        <a:t>Transfer without Support (second level)</a:t>
                      </a:r>
                      <a:endParaRPr lang="en-US" sz="1200" b="1" i="0" u="none" strike="noStrike" dirty="0">
                        <a:solidFill>
                          <a:srgbClr val="000000"/>
                        </a:solidFill>
                        <a:effectLst/>
                        <a:latin typeface="Arial" panose="020B0604020202020204" pitchFamily="34" charset="0"/>
                      </a:endParaRPr>
                    </a:p>
                  </a:txBody>
                  <a:tcPr marL="7088" marR="7088" marT="7088" marB="0" anchor="c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36267880"/>
                  </a:ext>
                </a:extLst>
              </a:tr>
              <a:tr h="578994">
                <a:tc>
                  <a:txBody>
                    <a:bodyPr/>
                    <a:lstStyle/>
                    <a:p>
                      <a:pPr algn="ctr" fontAlgn="ctr"/>
                      <a:r>
                        <a:rPr lang="en-US" sz="1100" b="1" u="none" strike="noStrike" dirty="0">
                          <a:effectLst/>
                        </a:rPr>
                        <a:t>Highest Course Taken in High School</a:t>
                      </a:r>
                      <a:endParaRPr lang="en-US" sz="1100" b="1" i="0" u="none" strike="noStrike" dirty="0">
                        <a:solidFill>
                          <a:srgbClr val="000000"/>
                        </a:solidFill>
                        <a:effectLst/>
                        <a:latin typeface="Arial" panose="020B0604020202020204" pitchFamily="34" charset="0"/>
                      </a:endParaRPr>
                    </a:p>
                  </a:txBody>
                  <a:tcPr marL="7088" marR="7088" marT="7088" marB="0" anchor="ctr">
                    <a:solidFill>
                      <a:schemeClr val="accent1"/>
                    </a:solidFill>
                  </a:tcPr>
                </a:tc>
                <a:tc>
                  <a:txBody>
                    <a:bodyPr/>
                    <a:lstStyle/>
                    <a:p>
                      <a:pPr algn="ctr" fontAlgn="ctr"/>
                      <a:r>
                        <a:rPr lang="en-US" sz="1100" u="none" strike="noStrike">
                          <a:effectLst/>
                        </a:rPr>
                        <a:t>*M30</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*M40</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*M17</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*M19</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*M43</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*M45</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*M16</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*M18</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*M48</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*M50</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*M60</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*M53</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*M70</a:t>
                      </a:r>
                      <a:endParaRPr lang="en-US" sz="1100" b="1" i="0" u="none" strike="noStrike">
                        <a:solidFill>
                          <a:srgbClr val="000000"/>
                        </a:solidFill>
                        <a:effectLst/>
                        <a:latin typeface="Arial" panose="020B0604020202020204" pitchFamily="34" charset="0"/>
                      </a:endParaRPr>
                    </a:p>
                  </a:txBody>
                  <a:tcPr marL="7088" marR="7088" marT="7088" marB="0" anchor="ctr"/>
                </a:tc>
                <a:tc>
                  <a:txBody>
                    <a:bodyPr/>
                    <a:lstStyle/>
                    <a:p>
                      <a:pPr algn="ctr" fontAlgn="ctr"/>
                      <a:r>
                        <a:rPr lang="en-US" sz="1100" u="none" strike="noStrike">
                          <a:effectLst/>
                        </a:rPr>
                        <a:t>*M80</a:t>
                      </a:r>
                      <a:endParaRPr lang="en-US" sz="1100" b="1" i="0" u="none" strike="noStrike">
                        <a:solidFill>
                          <a:srgbClr val="000000"/>
                        </a:solidFill>
                        <a:effectLst/>
                        <a:latin typeface="Arial" panose="020B0604020202020204" pitchFamily="34" charset="0"/>
                      </a:endParaRPr>
                    </a:p>
                  </a:txBody>
                  <a:tcPr marL="7088" marR="7088" marT="7088" marB="0" anchor="ctr"/>
                </a:tc>
                <a:extLst>
                  <a:ext uri="{0D108BD9-81ED-4DB2-BD59-A6C34878D82A}">
                    <a16:rowId xmlns:a16="http://schemas.microsoft.com/office/drawing/2014/main" val="877439428"/>
                  </a:ext>
                </a:extLst>
              </a:tr>
              <a:tr h="199535">
                <a:tc>
                  <a:txBody>
                    <a:bodyPr/>
                    <a:lstStyle/>
                    <a:p>
                      <a:pPr algn="l" fontAlgn="b"/>
                      <a:r>
                        <a:rPr lang="en-US" sz="1100" b="1" u="none" strike="noStrike" dirty="0">
                          <a:effectLst/>
                        </a:rPr>
                        <a:t>Algebra 1</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87</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16</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283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3044364409"/>
                  </a:ext>
                </a:extLst>
              </a:tr>
              <a:tr h="199535">
                <a:tc>
                  <a:txBody>
                    <a:bodyPr/>
                    <a:lstStyle/>
                    <a:p>
                      <a:pPr algn="l" fontAlgn="b"/>
                      <a:r>
                        <a:rPr lang="en-US" sz="1100" b="1" u="none" strike="noStrike" dirty="0">
                          <a:effectLst/>
                        </a:rPr>
                        <a:t>Algebra 2</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216</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111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4</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234</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29</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9</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12</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2345259185"/>
                  </a:ext>
                </a:extLst>
              </a:tr>
              <a:tr h="199535">
                <a:tc>
                  <a:txBody>
                    <a:bodyPr/>
                    <a:lstStyle/>
                    <a:p>
                      <a:pPr algn="l" fontAlgn="b"/>
                      <a:r>
                        <a:rPr lang="en-US" sz="1100" b="1" u="none" strike="noStrike" dirty="0">
                          <a:effectLst/>
                        </a:rPr>
                        <a:t>Calculus or higher</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dirty="0">
                          <a:effectLst/>
                        </a:rPr>
                        <a:t>1</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25</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4</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a:effectLst/>
                        </a:rPr>
                        <a:t>284</a:t>
                      </a:r>
                      <a:endParaRPr lang="en-US" sz="1100" b="0" i="0" u="none" strike="noStrike">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138</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1</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1</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a:effectLst/>
                        </a:rPr>
                        <a:t>5</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3206673196"/>
                  </a:ext>
                </a:extLst>
              </a:tr>
              <a:tr h="199535">
                <a:tc>
                  <a:txBody>
                    <a:bodyPr/>
                    <a:lstStyle/>
                    <a:p>
                      <a:pPr algn="l" fontAlgn="b"/>
                      <a:r>
                        <a:rPr lang="en-US" sz="1100" b="1" u="none" strike="noStrike" dirty="0">
                          <a:effectLst/>
                        </a:rPr>
                        <a:t>Geometry</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4</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193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38</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dirty="0">
                          <a:effectLst/>
                        </a:rPr>
                        <a:t>1</a:t>
                      </a:r>
                      <a:endParaRPr lang="en-US" sz="1100" b="0" i="0" u="none" strike="noStrike" dirty="0">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dirty="0">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dirty="0">
                          <a:effectLst/>
                        </a:rPr>
                        <a:t>118</a:t>
                      </a:r>
                      <a:endParaRPr lang="en-US" sz="1100" b="0" i="0" u="none" strike="noStrike" dirty="0">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dirty="0">
                          <a:effectLst/>
                        </a:rPr>
                        <a:t>1</a:t>
                      </a:r>
                      <a:endParaRPr lang="en-US" sz="1100" b="0" i="0" u="none" strike="noStrike" dirty="0">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8</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2585739600"/>
                  </a:ext>
                </a:extLst>
              </a:tr>
              <a:tr h="199535">
                <a:tc>
                  <a:txBody>
                    <a:bodyPr/>
                    <a:lstStyle/>
                    <a:p>
                      <a:pPr algn="l" fontAlgn="b"/>
                      <a:r>
                        <a:rPr lang="en-US" sz="1100" b="1" u="none" strike="noStrike">
                          <a:effectLst/>
                        </a:rPr>
                        <a:t>Integrated Math 1</a:t>
                      </a:r>
                      <a:endParaRPr lang="en-US" sz="1100" b="1"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29</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4</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59</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3634041650"/>
                  </a:ext>
                </a:extLst>
              </a:tr>
              <a:tr h="199535">
                <a:tc>
                  <a:txBody>
                    <a:bodyPr/>
                    <a:lstStyle/>
                    <a:p>
                      <a:pPr algn="l" fontAlgn="b"/>
                      <a:r>
                        <a:rPr lang="en-US" sz="1100" b="1" u="none" strike="noStrike" dirty="0">
                          <a:effectLst/>
                        </a:rPr>
                        <a:t>Integrated Math 2</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25</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54</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1432786616"/>
                  </a:ext>
                </a:extLst>
              </a:tr>
              <a:tr h="199535">
                <a:tc>
                  <a:txBody>
                    <a:bodyPr/>
                    <a:lstStyle/>
                    <a:p>
                      <a:pPr algn="l" fontAlgn="b"/>
                      <a:r>
                        <a:rPr lang="en-US" sz="1100" b="1" u="none" strike="noStrike" dirty="0">
                          <a:effectLst/>
                        </a:rPr>
                        <a:t>Integrated Math 3</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19</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37</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4</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1180964080"/>
                  </a:ext>
                </a:extLst>
              </a:tr>
              <a:tr h="199535">
                <a:tc>
                  <a:txBody>
                    <a:bodyPr/>
                    <a:lstStyle/>
                    <a:p>
                      <a:pPr algn="l" fontAlgn="b"/>
                      <a:r>
                        <a:rPr lang="en-US" sz="1100" b="1" u="none" strike="noStrike">
                          <a:effectLst/>
                        </a:rPr>
                        <a:t>Integrated Math 4</a:t>
                      </a:r>
                      <a:endParaRPr lang="en-US" sz="1100" b="1"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highlight>
                            <a:srgbClr val="FFFF00"/>
                          </a:highlight>
                        </a:rPr>
                        <a:t>3</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highlight>
                            <a:srgbClr val="FFFF00"/>
                          </a:highlight>
                        </a:rPr>
                        <a:t>6</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highlight>
                            <a:srgbClr val="FFFF00"/>
                          </a:highlight>
                        </a:rPr>
                        <a:t>31</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highlight>
                            <a:srgbClr val="FFFF00"/>
                          </a:highlight>
                        </a:rPr>
                        <a:t>4</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3909097419"/>
                  </a:ext>
                </a:extLst>
              </a:tr>
              <a:tr h="389264">
                <a:tc>
                  <a:txBody>
                    <a:bodyPr/>
                    <a:lstStyle/>
                    <a:p>
                      <a:pPr algn="l" fontAlgn="b"/>
                      <a:r>
                        <a:rPr lang="en-US" sz="1100" b="1" u="none" strike="noStrike" dirty="0">
                          <a:effectLst/>
                        </a:rPr>
                        <a:t>Pre-algebra or lower</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17</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109</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3719392052"/>
                  </a:ext>
                </a:extLst>
              </a:tr>
              <a:tr h="199535">
                <a:tc>
                  <a:txBody>
                    <a:bodyPr/>
                    <a:lstStyle/>
                    <a:p>
                      <a:pPr algn="l" fontAlgn="b"/>
                      <a:r>
                        <a:rPr lang="en-US" sz="1100" b="1" u="none" strike="noStrike" dirty="0">
                          <a:effectLst/>
                        </a:rPr>
                        <a:t>Pre-calculus</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32</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53</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1</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164</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52</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3</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dirty="0">
                          <a:effectLst/>
                        </a:rPr>
                        <a:t>8</a:t>
                      </a:r>
                      <a:endParaRPr lang="en-US" sz="1100" b="0" i="0" u="none" strike="noStrike" dirty="0">
                        <a:solidFill>
                          <a:srgbClr val="000000"/>
                        </a:solidFill>
                        <a:effectLst/>
                        <a:latin typeface="Arial" panose="020B0604020202020204" pitchFamily="34" charset="0"/>
                      </a:endParaRPr>
                    </a:p>
                  </a:txBody>
                  <a:tcPr marL="7088" marR="7088" marT="7088" marB="0" anchor="b">
                    <a:solidFill>
                      <a:srgbClr val="FFFF00"/>
                    </a:solidFill>
                  </a:tcPr>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1976864686"/>
                  </a:ext>
                </a:extLst>
              </a:tr>
              <a:tr h="199535">
                <a:tc>
                  <a:txBody>
                    <a:bodyPr/>
                    <a:lstStyle/>
                    <a:p>
                      <a:pPr algn="l" fontAlgn="b"/>
                      <a:r>
                        <a:rPr lang="en-US" sz="1100" b="1" u="none" strike="noStrike" dirty="0">
                          <a:effectLst/>
                        </a:rPr>
                        <a:t>Statistics</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69</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46</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139</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7</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395902717"/>
                  </a:ext>
                </a:extLst>
              </a:tr>
              <a:tr h="199535">
                <a:tc>
                  <a:txBody>
                    <a:bodyPr/>
                    <a:lstStyle/>
                    <a:p>
                      <a:pPr algn="l" fontAlgn="b"/>
                      <a:r>
                        <a:rPr lang="en-US" sz="1100" b="1" u="none" strike="noStrike" dirty="0">
                          <a:effectLst/>
                        </a:rPr>
                        <a:t>Trigonometry</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96</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24</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3711179194"/>
                  </a:ext>
                </a:extLst>
              </a:tr>
              <a:tr h="199535">
                <a:tc>
                  <a:txBody>
                    <a:bodyPr/>
                    <a:lstStyle/>
                    <a:p>
                      <a:pPr algn="l" fontAlgn="b"/>
                      <a:r>
                        <a:rPr lang="en-US" sz="1100" b="1" u="none" strike="noStrike" dirty="0">
                          <a:effectLst/>
                        </a:rPr>
                        <a:t>Unknown</a:t>
                      </a:r>
                      <a:endParaRPr lang="en-US" sz="1100" b="1" i="0" u="none" strike="noStrike" dirty="0">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5</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38</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14</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41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15</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14</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747838280"/>
                  </a:ext>
                </a:extLst>
              </a:tr>
              <a:tr h="199535">
                <a:tc>
                  <a:txBody>
                    <a:bodyPr/>
                    <a:lstStyle/>
                    <a:p>
                      <a:pPr algn="l" fontAlgn="b"/>
                      <a:r>
                        <a:rPr lang="en-US" sz="1100" u="none" strike="noStrike">
                          <a:effectLst/>
                        </a:rPr>
                        <a:t>Grand Total</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9</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776</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320</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13</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1649</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290</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28</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51</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r" fontAlgn="b"/>
                      <a:r>
                        <a:rPr lang="en-US" sz="1100" u="none" strike="noStrike">
                          <a:effectLst/>
                        </a:rPr>
                        <a:t>6</a:t>
                      </a:r>
                      <a:endParaRPr lang="en-US" sz="1100" b="0" i="0" u="none" strike="noStrike">
                        <a:solidFill>
                          <a:srgbClr val="000000"/>
                        </a:solidFill>
                        <a:effectLst/>
                        <a:latin typeface="Arial" panose="020B0604020202020204" pitchFamily="34" charset="0"/>
                      </a:endParaRPr>
                    </a:p>
                  </a:txBody>
                  <a:tcPr marL="7088" marR="7088" marT="7088" marB="0" anchor="b"/>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a:effectLst/>
                          <a:highlight>
                            <a:srgbClr val="FFFF00"/>
                          </a:highlight>
                        </a:rPr>
                        <a:t> </a:t>
                      </a:r>
                      <a:endParaRPr lang="en-US" sz="1100" b="0" i="0" u="none" strike="noStrike">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tc>
                  <a:txBody>
                    <a:bodyPr/>
                    <a:lstStyle/>
                    <a:p>
                      <a:pPr algn="l" fontAlgn="b"/>
                      <a:r>
                        <a:rPr lang="en-US" sz="1100" u="none" strike="noStrike" dirty="0">
                          <a:effectLst/>
                          <a:highlight>
                            <a:srgbClr val="FFFF00"/>
                          </a:highlight>
                        </a:rPr>
                        <a:t> </a:t>
                      </a:r>
                      <a:endParaRPr lang="en-US" sz="1100" b="0" i="0" u="none" strike="noStrike" dirty="0">
                        <a:solidFill>
                          <a:srgbClr val="000000"/>
                        </a:solidFill>
                        <a:effectLst/>
                        <a:highlight>
                          <a:srgbClr val="FFFF00"/>
                        </a:highlight>
                        <a:latin typeface="Arial" panose="020B0604020202020204" pitchFamily="34" charset="0"/>
                      </a:endParaRPr>
                    </a:p>
                  </a:txBody>
                  <a:tcPr marL="7088" marR="7088" marT="7088" marB="0" anchor="b">
                    <a:solidFill>
                      <a:srgbClr val="FFFF00"/>
                    </a:solidFill>
                  </a:tcPr>
                </a:tc>
                <a:extLst>
                  <a:ext uri="{0D108BD9-81ED-4DB2-BD59-A6C34878D82A}">
                    <a16:rowId xmlns:a16="http://schemas.microsoft.com/office/drawing/2014/main" val="3580198448"/>
                  </a:ext>
                </a:extLst>
              </a:tr>
            </a:tbl>
          </a:graphicData>
        </a:graphic>
      </p:graphicFrame>
      <p:sp>
        <p:nvSpPr>
          <p:cNvPr id="5" name="TextBox 4">
            <a:extLst>
              <a:ext uri="{FF2B5EF4-FFF2-40B4-BE49-F238E27FC236}">
                <a16:creationId xmlns:a16="http://schemas.microsoft.com/office/drawing/2014/main" id="{275A8F38-9182-4DD3-82F1-8AAEE83DF12B}"/>
              </a:ext>
            </a:extLst>
          </p:cNvPr>
          <p:cNvSpPr txBox="1"/>
          <p:nvPr/>
        </p:nvSpPr>
        <p:spPr>
          <a:xfrm>
            <a:off x="3608173" y="691979"/>
            <a:ext cx="5898218" cy="369332"/>
          </a:xfrm>
          <a:prstGeom prst="rect">
            <a:avLst/>
          </a:prstGeom>
          <a:noFill/>
        </p:spPr>
        <p:txBody>
          <a:bodyPr wrap="none" rtlCol="0">
            <a:spAutoFit/>
          </a:bodyPr>
          <a:lstStyle/>
          <a:p>
            <a:r>
              <a:rPr lang="en-US" dirty="0"/>
              <a:t>Placements from Fall 2019, Fall 2020, Fall 2021, and Fall 2022</a:t>
            </a:r>
          </a:p>
        </p:txBody>
      </p:sp>
    </p:spTree>
    <p:extLst>
      <p:ext uri="{BB962C8B-B14F-4D97-AF65-F5344CB8AC3E}">
        <p14:creationId xmlns:p14="http://schemas.microsoft.com/office/powerpoint/2010/main" val="1710252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864D6-49D8-494E-B0CC-3B35DB6A601A}"/>
              </a:ext>
            </a:extLst>
          </p:cNvPr>
          <p:cNvSpPr>
            <a:spLocks noGrp="1"/>
          </p:cNvSpPr>
          <p:nvPr>
            <p:ph type="title"/>
          </p:nvPr>
        </p:nvSpPr>
        <p:spPr/>
        <p:txBody>
          <a:bodyPr/>
          <a:lstStyle/>
          <a:p>
            <a:r>
              <a:rPr lang="en-US" dirty="0"/>
              <a:t>Let’s update our default placement table in the Catalog and on the Placement website</a:t>
            </a:r>
          </a:p>
        </p:txBody>
      </p:sp>
      <p:graphicFrame>
        <p:nvGraphicFramePr>
          <p:cNvPr id="4" name="Content Placeholder 3">
            <a:extLst>
              <a:ext uri="{FF2B5EF4-FFF2-40B4-BE49-F238E27FC236}">
                <a16:creationId xmlns:a16="http://schemas.microsoft.com/office/drawing/2014/main" id="{1D451795-1089-4332-AA9F-F971B9DF1686}"/>
              </a:ext>
            </a:extLst>
          </p:cNvPr>
          <p:cNvGraphicFramePr>
            <a:graphicFrameLocks noGrp="1"/>
          </p:cNvGraphicFramePr>
          <p:nvPr>
            <p:ph idx="1"/>
            <p:extLst>
              <p:ext uri="{D42A27DB-BD31-4B8C-83A1-F6EECF244321}">
                <p14:modId xmlns:p14="http://schemas.microsoft.com/office/powerpoint/2010/main" val="1798317377"/>
              </p:ext>
            </p:extLst>
          </p:nvPr>
        </p:nvGraphicFramePr>
        <p:xfrm>
          <a:off x="4118919" y="934646"/>
          <a:ext cx="6689122" cy="5037786"/>
        </p:xfrm>
        <a:graphic>
          <a:graphicData uri="http://schemas.openxmlformats.org/drawingml/2006/table">
            <a:tbl>
              <a:tblPr firstRow="1" firstCol="1">
                <a:tableStyleId>{5C22544A-7EE6-4342-B048-85BDC9FD1C3A}</a:tableStyleId>
              </a:tblPr>
              <a:tblGrid>
                <a:gridCol w="1843225">
                  <a:extLst>
                    <a:ext uri="{9D8B030D-6E8A-4147-A177-3AD203B41FA5}">
                      <a16:colId xmlns:a16="http://schemas.microsoft.com/office/drawing/2014/main" val="156219935"/>
                    </a:ext>
                  </a:extLst>
                </a:gridCol>
                <a:gridCol w="1040529">
                  <a:extLst>
                    <a:ext uri="{9D8B030D-6E8A-4147-A177-3AD203B41FA5}">
                      <a16:colId xmlns:a16="http://schemas.microsoft.com/office/drawing/2014/main" val="524000862"/>
                    </a:ext>
                  </a:extLst>
                </a:gridCol>
                <a:gridCol w="3805368">
                  <a:extLst>
                    <a:ext uri="{9D8B030D-6E8A-4147-A177-3AD203B41FA5}">
                      <a16:colId xmlns:a16="http://schemas.microsoft.com/office/drawing/2014/main" val="3950146887"/>
                    </a:ext>
                  </a:extLst>
                </a:gridCol>
              </a:tblGrid>
              <a:tr h="560810">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400" u="none" strike="noStrike">
                          <a:effectLst/>
                        </a:rPr>
                        <a:t>Math Code</a:t>
                      </a:r>
                      <a:endParaRPr lang="en-US" sz="1400" b="0" i="0" u="none" strike="noStrike">
                        <a:solidFill>
                          <a:srgbClr val="FFFFFF"/>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Math Courses</a:t>
                      </a:r>
                      <a:endParaRPr lang="en-US" sz="1400" b="0" i="0" u="none" strike="noStrike">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53098563"/>
                  </a:ext>
                </a:extLst>
              </a:tr>
              <a:tr h="275653">
                <a:tc rowSpan="3">
                  <a:txBody>
                    <a:bodyPr/>
                    <a:lstStyle/>
                    <a:p>
                      <a:pPr algn="ctr" fontAlgn="ctr"/>
                      <a:r>
                        <a:rPr lang="en-US" sz="1400" u="none" strike="noStrike" dirty="0">
                          <a:effectLst/>
                        </a:rPr>
                        <a:t>Pre-transfer </a:t>
                      </a:r>
                    </a:p>
                    <a:p>
                      <a:pPr algn="ctr" fontAlgn="ctr"/>
                      <a:r>
                        <a:rPr lang="en-US" sz="1400" u="none" strike="noStrike" dirty="0">
                          <a:effectLst/>
                        </a:rPr>
                        <a:t>(Fall 2019-Spring 2022 courses)</a:t>
                      </a:r>
                      <a:endParaRPr lang="en-US" sz="1400" b="0" i="0" u="none" strike="noStrike" dirty="0">
                        <a:solidFill>
                          <a:srgbClr val="FFFFFF"/>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*M30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Math 110, 190, 820</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18668207"/>
                  </a:ext>
                </a:extLst>
              </a:tr>
              <a:tr h="275653">
                <a:tc vMerge="1">
                  <a:txBody>
                    <a:bodyPr/>
                    <a:lstStyle/>
                    <a:p>
                      <a:endParaRPr lang="en-US"/>
                    </a:p>
                  </a:txBody>
                  <a:tcPr/>
                </a:tc>
                <a:tc>
                  <a:txBody>
                    <a:bodyPr/>
                    <a:lstStyle/>
                    <a:p>
                      <a:pPr algn="ctr" fontAlgn="ctr"/>
                      <a:r>
                        <a:rPr lang="en-US" sz="1400" u="none" strike="noStrike">
                          <a:effectLst/>
                        </a:rPr>
                        <a:t>*M40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400" u="none" strike="noStrike">
                          <a:effectLst/>
                        </a:rPr>
                        <a:t>Math 120</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85929689"/>
                  </a:ext>
                </a:extLst>
              </a:tr>
              <a:tr h="285157">
                <a:tc vMerge="1">
                  <a:txBody>
                    <a:bodyPr/>
                    <a:lstStyle/>
                    <a:p>
                      <a:endParaRPr lang="en-US"/>
                    </a:p>
                  </a:txBody>
                  <a:tcPr/>
                </a:tc>
                <a:tc>
                  <a:txBody>
                    <a:bodyPr/>
                    <a:lstStyle/>
                    <a:p>
                      <a:pPr algn="ctr" fontAlgn="ctr"/>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206862401"/>
                  </a:ext>
                </a:extLst>
              </a:tr>
              <a:tr h="275653">
                <a:tc rowSpan="4">
                  <a:txBody>
                    <a:bodyPr/>
                    <a:lstStyle/>
                    <a:p>
                      <a:pPr algn="ctr" fontAlgn="ctr"/>
                      <a:r>
                        <a:rPr lang="en-US" sz="1400" u="none" strike="noStrike" dirty="0">
                          <a:effectLst/>
                        </a:rPr>
                        <a:t>1st Level Transfer </a:t>
                      </a:r>
                    </a:p>
                    <a:p>
                      <a:pPr algn="ctr" fontAlgn="ctr"/>
                      <a:r>
                        <a:rPr lang="en-US" sz="1400" u="none" strike="noStrike" dirty="0">
                          <a:effectLst/>
                        </a:rPr>
                        <a:t>with Support</a:t>
                      </a:r>
                      <a:endParaRPr lang="en-US" sz="1400" b="0" i="0" u="none" strike="noStrike" dirty="0">
                        <a:solidFill>
                          <a:srgbClr val="FFFFFF"/>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*m17</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200+800</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147573150"/>
                  </a:ext>
                </a:extLst>
              </a:tr>
              <a:tr h="275653">
                <a:tc vMerge="1">
                  <a:txBody>
                    <a:bodyPr/>
                    <a:lstStyle/>
                    <a:p>
                      <a:endParaRPr lang="en-US"/>
                    </a:p>
                  </a:txBody>
                  <a:tcPr/>
                </a:tc>
                <a:tc>
                  <a:txBody>
                    <a:bodyPr/>
                    <a:lstStyle/>
                    <a:p>
                      <a:pPr algn="ctr" fontAlgn="ctr"/>
                      <a:r>
                        <a:rPr lang="en-US" sz="1400" u="none" strike="noStrike">
                          <a:effectLst/>
                        </a:rPr>
                        <a:t>*m19</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130,830,225, 825, 241,841</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7972883"/>
                  </a:ext>
                </a:extLst>
              </a:tr>
              <a:tr h="285157">
                <a:tc vMerge="1">
                  <a:txBody>
                    <a:bodyPr/>
                    <a:lstStyle/>
                    <a:p>
                      <a:endParaRPr lang="en-US"/>
                    </a:p>
                  </a:txBody>
                  <a:tcPr/>
                </a:tc>
                <a:tc>
                  <a:txBody>
                    <a:bodyPr/>
                    <a:lstStyle/>
                    <a:p>
                      <a:pPr algn="ctr" fontAlgn="ctr"/>
                      <a:r>
                        <a:rPr lang="en-US" sz="1400" u="none" strike="noStrike">
                          <a:effectLst/>
                        </a:rPr>
                        <a:t>*m43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ma 800,145</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22436525"/>
                  </a:ext>
                </a:extLst>
              </a:tr>
              <a:tr h="285157">
                <a:tc vMerge="1">
                  <a:txBody>
                    <a:bodyPr/>
                    <a:lstStyle/>
                    <a:p>
                      <a:endParaRPr lang="en-US"/>
                    </a:p>
                  </a:txBody>
                  <a:tcPr/>
                </a:tc>
                <a:tc>
                  <a:txBody>
                    <a:bodyPr/>
                    <a:lstStyle/>
                    <a:p>
                      <a:pPr algn="ctr" fontAlgn="ctr"/>
                      <a:r>
                        <a:rPr lang="en-US" sz="1400" u="none" strike="noStrike">
                          <a:effectLst/>
                        </a:rPr>
                        <a:t>*m45</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it-IT" sz="1400" u="none" strike="noStrike">
                          <a:effectLst/>
                        </a:rPr>
                        <a:t>MA 825, 830, 841, 201</a:t>
                      </a:r>
                      <a:endParaRPr lang="it-IT"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07401637"/>
                  </a:ext>
                </a:extLst>
              </a:tr>
              <a:tr h="275653">
                <a:tc rowSpan="4">
                  <a:txBody>
                    <a:bodyPr/>
                    <a:lstStyle/>
                    <a:p>
                      <a:pPr algn="ctr" fontAlgn="ctr"/>
                      <a:r>
                        <a:rPr lang="en-US" sz="1400" u="none" strike="noStrike" dirty="0">
                          <a:effectLst/>
                        </a:rPr>
                        <a:t>1st Level Transfer without Support</a:t>
                      </a:r>
                      <a:endParaRPr lang="en-US" sz="1400" b="0" i="0" u="none" strike="noStrike" dirty="0">
                        <a:solidFill>
                          <a:srgbClr val="FFFFFF"/>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*m16</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145, 200, 201</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22216286"/>
                  </a:ext>
                </a:extLst>
              </a:tr>
              <a:tr h="275653">
                <a:tc vMerge="1">
                  <a:txBody>
                    <a:bodyPr/>
                    <a:lstStyle/>
                    <a:p>
                      <a:endParaRPr lang="en-US"/>
                    </a:p>
                  </a:txBody>
                  <a:tcPr/>
                </a:tc>
                <a:tc>
                  <a:txBody>
                    <a:bodyPr/>
                    <a:lstStyle/>
                    <a:p>
                      <a:pPr algn="ctr" fontAlgn="ctr"/>
                      <a:r>
                        <a:rPr lang="en-US" sz="1400" u="none" strike="noStrike">
                          <a:effectLst/>
                        </a:rPr>
                        <a:t>*m18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125, 130, 150, 225,241</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66148144"/>
                  </a:ext>
                </a:extLst>
              </a:tr>
              <a:tr h="285157">
                <a:tc vMerge="1">
                  <a:txBody>
                    <a:bodyPr/>
                    <a:lstStyle/>
                    <a:p>
                      <a:endParaRPr lang="en-US"/>
                    </a:p>
                  </a:txBody>
                  <a:tcPr/>
                </a:tc>
                <a:tc>
                  <a:txBody>
                    <a:bodyPr/>
                    <a:lstStyle/>
                    <a:p>
                      <a:pPr algn="ctr" fontAlgn="ctr"/>
                      <a:r>
                        <a:rPr lang="en-US" sz="1400" u="none" strike="noStrike">
                          <a:effectLst/>
                        </a:rPr>
                        <a:t>*m48</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MA 200</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67679769"/>
                  </a:ext>
                </a:extLst>
              </a:tr>
              <a:tr h="285157">
                <a:tc vMerge="1">
                  <a:txBody>
                    <a:bodyPr/>
                    <a:lstStyle/>
                    <a:p>
                      <a:pPr algn="ctr" fontAlgn="ctr"/>
                      <a:endParaRPr lang="en-US" sz="1400" b="0" i="0" u="none" strike="noStrike" dirty="0">
                        <a:solidFill>
                          <a:srgbClr val="FFFFFF"/>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*m50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MA125, 130,145,147,200,225,241</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3259465"/>
                  </a:ext>
                </a:extLst>
              </a:tr>
              <a:tr h="275653">
                <a:tc rowSpan="5">
                  <a:txBody>
                    <a:bodyPr/>
                    <a:lstStyle/>
                    <a:p>
                      <a:pPr algn="ctr" fontAlgn="ctr"/>
                      <a:r>
                        <a:rPr lang="en-US" sz="1400" u="none" strike="noStrike" dirty="0">
                          <a:effectLst/>
                        </a:rPr>
                        <a:t>Upper Level Transfer</a:t>
                      </a:r>
                      <a:endParaRPr lang="en-US" sz="1400" b="0" i="0" u="none" strike="noStrike" dirty="0">
                        <a:solidFill>
                          <a:srgbClr val="FFFFFF"/>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*m53</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MA 222</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5237618"/>
                  </a:ext>
                </a:extLst>
              </a:tr>
              <a:tr h="275653">
                <a:tc vMerge="1">
                  <a:txBody>
                    <a:bodyPr/>
                    <a:lstStyle/>
                    <a:p>
                      <a:endParaRPr lang="en-US"/>
                    </a:p>
                  </a:txBody>
                  <a:tcPr/>
                </a:tc>
                <a:tc>
                  <a:txBody>
                    <a:bodyPr/>
                    <a:lstStyle/>
                    <a:p>
                      <a:pPr algn="ctr" fontAlgn="ctr"/>
                      <a:r>
                        <a:rPr lang="en-US" sz="1400" u="none" strike="noStrike">
                          <a:effectLst/>
                        </a:rPr>
                        <a:t>*m60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MA 251</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54882265"/>
                  </a:ext>
                </a:extLst>
              </a:tr>
              <a:tr h="275653">
                <a:tc vMerge="1">
                  <a:txBody>
                    <a:bodyPr/>
                    <a:lstStyle/>
                    <a:p>
                      <a:endParaRPr lang="en-US"/>
                    </a:p>
                  </a:txBody>
                  <a:tcPr/>
                </a:tc>
                <a:tc>
                  <a:txBody>
                    <a:bodyPr/>
                    <a:lstStyle/>
                    <a:p>
                      <a:pPr algn="ctr" fontAlgn="ctr"/>
                      <a:r>
                        <a:rPr lang="en-US" sz="1400" u="none" strike="noStrike">
                          <a:effectLst/>
                        </a:rPr>
                        <a:t>*m70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MA 252, MA 268</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27546454"/>
                  </a:ext>
                </a:extLst>
              </a:tr>
              <a:tr h="285157">
                <a:tc vMerge="1">
                  <a:txBody>
                    <a:bodyPr/>
                    <a:lstStyle/>
                    <a:p>
                      <a:endParaRPr lang="en-US"/>
                    </a:p>
                  </a:txBody>
                  <a:tcPr/>
                </a:tc>
                <a:tc>
                  <a:txBody>
                    <a:bodyPr/>
                    <a:lstStyle/>
                    <a:p>
                      <a:pPr algn="ctr" fontAlgn="ctr"/>
                      <a:r>
                        <a:rPr lang="en-US" sz="1400" u="none" strike="noStrike">
                          <a:effectLst/>
                        </a:rPr>
                        <a:t>*m80</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a:effectLst/>
                        </a:rPr>
                        <a:t>MA 253, MA 270</a:t>
                      </a:r>
                      <a:endParaRPr lang="en-US" sz="14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5956947"/>
                  </a:ext>
                </a:extLst>
              </a:tr>
              <a:tr h="285157">
                <a:tc vMerge="1">
                  <a:txBody>
                    <a:bodyPr/>
                    <a:lstStyle/>
                    <a:p>
                      <a:endParaRPr lang="en-US"/>
                    </a:p>
                  </a:txBody>
                  <a:tcPr/>
                </a:tc>
                <a:tc>
                  <a:txBody>
                    <a:bodyPr/>
                    <a:lstStyle/>
                    <a:p>
                      <a:pPr algn="ctr" fontAlgn="ctr"/>
                      <a:r>
                        <a:rPr lang="en-US" sz="1400" u="none" strike="noStrike">
                          <a:effectLst/>
                        </a:rPr>
                        <a:t>No code</a:t>
                      </a:r>
                      <a:endParaRPr lang="en-US" sz="14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u="none" strike="noStrike" dirty="0">
                          <a:effectLst/>
                        </a:rPr>
                        <a:t>MA 275</a:t>
                      </a:r>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53101178"/>
                  </a:ext>
                </a:extLst>
              </a:tr>
            </a:tbl>
          </a:graphicData>
        </a:graphic>
      </p:graphicFrame>
      <p:sp>
        <p:nvSpPr>
          <p:cNvPr id="5" name="Oval 4">
            <a:extLst>
              <a:ext uri="{FF2B5EF4-FFF2-40B4-BE49-F238E27FC236}">
                <a16:creationId xmlns:a16="http://schemas.microsoft.com/office/drawing/2014/main" id="{A981B094-AB45-4119-8AD8-D76E44F7607F}"/>
              </a:ext>
            </a:extLst>
          </p:cNvPr>
          <p:cNvSpPr/>
          <p:nvPr/>
        </p:nvSpPr>
        <p:spPr>
          <a:xfrm>
            <a:off x="3731741" y="4530810"/>
            <a:ext cx="6738551" cy="15981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9838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6715E-A24D-44C3-9322-CAFAB1F499FD}"/>
              </a:ext>
            </a:extLst>
          </p:cNvPr>
          <p:cNvSpPr>
            <a:spLocks noGrp="1"/>
          </p:cNvSpPr>
          <p:nvPr>
            <p:ph type="title"/>
          </p:nvPr>
        </p:nvSpPr>
        <p:spPr/>
        <p:txBody>
          <a:bodyPr/>
          <a:lstStyle/>
          <a:p>
            <a:r>
              <a:rPr lang="en-US" dirty="0"/>
              <a:t>Our current default placement does not place students into calculus or higher</a:t>
            </a:r>
          </a:p>
        </p:txBody>
      </p:sp>
      <p:pic>
        <p:nvPicPr>
          <p:cNvPr id="4" name="Picture 3">
            <a:extLst>
              <a:ext uri="{FF2B5EF4-FFF2-40B4-BE49-F238E27FC236}">
                <a16:creationId xmlns:a16="http://schemas.microsoft.com/office/drawing/2014/main" id="{AFC2B499-4EFA-46FC-829B-AB86E3F61737}"/>
              </a:ext>
            </a:extLst>
          </p:cNvPr>
          <p:cNvPicPr>
            <a:picLocks noChangeAspect="1"/>
          </p:cNvPicPr>
          <p:nvPr/>
        </p:nvPicPr>
        <p:blipFill>
          <a:blip r:embed="rId2"/>
          <a:stretch>
            <a:fillRect/>
          </a:stretch>
        </p:blipFill>
        <p:spPr>
          <a:xfrm>
            <a:off x="3967966" y="1181852"/>
            <a:ext cx="7367299" cy="4543168"/>
          </a:xfrm>
          <a:prstGeom prst="rect">
            <a:avLst/>
          </a:prstGeom>
        </p:spPr>
      </p:pic>
    </p:spTree>
    <p:extLst>
      <p:ext uri="{BB962C8B-B14F-4D97-AF65-F5344CB8AC3E}">
        <p14:creationId xmlns:p14="http://schemas.microsoft.com/office/powerpoint/2010/main" val="1806243451"/>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bc55ecc-363e-43e9-bfac-4ba2e86f45e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5" ma:contentTypeDescription="Create a new document." ma:contentTypeScope="" ma:versionID="900dfa885e66ede44dac9437f05f45e0">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a0393aa21a56e339b5acabf351bccbce"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C730EA-950B-496B-BF7C-055B739B68D3}">
  <ds:schemaRefs>
    <ds:schemaRef ds:uri="http://schemas.microsoft.com/office/2006/metadata/properties"/>
    <ds:schemaRef ds:uri="http://schemas.microsoft.com/office/infopath/2007/PartnerControls"/>
    <ds:schemaRef ds:uri="http://schemas.openxmlformats.org/package/2006/metadata/core-properties"/>
    <ds:schemaRef ds:uri="2bc55ecc-363e-43e9-bfac-4ba2e86f45ee"/>
    <ds:schemaRef ds:uri="bb5bbb0b-6c89-44d7-be61-0adfe653f983"/>
    <ds:schemaRef ds:uri="http://schemas.microsoft.com/office/2006/documentManagement/types"/>
    <ds:schemaRef ds:uri="http://purl.org/dc/terms/"/>
    <ds:schemaRef ds:uri="http://purl.org/dc/dcmitype/"/>
    <ds:schemaRef ds:uri="http://purl.org/dc/elements/1.1/"/>
    <ds:schemaRef ds:uri="http://www.w3.org/XML/1998/namespace"/>
  </ds:schemaRefs>
</ds:datastoreItem>
</file>

<file path=customXml/itemProps2.xml><?xml version="1.0" encoding="utf-8"?>
<ds:datastoreItem xmlns:ds="http://schemas.openxmlformats.org/officeDocument/2006/customXml" ds:itemID="{1E9E710C-2C12-4546-A2F7-C641A3784C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D9487C-B76E-46FF-BB3A-8494BAD262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TM03457475[[fn=Frame]]</Template>
  <TotalTime>556</TotalTime>
  <Words>763</Words>
  <Application>Microsoft Office PowerPoint</Application>
  <PresentationFormat>Widescreen</PresentationFormat>
  <Paragraphs>251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Corbel</vt:lpstr>
      <vt:lpstr>Courier New</vt:lpstr>
      <vt:lpstr>Wingdings 2</vt:lpstr>
      <vt:lpstr>Frame</vt:lpstr>
      <vt:lpstr>AB 1705 Implementation</vt:lpstr>
      <vt:lpstr>AB 1705 Legislation</vt:lpstr>
      <vt:lpstr>AB 1705 Required Actions by July 1, 2023</vt:lpstr>
      <vt:lpstr>AB 1705 Required Actions by July 1, 2023</vt:lpstr>
      <vt:lpstr>AB 1705 Required Actions by July 1, 2023</vt:lpstr>
      <vt:lpstr>AB 1705 Required Actions by July 1, 2023</vt:lpstr>
      <vt:lpstr>Our default placement rules don’t properly place students who’ve taken Pre-Calc or higher in HS</vt:lpstr>
      <vt:lpstr>Let’s update our default placement table in the Catalog and on the Placement website</vt:lpstr>
      <vt:lpstr>Our current default placement does not place students into calculus or higher</vt:lpstr>
      <vt:lpstr>Proposed revision to default placement logic</vt:lpstr>
      <vt:lpstr>AB 1705 Additional Actions by July 1,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 1705 Implementation</dc:title>
  <dc:creator>Engel, Karen</dc:creator>
  <cp:lastModifiedBy>Engel, Karen</cp:lastModifiedBy>
  <cp:revision>12</cp:revision>
  <dcterms:created xsi:type="dcterms:W3CDTF">2023-04-26T14:11:36Z</dcterms:created>
  <dcterms:modified xsi:type="dcterms:W3CDTF">2023-05-05T17:03:59Z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